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544" r:id="rId2"/>
    <p:sldId id="547" r:id="rId3"/>
    <p:sldId id="545" r:id="rId4"/>
    <p:sldId id="54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3">
          <p15:clr>
            <a:srgbClr val="A4A3A4"/>
          </p15:clr>
        </p15:guide>
        <p15:guide id="2" pos="38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82" y="62"/>
      </p:cViewPr>
      <p:guideLst>
        <p:guide orient="horz" pos="2163"/>
        <p:guide pos="3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055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圆角矩形 26"/>
          <p:cNvSpPr/>
          <p:nvPr/>
        </p:nvSpPr>
        <p:spPr>
          <a:xfrm>
            <a:off x="9805375" y="56626"/>
            <a:ext cx="2405566" cy="581519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-10795" y="-5715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3500" y="1844675"/>
            <a:ext cx="9525000" cy="3277870"/>
          </a:xfrm>
        </p:spPr>
        <p:txBody>
          <a:bodyPr>
            <a:normAutofit/>
          </a:bodyPr>
          <a:lstStyle/>
          <a:p>
            <a:pPr algn="ctr"/>
            <a:r>
              <a:rPr lang="zh-CN" altLang="en-US"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爱学习新概念</a:t>
            </a:r>
            <a:r>
              <a:rPr lang="en-US" altLang="zh-CN"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L25-48</a:t>
            </a:r>
            <a:r>
              <a:rPr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课微信教学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265430" y="261620"/>
            <a:ext cx="11674475" cy="62928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40000"/>
              </a:lnSpc>
            </a:pPr>
            <a:endParaRPr lang="en-US" sz="2400" b="0">
              <a:latin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 I.选择 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(   ) 1. Mr. Smith is going to _______ the bookcase blue.   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        A. paint			B. paints			C. painting 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(   ) 2. Be careful, Peter. _______ drop the vase!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        A. Not			B. No				C. Don’t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(   ) 3. What is your brother’s _______ colour?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        A. good		         B. like				C. favourite 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(   ) 4. Where _______ my glasses? I can’t find _______.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       A. is; it		         B. are; them	                   C. do; them 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(   ) 5. Do you want a _______ of chocolate? It’s fresh.</a:t>
            </a:r>
          </a:p>
          <a:p>
            <a:pPr indent="0">
              <a:lnSpc>
                <a:spcPct val="14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       A. piece		         B. bar				C. loaf 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0" y="-635"/>
            <a:ext cx="12313920" cy="6871335"/>
            <a:chOff x="0" y="0"/>
            <a:chExt cx="19370" cy="10800"/>
          </a:xfrm>
        </p:grpSpPr>
        <p:grpSp>
          <p:nvGrpSpPr>
            <p:cNvPr id="31" name="组合 30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32" name="矩形 31"/>
              <p:cNvSpPr/>
              <p:nvPr/>
            </p:nvSpPr>
            <p:spPr>
              <a:xfrm>
                <a:off x="0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36" name="圆角矩形 35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7" name="图片 36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7" name="云形 6"/>
          <p:cNvSpPr/>
          <p:nvPr/>
        </p:nvSpPr>
        <p:spPr>
          <a:xfrm>
            <a:off x="854710" y="1816100"/>
            <a:ext cx="163830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云形 7"/>
          <p:cNvSpPr/>
          <p:nvPr/>
        </p:nvSpPr>
        <p:spPr>
          <a:xfrm>
            <a:off x="7463155" y="2856865"/>
            <a:ext cx="1566545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云形 8"/>
          <p:cNvSpPr/>
          <p:nvPr/>
        </p:nvSpPr>
        <p:spPr>
          <a:xfrm>
            <a:off x="7463155" y="3879850"/>
            <a:ext cx="1969135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云形 9"/>
          <p:cNvSpPr/>
          <p:nvPr/>
        </p:nvSpPr>
        <p:spPr>
          <a:xfrm>
            <a:off x="3854450" y="4923790"/>
            <a:ext cx="194945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云形 10"/>
          <p:cNvSpPr/>
          <p:nvPr/>
        </p:nvSpPr>
        <p:spPr>
          <a:xfrm>
            <a:off x="3633470" y="5946775"/>
            <a:ext cx="1354455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-20955" y="-635"/>
            <a:ext cx="12334875" cy="6858635"/>
            <a:chOff x="-33" y="20"/>
            <a:chExt cx="19403" cy="10780"/>
          </a:xfrm>
        </p:grpSpPr>
        <p:grpSp>
          <p:nvGrpSpPr>
            <p:cNvPr id="5" name="组合 4"/>
            <p:cNvGrpSpPr/>
            <p:nvPr/>
          </p:nvGrpSpPr>
          <p:grpSpPr>
            <a:xfrm>
              <a:off x="-33" y="20"/>
              <a:ext cx="19403" cy="10780"/>
              <a:chOff x="-20748" y="12632"/>
              <a:chExt cx="12212748" cy="6821931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11" name="矩形 10"/>
              <p:cNvSpPr/>
              <p:nvPr/>
            </p:nvSpPr>
            <p:spPr>
              <a:xfrm>
                <a:off x="-20748" y="12632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-20955" y="-635"/>
            <a:ext cx="12327890" cy="6871335"/>
            <a:chOff x="-22" y="0"/>
            <a:chExt cx="19392" cy="10800"/>
          </a:xfrm>
        </p:grpSpPr>
        <p:grpSp>
          <p:nvGrpSpPr>
            <p:cNvPr id="21" name="组合 20"/>
            <p:cNvGrpSpPr/>
            <p:nvPr/>
          </p:nvGrpSpPr>
          <p:grpSpPr>
            <a:xfrm>
              <a:off x="-22" y="0"/>
              <a:ext cx="19392" cy="10800"/>
              <a:chOff x="-13832" y="0"/>
              <a:chExt cx="12205832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22" name="矩形 21"/>
              <p:cNvSpPr/>
              <p:nvPr/>
            </p:nvSpPr>
            <p:spPr>
              <a:xfrm>
                <a:off x="-13832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27" name="圆角矩形 26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21" y="69"/>
              <a:ext cx="3308" cy="915"/>
            </a:xfrm>
            <a:prstGeom prst="rect">
              <a:avLst/>
            </a:prstGeom>
          </p:spPr>
        </p:pic>
      </p:grpSp>
      <p:sp>
        <p:nvSpPr>
          <p:cNvPr id="100" name="文本框 99"/>
          <p:cNvSpPr txBox="1"/>
          <p:nvPr/>
        </p:nvSpPr>
        <p:spPr>
          <a:xfrm>
            <a:off x="855980" y="521970"/>
            <a:ext cx="10479405" cy="58508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26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II. 根据句意及提示写出正确的英文单词或用其正确形式填空。</a:t>
            </a:r>
          </a:p>
          <a:p>
            <a:pPr indent="0">
              <a:lnSpc>
                <a:spcPct val="26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1. Henry, _______ (送给) that letter to your sister.  </a:t>
            </a:r>
          </a:p>
          <a:p>
            <a:pPr indent="0">
              <a:lnSpc>
                <a:spcPct val="26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2. My _______ (老板) is in the office now.  </a:t>
            </a:r>
          </a:p>
          <a:p>
            <a:pPr indent="0">
              <a:lnSpc>
                <a:spcPct val="26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3. Can you _______ (jump) off that wall?   </a:t>
            </a:r>
          </a:p>
          <a:p>
            <a:pPr indent="0">
              <a:lnSpc>
                <a:spcPct val="26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4. We are doing _______ (us) homework now.   </a:t>
            </a:r>
          </a:p>
          <a:p>
            <a:pPr indent="0">
              <a:lnSpc>
                <a:spcPct val="26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5. Sit down and eat some _______(biscuit).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361565" y="1880870"/>
            <a:ext cx="10312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send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47528" y="2853055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boss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648585" y="3818890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jump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274060" y="4784725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ahoma" panose="020B0604030504040204" charset="0"/>
                <a:cs typeface="Tahoma" panose="020B0604030504040204" charset="0"/>
                <a:sym typeface="+mn-ea"/>
              </a:rPr>
              <a:t>our</a:t>
            </a:r>
            <a:endParaRPr lang="en-US" altLang="zh-CN" sz="2400">
              <a:solidFill>
                <a:srgbClr val="FF0000"/>
              </a:solidFill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02150" y="5690235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biscuits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-20955" y="-635"/>
            <a:ext cx="12334875" cy="6858635"/>
            <a:chOff x="-33" y="20"/>
            <a:chExt cx="19403" cy="10780"/>
          </a:xfrm>
        </p:grpSpPr>
        <p:grpSp>
          <p:nvGrpSpPr>
            <p:cNvPr id="5" name="组合 4"/>
            <p:cNvGrpSpPr/>
            <p:nvPr/>
          </p:nvGrpSpPr>
          <p:grpSpPr>
            <a:xfrm>
              <a:off x="-33" y="20"/>
              <a:ext cx="19403" cy="10780"/>
              <a:chOff x="-20748" y="12632"/>
              <a:chExt cx="12212748" cy="6821931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11" name="矩形 10"/>
              <p:cNvSpPr/>
              <p:nvPr/>
            </p:nvSpPr>
            <p:spPr>
              <a:xfrm>
                <a:off x="-20748" y="12632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-20955" y="-635"/>
            <a:ext cx="12327890" cy="6871335"/>
            <a:chOff x="-22" y="0"/>
            <a:chExt cx="19392" cy="10800"/>
          </a:xfrm>
        </p:grpSpPr>
        <p:grpSp>
          <p:nvGrpSpPr>
            <p:cNvPr id="21" name="组合 20"/>
            <p:cNvGrpSpPr/>
            <p:nvPr/>
          </p:nvGrpSpPr>
          <p:grpSpPr>
            <a:xfrm>
              <a:off x="-22" y="0"/>
              <a:ext cx="19392" cy="10800"/>
              <a:chOff x="-13832" y="0"/>
              <a:chExt cx="12205832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22" name="矩形 21"/>
              <p:cNvSpPr/>
              <p:nvPr/>
            </p:nvSpPr>
            <p:spPr>
              <a:xfrm>
                <a:off x="-13832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27" name="圆角矩形 26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21" y="69"/>
              <a:ext cx="3308" cy="915"/>
            </a:xfrm>
            <a:prstGeom prst="rect">
              <a:avLst/>
            </a:prstGeom>
          </p:spPr>
        </p:pic>
      </p:grpSp>
      <p:sp>
        <p:nvSpPr>
          <p:cNvPr id="100" name="文本框 99"/>
          <p:cNvSpPr txBox="1"/>
          <p:nvPr/>
        </p:nvSpPr>
        <p:spPr>
          <a:xfrm>
            <a:off x="658495" y="467995"/>
            <a:ext cx="10875010" cy="5775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III.按要求完成下列各题。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1. There are some books on the shelf.（改为一般疑问句）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   _______ there _______ books on the shelf?   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2. The children are going to </a:t>
            </a:r>
            <a:r>
              <a:rPr sz="2400" b="0" u="sng">
                <a:latin typeface="Tahoma" panose="020B0604030504040204" charset="0"/>
                <a:cs typeface="Tahoma" panose="020B0604030504040204" charset="0"/>
              </a:rPr>
              <a:t>swim</a:t>
            </a:r>
            <a:r>
              <a:rPr sz="2400" b="0">
                <a:latin typeface="Tahoma" panose="020B0604030504040204" charset="0"/>
                <a:cs typeface="Tahoma" panose="020B0604030504040204" charset="0"/>
              </a:rPr>
              <a:t>.（对画线部分提问）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    _______ are the children going to _______?   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3. Give me the coat.（同义句转换）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    _______ the coat _______ me.  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4. is, for, he, bus, waiting, a (连词成句，标点已给出，注意大小写。)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     </a:t>
            </a:r>
            <a:r>
              <a:rPr sz="2400" b="0" u="sng">
                <a:latin typeface="Tahoma" panose="020B0604030504040204" charset="0"/>
                <a:cs typeface="Tahoma" panose="020B0604030504040204" charset="0"/>
              </a:rPr>
              <a:t>                                                     </a:t>
            </a:r>
            <a:r>
              <a:rPr sz="2400" b="0">
                <a:latin typeface="Tahoma" panose="020B0604030504040204" charset="0"/>
                <a:cs typeface="Tahoma" panose="020B0604030504040204" charset="0"/>
              </a:rPr>
              <a:t>.     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5. the, are, bag, what, in (连词成句，标点已给出，注意大小写。)</a:t>
            </a:r>
          </a:p>
          <a:p>
            <a:pPr indent="0">
              <a:lnSpc>
                <a:spcPct val="140000"/>
              </a:lnSpc>
            </a:pPr>
            <a:r>
              <a:rPr sz="2400" b="0">
                <a:latin typeface="Tahoma" panose="020B0604030504040204" charset="0"/>
                <a:cs typeface="Tahoma" panose="020B0604030504040204" charset="0"/>
              </a:rPr>
              <a:t>             </a:t>
            </a:r>
            <a:r>
              <a:rPr sz="2400" b="0" u="sng">
                <a:latin typeface="Tahoma" panose="020B0604030504040204" charset="0"/>
                <a:cs typeface="Tahoma" panose="020B0604030504040204" charset="0"/>
              </a:rPr>
              <a:t>                                           </a:t>
            </a:r>
            <a:r>
              <a:rPr sz="2400" b="0">
                <a:latin typeface="Tahoma" panose="020B0604030504040204" charset="0"/>
                <a:cs typeface="Tahoma" panose="020B0604030504040204" charset="0"/>
              </a:rPr>
              <a:t> </a:t>
            </a: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?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29360" y="1551305"/>
            <a:ext cx="8318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Are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324225" y="1551305"/>
            <a:ext cx="11391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any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29360" y="2619375"/>
            <a:ext cx="5732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What                                          do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47596" y="3580464"/>
            <a:ext cx="11303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Give</a:t>
            </a:r>
            <a:endParaRPr lang="en-US" altLang="zh-CN" sz="2400">
              <a:solidFill>
                <a:srgbClr val="FF0000"/>
              </a:solidFill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36031" y="3606800"/>
            <a:ext cx="11391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to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268095" y="4681855"/>
            <a:ext cx="40347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He is waiting for a bus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753235" y="5676900"/>
            <a:ext cx="40043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What are in the bag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6" grpId="0"/>
      <p:bldP spid="8" grpId="0"/>
      <p:bldP spid="9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219</Words>
  <Application>Microsoft Office PowerPoint</Application>
  <PresentationFormat>宽屏</PresentationFormat>
  <Paragraphs>42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Tahoma</vt:lpstr>
      <vt:lpstr>Office 主题​​</vt:lpstr>
      <vt:lpstr>爱学习新概念L25-48课微信教学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237</cp:revision>
  <dcterms:created xsi:type="dcterms:W3CDTF">2020-04-07T08:20:00Z</dcterms:created>
  <dcterms:modified xsi:type="dcterms:W3CDTF">2021-01-22T06:43:47Z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