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544" r:id="rId2"/>
    <p:sldId id="547" r:id="rId3"/>
    <p:sldId id="545" r:id="rId4"/>
    <p:sldId id="54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>
          <p15:clr>
            <a:srgbClr val="A4A3A4"/>
          </p15:clr>
        </p15:guide>
        <p15:guide id="2" pos="38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82" y="62"/>
      </p:cViewPr>
      <p:guideLst>
        <p:guide orient="horz" pos="2163"/>
        <p:guide pos="38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2931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圆角矩形 26"/>
          <p:cNvSpPr/>
          <p:nvPr/>
        </p:nvSpPr>
        <p:spPr>
          <a:xfrm>
            <a:off x="9805375" y="56626"/>
            <a:ext cx="2405566" cy="581519"/>
          </a:xfrm>
          <a:prstGeom prst="roundRect">
            <a:avLst>
              <a:gd name="adj" fmla="val 4501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-10795" y="-57150"/>
            <a:ext cx="12299950" cy="6858000"/>
            <a:chOff x="0" y="0"/>
            <a:chExt cx="19370" cy="10800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4" name="矩形 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33500" y="1844675"/>
            <a:ext cx="9525000" cy="3277870"/>
          </a:xfrm>
        </p:spPr>
        <p:txBody>
          <a:bodyPr>
            <a:normAutofit/>
          </a:bodyPr>
          <a:lstStyle/>
          <a:p>
            <a:pPr algn="ctr"/>
            <a:r>
              <a:rPr lang="zh-CN" altLang="en-US"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爱学习新概念</a:t>
            </a:r>
            <a:r>
              <a:rPr lang="en-US" altLang="zh-CN"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L37-48</a:t>
            </a:r>
            <a:r>
              <a:rPr sz="4400" b="1" dirty="0">
                <a:solidFill>
                  <a:schemeClr val="tx1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cs typeface="Adobe 楷体 Std R" panose="02020400000000000000" pitchFamily="18" charset="-122"/>
              </a:rPr>
              <a:t>课微信教学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1135" y="188595"/>
            <a:ext cx="11881485" cy="66249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817245" y="261620"/>
            <a:ext cx="10133330" cy="62928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4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I. </a:t>
            </a:r>
            <a:r>
              <a:rPr lang="zh-CN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选择</a:t>
            </a: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 </a:t>
            </a:r>
          </a:p>
          <a:p>
            <a:pPr indent="0">
              <a:lnSpc>
                <a:spcPct val="140000"/>
              </a:lnSpc>
            </a:pPr>
            <a:r>
              <a:rPr lang="en-US" sz="2400" b="0" dirty="0">
                <a:latin typeface="Tahoma" panose="020B0604030504040204" charset="0"/>
                <a:cs typeface="Tahoma" panose="020B0604030504040204" charset="0"/>
              </a:rPr>
              <a:t> 1. A new teacher ________ to our class tomorrow.</a:t>
            </a:r>
          </a:p>
          <a:p>
            <a:pPr indent="0">
              <a:lnSpc>
                <a:spcPct val="140000"/>
              </a:lnSpc>
            </a:pPr>
            <a:r>
              <a:rPr lang="en-US" sz="2400" b="0" dirty="0">
                <a:latin typeface="Tahoma" panose="020B0604030504040204" charset="0"/>
                <a:cs typeface="Tahoma" panose="020B0604030504040204" charset="0"/>
              </a:rPr>
              <a:t>   A. come		</a:t>
            </a:r>
            <a:r>
              <a:rPr lang="en-US" sz="2400" b="0" dirty="0" smtClean="0">
                <a:latin typeface="Tahoma" panose="020B0604030504040204" charset="0"/>
                <a:cs typeface="Tahoma" panose="020B0604030504040204" charset="0"/>
              </a:rPr>
              <a:t>   </a:t>
            </a:r>
            <a:r>
              <a:rPr lang="en-US" sz="2400" b="0" dirty="0">
                <a:latin typeface="Tahoma" panose="020B0604030504040204" charset="0"/>
                <a:cs typeface="Tahoma" panose="020B0604030504040204" charset="0"/>
              </a:rPr>
              <a:t>B. comes               	C. is going to come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2. ---What are you going to do _______ this bottle?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 ---I am going to give it to Winnie. 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A. at		</a:t>
            </a:r>
            <a:r>
              <a:rPr lang="en-US" altLang="en-US" sz="2400" b="0" dirty="0" smtClean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</a:t>
            </a: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B. about			C. with 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3. There is a ________ of soap in the bathroom. 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A</a:t>
            </a:r>
            <a:r>
              <a:rPr lang="en-US" altLang="en-US" sz="2400" b="0" dirty="0" smtClean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. bar</a:t>
            </a: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	         </a:t>
            </a:r>
            <a:r>
              <a:rPr lang="en-US" altLang="en-US" sz="2400" b="0" dirty="0" smtClean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</a:t>
            </a: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B. loaf			</a:t>
            </a:r>
            <a:r>
              <a:rPr lang="en-US" altLang="en-US" sz="2400" b="0" dirty="0" smtClean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C</a:t>
            </a: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. pound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4. Ask Andy ________ me the pencil. 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A. to bring		</a:t>
            </a:r>
            <a:r>
              <a:rPr lang="en-US" altLang="en-US" sz="2400" b="0" dirty="0" smtClean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B</a:t>
            </a: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. bringing			C. bring 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5. ________ you want some coffee?</a:t>
            </a:r>
          </a:p>
          <a:p>
            <a:pPr indent="0">
              <a:lnSpc>
                <a:spcPct val="140000"/>
              </a:lnSpc>
            </a:pP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A. Can			</a:t>
            </a:r>
            <a:r>
              <a:rPr lang="en-US" altLang="en-US" sz="2400" b="0" dirty="0" smtClean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   B</a:t>
            </a: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. Do			</a:t>
            </a:r>
            <a:r>
              <a:rPr lang="en-US" altLang="en-US" sz="2400" b="0" dirty="0" smtClean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C</a:t>
            </a:r>
            <a:r>
              <a:rPr lang="en-US" altLang="en-US" sz="2400" b="0" dirty="0">
                <a:latin typeface="Tahoma" panose="020B0604030504040204" charset="0"/>
                <a:ea typeface="Tahoma" panose="020B0604030504040204" charset="0"/>
                <a:cs typeface="Tahoma" panose="020B0604030504040204" charset="0"/>
              </a:rPr>
              <a:t>. Are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0" y="-635"/>
            <a:ext cx="12313920" cy="6871335"/>
            <a:chOff x="0" y="0"/>
            <a:chExt cx="19370" cy="10800"/>
          </a:xfrm>
        </p:grpSpPr>
        <p:grpSp>
          <p:nvGrpSpPr>
            <p:cNvPr id="31" name="组合 30"/>
            <p:cNvGrpSpPr/>
            <p:nvPr/>
          </p:nvGrpSpPr>
          <p:grpSpPr>
            <a:xfrm>
              <a:off x="0" y="0"/>
              <a:ext cx="19370" cy="10800"/>
              <a:chOff x="0" y="0"/>
              <a:chExt cx="12192000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32" name="矩形 31"/>
              <p:cNvSpPr/>
              <p:nvPr/>
            </p:nvSpPr>
            <p:spPr>
              <a:xfrm>
                <a:off x="0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35" name="矩形 34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36" name="圆角矩形 35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37" name="图片 36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sp>
        <p:nvSpPr>
          <p:cNvPr id="7" name="云形 6"/>
          <p:cNvSpPr/>
          <p:nvPr/>
        </p:nvSpPr>
        <p:spPr>
          <a:xfrm>
            <a:off x="7035800" y="1331595"/>
            <a:ext cx="2945765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云形 7"/>
          <p:cNvSpPr/>
          <p:nvPr/>
        </p:nvSpPr>
        <p:spPr>
          <a:xfrm>
            <a:off x="7228840" y="2846070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云形 8"/>
          <p:cNvSpPr/>
          <p:nvPr/>
        </p:nvSpPr>
        <p:spPr>
          <a:xfrm>
            <a:off x="970915" y="3879850"/>
            <a:ext cx="1405255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云形 9"/>
          <p:cNvSpPr/>
          <p:nvPr/>
        </p:nvSpPr>
        <p:spPr>
          <a:xfrm>
            <a:off x="970915" y="4912995"/>
            <a:ext cx="1831975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云形 10"/>
          <p:cNvSpPr/>
          <p:nvPr/>
        </p:nvSpPr>
        <p:spPr>
          <a:xfrm>
            <a:off x="3633470" y="5946775"/>
            <a:ext cx="1226820" cy="607695"/>
          </a:xfrm>
          <a:prstGeom prst="cloud">
            <a:avLst/>
          </a:prstGeom>
          <a:noFill/>
          <a:ln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20955" y="-635"/>
            <a:ext cx="12334875" cy="6858635"/>
            <a:chOff x="-33" y="20"/>
            <a:chExt cx="19403" cy="10780"/>
          </a:xfrm>
        </p:grpSpPr>
        <p:grpSp>
          <p:nvGrpSpPr>
            <p:cNvPr id="5" name="组合 4"/>
            <p:cNvGrpSpPr/>
            <p:nvPr/>
          </p:nvGrpSpPr>
          <p:grpSpPr>
            <a:xfrm>
              <a:off x="-33" y="20"/>
              <a:ext cx="19403" cy="10780"/>
              <a:chOff x="-20748" y="12632"/>
              <a:chExt cx="12212748" cy="6821931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11" name="矩形 10"/>
              <p:cNvSpPr/>
              <p:nvPr/>
            </p:nvSpPr>
            <p:spPr>
              <a:xfrm>
                <a:off x="-20748" y="12632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-20955" y="-635"/>
            <a:ext cx="12327890" cy="6871335"/>
            <a:chOff x="-22" y="0"/>
            <a:chExt cx="19392" cy="10800"/>
          </a:xfrm>
        </p:grpSpPr>
        <p:grpSp>
          <p:nvGrpSpPr>
            <p:cNvPr id="21" name="组合 20"/>
            <p:cNvGrpSpPr/>
            <p:nvPr/>
          </p:nvGrpSpPr>
          <p:grpSpPr>
            <a:xfrm>
              <a:off x="-22" y="0"/>
              <a:ext cx="19392" cy="10800"/>
              <a:chOff x="-13832" y="0"/>
              <a:chExt cx="12205832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-13832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27" name="圆角矩形 26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21" y="69"/>
              <a:ext cx="3308" cy="915"/>
            </a:xfrm>
            <a:prstGeom prst="rect">
              <a:avLst/>
            </a:prstGeom>
          </p:spPr>
        </p:pic>
      </p:grpSp>
      <p:sp>
        <p:nvSpPr>
          <p:cNvPr id="100" name="文本框 99"/>
          <p:cNvSpPr txBox="1"/>
          <p:nvPr/>
        </p:nvSpPr>
        <p:spPr>
          <a:xfrm>
            <a:off x="855980" y="521970"/>
            <a:ext cx="10479405" cy="4742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210000"/>
              </a:lnSpc>
            </a:pPr>
            <a:r>
              <a:rPr lang="en-US" sz="2400" b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II.</a:t>
            </a:r>
            <a:r>
              <a:rPr lang="zh-CN" sz="2400" b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用括号内所给词的适当形式填空。</a:t>
            </a:r>
            <a:r>
              <a:rPr lang="en-US" sz="2400">
                <a:latin typeface="Tahoma" panose="020B0604030504040204" charset="0"/>
                <a:cs typeface="Tahoma" panose="020B0604030504040204" charset="0"/>
                <a:sym typeface="+mn-ea"/>
              </a:rPr>
              <a:t>(5分)</a:t>
            </a:r>
            <a:endParaRPr lang="en-US" sz="2400" b="0">
              <a:latin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210000"/>
              </a:lnSpc>
            </a:pPr>
            <a:r>
              <a:rPr lang="en-US" sz="2400" b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 </a:t>
            </a: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1.Give me some clean ________(dish). </a:t>
            </a:r>
          </a:p>
          <a:p>
            <a:pPr indent="0">
              <a:lnSpc>
                <a:spcPct val="21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2.There _________(be) two bottles of water.</a:t>
            </a:r>
          </a:p>
          <a:p>
            <a:pPr indent="0">
              <a:lnSpc>
                <a:spcPct val="21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3.Be ________(care). The water is very hot. </a:t>
            </a:r>
          </a:p>
          <a:p>
            <a:pPr indent="0">
              <a:lnSpc>
                <a:spcPct val="21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4.Here is some ________(tobacco) for Jason. </a:t>
            </a:r>
          </a:p>
          <a:p>
            <a:pPr indent="0">
              <a:lnSpc>
                <a:spcPct val="210000"/>
              </a:lnSpc>
            </a:pPr>
            <a:r>
              <a:rPr lang="en-US" sz="2400" b="0">
                <a:latin typeface="Tahoma" panose="020B0604030504040204" charset="0"/>
                <a:cs typeface="Tahoma" panose="020B0604030504040204" charset="0"/>
              </a:rPr>
              <a:t>5. You only have ten ________(minute).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218305" y="1550670"/>
            <a:ext cx="10312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dishes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61565" y="2330450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are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79270" y="3096260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careful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008630" y="3838575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ahoma" panose="020B0604030504040204" charset="0"/>
                <a:cs typeface="Tahoma" panose="020B0604030504040204" charset="0"/>
                <a:sym typeface="+mn-ea"/>
              </a:rPr>
              <a:t>tobacco</a:t>
            </a:r>
            <a:endParaRPr lang="en-US" altLang="zh-CN" sz="2400">
              <a:solidFill>
                <a:srgbClr val="FF0000"/>
              </a:solidFill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91585" y="4570095"/>
            <a:ext cx="13004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-20955" y="-635"/>
            <a:ext cx="12334875" cy="6858635"/>
            <a:chOff x="-33" y="20"/>
            <a:chExt cx="19403" cy="10780"/>
          </a:xfrm>
        </p:grpSpPr>
        <p:grpSp>
          <p:nvGrpSpPr>
            <p:cNvPr id="5" name="组合 4"/>
            <p:cNvGrpSpPr/>
            <p:nvPr/>
          </p:nvGrpSpPr>
          <p:grpSpPr>
            <a:xfrm>
              <a:off x="-33" y="20"/>
              <a:ext cx="19403" cy="10780"/>
              <a:chOff x="-20748" y="12632"/>
              <a:chExt cx="12212748" cy="6821931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11" name="矩形 10"/>
              <p:cNvSpPr/>
              <p:nvPr/>
            </p:nvSpPr>
            <p:spPr>
              <a:xfrm>
                <a:off x="-20748" y="12632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15" name="圆角矩形 14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6" name="图片 15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87" y="90"/>
              <a:ext cx="3308" cy="915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-20955" y="-635"/>
            <a:ext cx="12327890" cy="6871335"/>
            <a:chOff x="-22" y="0"/>
            <a:chExt cx="19392" cy="10800"/>
          </a:xfrm>
        </p:grpSpPr>
        <p:grpSp>
          <p:nvGrpSpPr>
            <p:cNvPr id="21" name="组合 20"/>
            <p:cNvGrpSpPr/>
            <p:nvPr/>
          </p:nvGrpSpPr>
          <p:grpSpPr>
            <a:xfrm>
              <a:off x="-22" y="0"/>
              <a:ext cx="19392" cy="10800"/>
              <a:chOff x="-13832" y="0"/>
              <a:chExt cx="12205832" cy="6834563"/>
            </a:xfrm>
            <a:solidFill>
              <a:schemeClr val="accent3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-13832" y="0"/>
                <a:ext cx="12192000" cy="358815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sp>
          <p:nvSpPr>
            <p:cNvPr id="27" name="圆角矩形 26"/>
            <p:cNvSpPr/>
            <p:nvPr/>
          </p:nvSpPr>
          <p:spPr>
            <a:xfrm>
              <a:off x="15435" y="90"/>
              <a:ext cx="3784" cy="914"/>
            </a:xfrm>
            <a:prstGeom prst="roundRect">
              <a:avLst>
                <a:gd name="adj" fmla="val 45014"/>
              </a:avLst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21" y="69"/>
              <a:ext cx="3308" cy="915"/>
            </a:xfrm>
            <a:prstGeom prst="rect">
              <a:avLst/>
            </a:prstGeom>
          </p:spPr>
        </p:pic>
      </p:grpSp>
      <p:sp>
        <p:nvSpPr>
          <p:cNvPr id="100" name="文本框 99"/>
          <p:cNvSpPr txBox="1"/>
          <p:nvPr/>
        </p:nvSpPr>
        <p:spPr>
          <a:xfrm>
            <a:off x="889635" y="531495"/>
            <a:ext cx="10875010" cy="5775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40000"/>
              </a:lnSpc>
            </a:pP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III.</a:t>
            </a:r>
            <a:r>
              <a:rPr lang="zh-CN" sz="2400" b="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按要求完成下列各题。</a:t>
            </a:r>
            <a:r>
              <a:rPr lang="en-US" sz="2400" b="0" dirty="0">
                <a:latin typeface="Tahoma" panose="020B0604030504040204" charset="0"/>
                <a:ea typeface="宋体" panose="02010600030101010101" pitchFamily="2" charset="-122"/>
                <a:cs typeface="Tahoma" panose="020B0604030504040204" charset="0"/>
              </a:rPr>
              <a:t> </a:t>
            </a:r>
            <a:endParaRPr lang="en-US" sz="2400" b="0" dirty="0">
              <a:latin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1. Show me your homework. 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(</a:t>
            </a:r>
            <a:r>
              <a:rPr lang="en-US" sz="2400" dirty="0" err="1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同义句转换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)</a:t>
            </a:r>
            <a:endParaRPr lang="en-US" sz="240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    Show your homework ________ ________. </a:t>
            </a:r>
            <a:endParaRPr lang="en-US" sz="2400" b="0" dirty="0">
              <a:latin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2. Ella is doing her homework. 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(</a:t>
            </a:r>
            <a:r>
              <a:rPr lang="en-US" sz="2400" dirty="0" err="1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改为将来时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)</a:t>
            </a:r>
            <a:endParaRPr lang="en-US" sz="240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    Ella ________ ________ ________ ________ her homework. </a:t>
            </a:r>
            <a:endParaRPr lang="en-US" sz="2400" b="0" dirty="0">
              <a:latin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3. Go to your bedroom. 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(</a:t>
            </a:r>
            <a:r>
              <a:rPr lang="en-US" sz="2400" dirty="0" err="1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改为否定句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) </a:t>
            </a:r>
            <a:endParaRPr lang="en-US" sz="240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   ________ ________ to your bedroom. </a:t>
            </a:r>
            <a:endParaRPr lang="en-US" sz="2400" b="0" dirty="0">
              <a:latin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4. paint, can, they, house, their 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(</a:t>
            </a:r>
            <a:r>
              <a:rPr lang="en-US" sz="2400" dirty="0" err="1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连词成句，标点已给出，注意大小写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。)</a:t>
            </a:r>
            <a:endParaRPr lang="en-US" sz="240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   </a:t>
            </a:r>
            <a:r>
              <a:rPr lang="en-US" sz="2400" u="sng" dirty="0">
                <a:latin typeface="Tahoma" panose="020B0604030504040204" charset="0"/>
                <a:cs typeface="Tahoma" panose="020B0604030504040204" charset="0"/>
                <a:sym typeface="+mn-ea"/>
              </a:rPr>
              <a:t>                                                     </a:t>
            </a: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 ?     </a:t>
            </a:r>
            <a:endParaRPr lang="en-US" sz="2400" b="0" dirty="0">
              <a:latin typeface="Tahoma" panose="020B0604030504040204" charset="0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5. there, boss, is, the, over 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(</a:t>
            </a:r>
            <a:r>
              <a:rPr lang="en-US" sz="2400" dirty="0" err="1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连词成句，标点已给出，注意大小写</a:t>
            </a:r>
            <a:r>
              <a:rPr lang="en-US" sz="2400" dirty="0"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  <a:sym typeface="+mn-ea"/>
              </a:rPr>
              <a:t>。)</a:t>
            </a:r>
            <a:endParaRPr lang="en-US" sz="2400" dirty="0"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  <a:p>
            <a:pPr indent="0">
              <a:lnSpc>
                <a:spcPct val="140000"/>
              </a:lnSpc>
            </a:pPr>
            <a:r>
              <a:rPr lang="en-US" sz="2400" u="sng" dirty="0">
                <a:latin typeface="Tahoma" panose="020B0604030504040204" charset="0"/>
                <a:cs typeface="Tahoma" panose="020B0604030504040204" charset="0"/>
                <a:sym typeface="+mn-ea"/>
              </a:rPr>
              <a:t>                                                          </a:t>
            </a:r>
            <a:r>
              <a:rPr lang="en-US" sz="2400" dirty="0">
                <a:latin typeface="Tahoma" panose="020B0604030504040204" charset="0"/>
                <a:cs typeface="Tahoma" panose="020B0604030504040204" charset="0"/>
                <a:sym typeface="+mn-ea"/>
              </a:rPr>
              <a:t> .</a:t>
            </a:r>
            <a:endParaRPr lang="en-US" altLang="zh-CN" sz="2400" b="0" dirty="0">
              <a:solidFill>
                <a:srgbClr val="FF0000"/>
              </a:solidFill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86935" y="1647190"/>
            <a:ext cx="8318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to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757545" y="1647190"/>
            <a:ext cx="11391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me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930400" y="2694305"/>
            <a:ext cx="5677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is             going      </a:t>
            </a:r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 to             </a:t>
            </a:r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do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56360" y="3686810"/>
            <a:ext cx="11303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Don't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486660" y="3686810"/>
            <a:ext cx="11391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   go</a:t>
            </a:r>
            <a:endParaRPr lang="en-US" altLang="zh-CN" sz="2400" dirty="0">
              <a:solidFill>
                <a:srgbClr val="FF0000"/>
              </a:solidFill>
              <a:latin typeface="Tahoma" panose="020B0604030504040204" charset="0"/>
              <a:ea typeface="Adobe 楷体 Std R" panose="02020400000000000000" pitchFamily="18" charset="-122"/>
              <a:cs typeface="Tahoma" panose="020B060403050404020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356360" y="4678680"/>
            <a:ext cx="61944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Can they paint their house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697805" y="5690376"/>
            <a:ext cx="45980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ahoma" panose="020B0604030504040204" charset="0"/>
                <a:ea typeface="Adobe 楷体 Std R" panose="02020400000000000000" pitchFamily="18" charset="-122"/>
                <a:cs typeface="Tahoma" panose="020B0604030504040204" charset="0"/>
              </a:rPr>
              <a:t> The boss is over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6" grpId="0"/>
      <p:bldP spid="8" grpId="0"/>
      <p:bldP spid="9" grpId="0"/>
      <p:bldP spid="17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214</Words>
  <Application>Microsoft Office PowerPoint</Application>
  <PresentationFormat>宽屏</PresentationFormat>
  <Paragraphs>42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Tahoma</vt:lpstr>
      <vt:lpstr>Office 主题​​</vt:lpstr>
      <vt:lpstr>爱学习新概念L37-48课微信教学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236</cp:revision>
  <dcterms:created xsi:type="dcterms:W3CDTF">2020-04-07T08:20:00Z</dcterms:created>
  <dcterms:modified xsi:type="dcterms:W3CDTF">2021-01-22T04:32:22Z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