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373" r:id="rId2"/>
    <p:sldId id="452" r:id="rId3"/>
    <p:sldId id="451" r:id="rId4"/>
    <p:sldId id="453" r:id="rId5"/>
    <p:sldId id="459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84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82" y="58"/>
      </p:cViewPr>
      <p:guideLst>
        <p:guide orient="horz" pos="2084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2021/1/22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2335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tags" Target="../tags/tag9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7" Type="http://schemas.openxmlformats.org/officeDocument/2006/relationships/image" Target="../media/image5.emf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5.xml"/><Relationship Id="rId4" Type="http://schemas.openxmlformats.org/officeDocument/2006/relationships/tags" Target="../tags/tag64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tags" Target="../tags/tag68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6" Type="http://schemas.openxmlformats.org/officeDocument/2006/relationships/tags" Target="../tags/tag71.xml"/><Relationship Id="rId5" Type="http://schemas.openxmlformats.org/officeDocument/2006/relationships/tags" Target="../tags/tag70.xml"/><Relationship Id="rId4" Type="http://schemas.openxmlformats.org/officeDocument/2006/relationships/tags" Target="../tags/tag69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7" Type="http://schemas.openxmlformats.org/officeDocument/2006/relationships/image" Target="../media/image6.emf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6.xml"/><Relationship Id="rId4" Type="http://schemas.openxmlformats.org/officeDocument/2006/relationships/tags" Target="../tags/tag75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79.xml"/><Relationship Id="rId7" Type="http://schemas.openxmlformats.org/officeDocument/2006/relationships/tags" Target="../tags/tag83.xm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6" Type="http://schemas.openxmlformats.org/officeDocument/2006/relationships/tags" Target="../tags/tag82.xml"/><Relationship Id="rId5" Type="http://schemas.openxmlformats.org/officeDocument/2006/relationships/tags" Target="../tags/tag81.xml"/><Relationship Id="rId4" Type="http://schemas.openxmlformats.org/officeDocument/2006/relationships/tags" Target="../tags/tag80.xml"/><Relationship Id="rId9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91.xml"/><Relationship Id="rId3" Type="http://schemas.openxmlformats.org/officeDocument/2006/relationships/tags" Target="../tags/tag86.xml"/><Relationship Id="rId7" Type="http://schemas.openxmlformats.org/officeDocument/2006/relationships/tags" Target="../tags/tag90.xml"/><Relationship Id="rId2" Type="http://schemas.openxmlformats.org/officeDocument/2006/relationships/tags" Target="../tags/tag85.xml"/><Relationship Id="rId1" Type="http://schemas.openxmlformats.org/officeDocument/2006/relationships/tags" Target="../tags/tag84.xml"/><Relationship Id="rId6" Type="http://schemas.openxmlformats.org/officeDocument/2006/relationships/tags" Target="../tags/tag89.xml"/><Relationship Id="rId5" Type="http://schemas.openxmlformats.org/officeDocument/2006/relationships/tags" Target="../tags/tag88.xml"/><Relationship Id="rId10" Type="http://schemas.openxmlformats.org/officeDocument/2006/relationships/image" Target="../media/image2.png"/><Relationship Id="rId4" Type="http://schemas.openxmlformats.org/officeDocument/2006/relationships/tags" Target="../tags/tag87.xml"/><Relationship Id="rId9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99.xml"/><Relationship Id="rId3" Type="http://schemas.openxmlformats.org/officeDocument/2006/relationships/tags" Target="../tags/tag94.xml"/><Relationship Id="rId7" Type="http://schemas.openxmlformats.org/officeDocument/2006/relationships/tags" Target="../tags/tag98.xml"/><Relationship Id="rId2" Type="http://schemas.openxmlformats.org/officeDocument/2006/relationships/tags" Target="../tags/tag93.xml"/><Relationship Id="rId1" Type="http://schemas.openxmlformats.org/officeDocument/2006/relationships/tags" Target="../tags/tag92.xml"/><Relationship Id="rId6" Type="http://schemas.openxmlformats.org/officeDocument/2006/relationships/tags" Target="../tags/tag97.xml"/><Relationship Id="rId5" Type="http://schemas.openxmlformats.org/officeDocument/2006/relationships/tags" Target="../tags/tag96.xml"/><Relationship Id="rId10" Type="http://schemas.openxmlformats.org/officeDocument/2006/relationships/image" Target="../media/image9.png"/><Relationship Id="rId4" Type="http://schemas.openxmlformats.org/officeDocument/2006/relationships/tags" Target="../tags/tag95.xml"/><Relationship Id="rId9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107.xml"/><Relationship Id="rId3" Type="http://schemas.openxmlformats.org/officeDocument/2006/relationships/tags" Target="../tags/tag102.xml"/><Relationship Id="rId7" Type="http://schemas.openxmlformats.org/officeDocument/2006/relationships/tags" Target="../tags/tag106.xml"/><Relationship Id="rId2" Type="http://schemas.openxmlformats.org/officeDocument/2006/relationships/tags" Target="../tags/tag101.xml"/><Relationship Id="rId1" Type="http://schemas.openxmlformats.org/officeDocument/2006/relationships/tags" Target="../tags/tag100.xml"/><Relationship Id="rId6" Type="http://schemas.openxmlformats.org/officeDocument/2006/relationships/tags" Target="../tags/tag105.xml"/><Relationship Id="rId5" Type="http://schemas.openxmlformats.org/officeDocument/2006/relationships/tags" Target="../tags/tag104.xml"/><Relationship Id="rId10" Type="http://schemas.openxmlformats.org/officeDocument/2006/relationships/image" Target="../media/image10.png"/><Relationship Id="rId4" Type="http://schemas.openxmlformats.org/officeDocument/2006/relationships/tags" Target="../tags/tag103.xml"/><Relationship Id="rId9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115.xml"/><Relationship Id="rId3" Type="http://schemas.openxmlformats.org/officeDocument/2006/relationships/tags" Target="../tags/tag110.xml"/><Relationship Id="rId7" Type="http://schemas.openxmlformats.org/officeDocument/2006/relationships/tags" Target="../tags/tag114.xml"/><Relationship Id="rId12" Type="http://schemas.openxmlformats.org/officeDocument/2006/relationships/image" Target="../media/image7.emf"/><Relationship Id="rId2" Type="http://schemas.openxmlformats.org/officeDocument/2006/relationships/tags" Target="../tags/tag109.xml"/><Relationship Id="rId1" Type="http://schemas.openxmlformats.org/officeDocument/2006/relationships/tags" Target="../tags/tag108.xml"/><Relationship Id="rId6" Type="http://schemas.openxmlformats.org/officeDocument/2006/relationships/tags" Target="../tags/tag113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112.xml"/><Relationship Id="rId10" Type="http://schemas.openxmlformats.org/officeDocument/2006/relationships/tags" Target="../tags/tag117.xml"/><Relationship Id="rId4" Type="http://schemas.openxmlformats.org/officeDocument/2006/relationships/tags" Target="../tags/tag111.xml"/><Relationship Id="rId9" Type="http://schemas.openxmlformats.org/officeDocument/2006/relationships/tags" Target="../tags/tag116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20.xml"/><Relationship Id="rId7" Type="http://schemas.openxmlformats.org/officeDocument/2006/relationships/tags" Target="../tags/tag124.xml"/><Relationship Id="rId2" Type="http://schemas.openxmlformats.org/officeDocument/2006/relationships/tags" Target="../tags/tag119.xml"/><Relationship Id="rId1" Type="http://schemas.openxmlformats.org/officeDocument/2006/relationships/tags" Target="../tags/tag118.xml"/><Relationship Id="rId6" Type="http://schemas.openxmlformats.org/officeDocument/2006/relationships/tags" Target="../tags/tag123.xml"/><Relationship Id="rId5" Type="http://schemas.openxmlformats.org/officeDocument/2006/relationships/tags" Target="../tags/tag122.xml"/><Relationship Id="rId4" Type="http://schemas.openxmlformats.org/officeDocument/2006/relationships/tags" Target="../tags/tag121.xml"/><Relationship Id="rId9" Type="http://schemas.openxmlformats.org/officeDocument/2006/relationships/image" Target="../media/image11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7" Type="http://schemas.openxmlformats.org/officeDocument/2006/relationships/image" Target="../media/image3.png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3.xml"/><Relationship Id="rId4" Type="http://schemas.openxmlformats.org/officeDocument/2006/relationships/tags" Target="../tags/tag22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26.xml"/><Relationship Id="rId7" Type="http://schemas.openxmlformats.org/officeDocument/2006/relationships/tags" Target="../tags/tag30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Relationship Id="rId9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8.xml"/><Relationship Id="rId3" Type="http://schemas.openxmlformats.org/officeDocument/2006/relationships/tags" Target="../tags/tag33.xml"/><Relationship Id="rId7" Type="http://schemas.openxmlformats.org/officeDocument/2006/relationships/tags" Target="../tags/tag37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tags" Target="../tags/tag36.xml"/><Relationship Id="rId11" Type="http://schemas.openxmlformats.org/officeDocument/2006/relationships/image" Target="../media/image4.png"/><Relationship Id="rId5" Type="http://schemas.openxmlformats.org/officeDocument/2006/relationships/tags" Target="../tags/tag35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34.xml"/><Relationship Id="rId9" Type="http://schemas.openxmlformats.org/officeDocument/2006/relationships/tags" Target="../tags/tag39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7" Type="http://schemas.openxmlformats.org/officeDocument/2006/relationships/image" Target="../media/image5.emf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44.xml"/><Relationship Id="rId4" Type="http://schemas.openxmlformats.org/officeDocument/2006/relationships/tags" Target="../tags/tag4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50.xml"/><Relationship Id="rId7" Type="http://schemas.openxmlformats.org/officeDocument/2006/relationships/tags" Target="../tags/tag54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Relationship Id="rId9" Type="http://schemas.openxmlformats.org/officeDocument/2006/relationships/image" Target="../media/image6.emf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5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6" Type="http://schemas.openxmlformats.org/officeDocument/2006/relationships/tags" Target="../tags/tag60.xml"/><Relationship Id="rId5" Type="http://schemas.openxmlformats.org/officeDocument/2006/relationships/tags" Target="../tags/tag59.xml"/><Relationship Id="rId4" Type="http://schemas.openxmlformats.org/officeDocument/2006/relationships/tags" Target="../tags/tag5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580644" y="413229"/>
            <a:ext cx="11150550" cy="615139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2472220" y="2239645"/>
            <a:ext cx="7618730" cy="116776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5400" b="0" i="0" spc="30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2472220" y="3488928"/>
            <a:ext cx="7618730" cy="1005788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baseline="0" dirty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  <a:endParaRPr lang="en-US" altLang="zh-CN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924210" y="415289"/>
            <a:ext cx="10796016" cy="61264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429001" y="2385676"/>
            <a:ext cx="5879668" cy="1230315"/>
          </a:xfrm>
          <a:noFill/>
        </p:spPr>
        <p:txBody>
          <a:bodyPr wrap="square" lIns="91440" tIns="45720" rIns="91440" bIns="45720" rtlCol="0" anchor="b" anchorCtr="0">
            <a:normAutofit/>
          </a:bodyPr>
          <a:lstStyle>
            <a:lvl1pPr marL="857250" indent="-857250" algn="ctr">
              <a:buFont typeface="Arial" panose="020B0604020202020204" pitchFamily="34" charset="0"/>
              <a:buNone/>
              <a:defRPr kumimoji="0" sz="6000" b="0" i="0" spc="300" baseline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  <a:sym typeface="+mn-ea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dirty="0" err="1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3" hasCustomPrompt="1"/>
            <p:custDataLst>
              <p:tags r:id="rId6"/>
            </p:custDataLst>
          </p:nvPr>
        </p:nvSpPr>
        <p:spPr>
          <a:xfrm>
            <a:off x="3429001" y="3789452"/>
            <a:ext cx="5879668" cy="1230313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smtClean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  <a:lvl2pPr marL="228600" indent="0">
              <a:buNone/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2pPr>
            <a:lvl3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3pPr>
            <a:lvl4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4pPr>
            <a:lvl5pPr>
              <a:defRPr lang="zh-CN" altLang="en-US" sz="18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ea typeface="幼圆" panose="02010509060101010101" pitchFamily="49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 dirty="0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/>
          <a:lstStyle>
            <a:lvl1pPr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370099" y="341387"/>
            <a:ext cx="1944793" cy="96934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678005" y="349291"/>
            <a:ext cx="1213209" cy="652329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/>
          <a:lstStyle>
            <a:lvl1pPr algn="ctr">
              <a:defRPr sz="3200"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8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372366" y="220344"/>
            <a:ext cx="11717528" cy="645622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579885" y="522533"/>
            <a:ext cx="11161789" cy="604020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331210" y="3522345"/>
            <a:ext cx="6367780" cy="101155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4800" b="0" i="0" baseline="0" dirty="0">
                <a:ln>
                  <a:noFill/>
                </a:ln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1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9EFD9D74-47D9-4702-A33C-335B63B48DBF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FABC47A4-756D-490B-A52F-7D9E2C9FC05F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2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2021/1/22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3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4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KSO_TEMPLATE" hidden="1"/>
          <p:cNvSpPr/>
          <p:nvPr>
            <p:custDataLst>
              <p:tags r:id="rId2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099310" y="1804670"/>
            <a:ext cx="8512810" cy="3277870"/>
          </a:xfrm>
        </p:spPr>
        <p:txBody>
          <a:bodyPr/>
          <a:lstStyle/>
          <a:p>
            <a:r>
              <a:rPr sz="4400" b="1">
                <a:solidFill>
                  <a:prstClr val="black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  <a:sym typeface="+mn-ea"/>
              </a:rPr>
              <a:t>爱学习新概念</a:t>
            </a:r>
            <a:r>
              <a:rPr lang="en-US" altLang="zh-CN" sz="440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+mn-ea"/>
              </a:rPr>
              <a:t>L47-48</a:t>
            </a:r>
            <a:r>
              <a:rPr sz="4400" b="1" smtClean="0">
                <a:solidFill>
                  <a:prstClr val="black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  <a:sym typeface="+mn-ea"/>
              </a:rPr>
              <a:t>课后</a:t>
            </a:r>
            <a:r>
              <a:rPr sz="4400" b="1">
                <a:solidFill>
                  <a:prstClr val="black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  <a:sym typeface="+mn-ea"/>
              </a:rPr>
              <a:t>作业</a:t>
            </a:r>
            <a:br>
              <a:rPr sz="4400" b="1">
                <a:solidFill>
                  <a:prstClr val="black"/>
                </a:solidFill>
                <a:latin typeface="Adobe 楷体 Std R" panose="02020400000000000000" pitchFamily="18" charset="-122"/>
                <a:ea typeface="Adobe 楷体 Std R" panose="02020400000000000000" pitchFamily="18" charset="-122"/>
                <a:sym typeface="+mn-ea"/>
              </a:rPr>
            </a:br>
            <a:endParaRPr lang="zh-CN" altLang="en-US" sz="4400" b="1" dirty="0">
              <a:solidFill>
                <a:prstClr val="black"/>
              </a:solidFill>
              <a:latin typeface="Adobe 楷体 Std R" panose="02020400000000000000" pitchFamily="18" charset="-122"/>
              <a:ea typeface="Adobe 楷体 Std R" panose="02020400000000000000" pitchFamily="18" charset="-122"/>
              <a:sym typeface="+mn-ea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-7620" y="0"/>
            <a:ext cx="12192000" cy="6875762"/>
            <a:chOff x="0" y="-11430"/>
            <a:chExt cx="12192000" cy="6875762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6" name="圆角矩形 5"/>
            <p:cNvSpPr/>
            <p:nvPr/>
          </p:nvSpPr>
          <p:spPr>
            <a:xfrm>
              <a:off x="9738360" y="102870"/>
              <a:ext cx="2351405" cy="605155"/>
            </a:xfrm>
            <a:prstGeom prst="roundRect">
              <a:avLst>
                <a:gd name="adj" fmla="val 4501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7" name="组合 6"/>
            <p:cNvGrpSpPr/>
            <p:nvPr/>
          </p:nvGrpSpPr>
          <p:grpSpPr>
            <a:xfrm>
              <a:off x="0" y="-11430"/>
              <a:ext cx="12192000" cy="6875762"/>
              <a:chOff x="0" y="-11430"/>
              <a:chExt cx="12192000" cy="6875762"/>
            </a:xfrm>
            <a:grpFill/>
          </p:grpSpPr>
          <p:sp>
            <p:nvSpPr>
              <p:cNvPr id="9" name="矩形 8"/>
              <p:cNvSpPr/>
              <p:nvPr/>
            </p:nvSpPr>
            <p:spPr>
              <a:xfrm>
                <a:off x="0" y="-11430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0" name="矩形 9"/>
              <p:cNvSpPr/>
              <p:nvPr/>
            </p:nvSpPr>
            <p:spPr>
              <a:xfrm>
                <a:off x="0" y="6603684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0" y="260648"/>
                <a:ext cx="263352" cy="634303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11928648" y="260648"/>
                <a:ext cx="263352" cy="634303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</p:grpSp>
        <p:pic>
          <p:nvPicPr>
            <p:cNvPr id="8" name="图片 7" descr="大桥教育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827722" y="127225"/>
              <a:ext cx="2100777" cy="580835"/>
            </a:xfrm>
            <a:prstGeom prst="rect">
              <a:avLst/>
            </a:prstGeom>
            <a:grp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/>
          <p:cNvGrpSpPr/>
          <p:nvPr/>
        </p:nvGrpSpPr>
        <p:grpSpPr>
          <a:xfrm>
            <a:off x="20320" y="0"/>
            <a:ext cx="12192000" cy="6834505"/>
            <a:chOff x="0" y="0"/>
            <a:chExt cx="12192000" cy="6834563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35" name="矩形 34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9" name="流程图: 终止 38"/>
            <p:cNvSpPr/>
            <p:nvPr/>
          </p:nvSpPr>
          <p:spPr>
            <a:xfrm>
              <a:off x="9785350" y="0"/>
              <a:ext cx="2406650" cy="582935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</p:grpSp>
      <p:pic>
        <p:nvPicPr>
          <p:cNvPr id="33" name="图片 32" descr="大桥教育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8460" y="75565"/>
            <a:ext cx="2100777" cy="58083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431165" y="582930"/>
            <a:ext cx="11178540" cy="5000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90000"/>
              </a:lnSpc>
            </a:pPr>
            <a:r>
              <a:rPr lang="en-US" altLang="zh-CN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I.</a:t>
            </a: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英汉互译（每小题</a:t>
            </a:r>
            <a:r>
              <a:rPr lang="en-US" altLang="zh-CN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5</a:t>
            </a: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分，共</a:t>
            </a:r>
            <a:r>
              <a:rPr lang="en-US" altLang="zh-CN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50</a:t>
            </a: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分）</a:t>
            </a:r>
          </a:p>
          <a:p>
            <a:pPr>
              <a:lnSpc>
                <a:spcPct val="1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cheese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____________</a:t>
            </a:r>
            <a:r>
              <a:rPr lang="en-US" altLang="zh-CN" sz="2800" u="sng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    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6. </a:t>
            </a: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鸡蛋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____________</a:t>
            </a:r>
            <a:r>
              <a:rPr lang="en-US" altLang="zh-CN" sz="2800" u="sng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butter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____________</a:t>
            </a:r>
            <a:r>
              <a:rPr lang="en-US" altLang="zh-CN" sz="2800" u="sng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      7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zh-CN" altLang="en-US" sz="2800" dirty="0" smtClean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甜的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____________</a:t>
            </a:r>
            <a:r>
              <a:rPr lang="en-US" altLang="zh-CN" sz="2800" u="sng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_ </a:t>
            </a:r>
          </a:p>
          <a:p>
            <a:pPr>
              <a:lnSpc>
                <a:spcPct val="1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wine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____________</a:t>
            </a:r>
            <a:r>
              <a:rPr lang="en-US" altLang="zh-CN" sz="2800" u="sng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         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8. </a:t>
            </a:r>
            <a:r>
              <a:rPr lang="zh-CN" altLang="en-US" sz="2800" dirty="0" smtClean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啤酒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____________</a:t>
            </a:r>
            <a:r>
              <a:rPr lang="en-US" altLang="zh-CN" sz="2800" u="sng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</a:t>
            </a:r>
          </a:p>
          <a:p>
            <a:pPr>
              <a:lnSpc>
                <a:spcPct val="1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ripe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____________</a:t>
            </a:r>
            <a:r>
              <a:rPr lang="en-US" altLang="zh-CN" sz="2800" u="sng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         9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新鲜的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____________</a:t>
            </a:r>
            <a:r>
              <a:rPr lang="en-US" altLang="zh-CN" sz="2800" u="sng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</a:t>
            </a:r>
          </a:p>
          <a:p>
            <a:pPr>
              <a:lnSpc>
                <a:spcPct val="1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喜欢</a:t>
            </a:r>
            <a:r>
              <a:rPr lang="zh-CN" altLang="en-US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____________</a:t>
            </a:r>
            <a:r>
              <a:rPr lang="en-US" altLang="zh-CN" sz="2800" u="sng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         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10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zh-CN" altLang="en-US" sz="2800" dirty="0" smtClean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黑板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____________</a:t>
            </a:r>
            <a:r>
              <a:rPr lang="en-US" altLang="zh-CN" sz="2800" u="sng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 </a:t>
            </a:r>
            <a:endParaRPr lang="zh-CN" altLang="en-US" sz="28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456815" y="1703705"/>
            <a:ext cx="112331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2800" dirty="0">
                <a:solidFill>
                  <a:srgbClr val="FF0000"/>
                </a:solidFill>
                <a:latin typeface="Tahoma" panose="020B0604030504040204" pitchFamily="34" charset="0"/>
                <a:ea typeface="Adobe 楷体 Std R" panose="02020400000000000000" pitchFamily="18" charset="-122"/>
              </a:rPr>
              <a:t>奶酪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456815" y="2529205"/>
            <a:ext cx="112331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2800">
                <a:solidFill>
                  <a:srgbClr val="FF0000"/>
                </a:solidFill>
                <a:latin typeface="Tahoma" panose="020B0604030504040204" pitchFamily="34" charset="0"/>
                <a:ea typeface="Adobe 楷体 Std R" panose="02020400000000000000" pitchFamily="18" charset="-122"/>
              </a:rPr>
              <a:t>黄油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456815" y="3299460"/>
            <a:ext cx="163576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2800">
                <a:solidFill>
                  <a:srgbClr val="FF0000"/>
                </a:solidFill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酒，果酒 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456815" y="4163060"/>
            <a:ext cx="172656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2800">
                <a:solidFill>
                  <a:srgbClr val="FF0000"/>
                </a:solidFill>
                <a:latin typeface="Tahoma" panose="020B0604030504040204" pitchFamily="34" charset="0"/>
                <a:ea typeface="Adobe 楷体 Std R" panose="02020400000000000000" pitchFamily="18" charset="-122"/>
              </a:rPr>
              <a:t>成熟的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456815" y="4923155"/>
            <a:ext cx="104521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ahoma" panose="020B0604030504040204" pitchFamily="34" charset="0"/>
                <a:ea typeface="Adobe 楷体 Std R" panose="02020400000000000000" pitchFamily="18" charset="-122"/>
                <a:cs typeface="Tahoma" panose="020B0604030504040204" pitchFamily="34" charset="0"/>
              </a:rPr>
              <a:t>like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335520" y="1703705"/>
            <a:ext cx="153733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egg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7335520" y="2529205"/>
            <a:ext cx="16656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sweet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7335520" y="3311525"/>
            <a:ext cx="135318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beer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7335520" y="4163060"/>
            <a:ext cx="122491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fresh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7335520" y="4923155"/>
            <a:ext cx="191325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blackboard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/>
          <p:cNvGrpSpPr/>
          <p:nvPr/>
        </p:nvGrpSpPr>
        <p:grpSpPr>
          <a:xfrm>
            <a:off x="0" y="0"/>
            <a:ext cx="12192000" cy="6834505"/>
            <a:chOff x="0" y="0"/>
            <a:chExt cx="12192000" cy="6834563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35" name="矩形 34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9" name="流程图: 终止 38"/>
            <p:cNvSpPr/>
            <p:nvPr/>
          </p:nvSpPr>
          <p:spPr>
            <a:xfrm>
              <a:off x="9906635" y="0"/>
              <a:ext cx="2285365" cy="657866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</p:grpSp>
      <p:pic>
        <p:nvPicPr>
          <p:cNvPr id="33" name="图片 32" descr="大桥教育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8785" y="90805"/>
            <a:ext cx="2100777" cy="58083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263525" y="323215"/>
            <a:ext cx="10831195" cy="6250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II.</a:t>
            </a: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单项选择（每小题</a:t>
            </a:r>
            <a:r>
              <a:rPr lang="en-US" altLang="zh-CN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5</a:t>
            </a: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分，共</a:t>
            </a:r>
            <a:r>
              <a:rPr lang="en-US" altLang="zh-CN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30</a:t>
            </a:r>
            <a:r>
              <a:rPr lang="zh-CN" altLang="en-US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分）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11. __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_you want a bottle of wine?</a:t>
            </a:r>
          </a:p>
          <a:p>
            <a:pPr>
              <a:lnSpc>
                <a:spcPct val="120000"/>
              </a:lnSpc>
            </a:pPr>
            <a:r>
              <a:rPr lang="zh-CN" altLang="en-US" sz="2800" dirty="0">
                <a:latin typeface="Tahoma" panose="020B0604030504040204" pitchFamily="34" charset="0"/>
                <a:cs typeface="Tahoma" panose="020B0604030504040204" pitchFamily="34" charset="0"/>
              </a:rPr>
              <a:t>    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Is           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B. Are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              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C. Do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           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D. Can</a:t>
            </a:r>
          </a:p>
          <a:p>
            <a:pPr>
              <a:lnSpc>
                <a:spcPct val="12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12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--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Do you like jam ?     --Yes, I do. But I don't want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 A. a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             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B. one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             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C. any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           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D. some</a:t>
            </a:r>
          </a:p>
          <a:p>
            <a:pPr>
              <a:lnSpc>
                <a:spcPct val="12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13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Do you want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zh-CN" altLang="en-US" sz="2800" dirty="0">
                <a:latin typeface="Tahoma" panose="020B0604030504040204" pitchFamily="34" charset="0"/>
                <a:cs typeface="Tahoma" panose="020B0604030504040204" pitchFamily="34" charset="0"/>
              </a:rPr>
              <a:t>？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 A. a beer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     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B. one beer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      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C.an beer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         D. any beer</a:t>
            </a:r>
          </a:p>
          <a:p>
            <a:pPr>
              <a:lnSpc>
                <a:spcPct val="12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14. </a:t>
            </a:r>
            <a:r>
              <a:rPr lang="en-US" altLang="zh-CN" sz="2800">
                <a:latin typeface="Tahoma" panose="020B0604030504040204" pitchFamily="34" charset="0"/>
                <a:cs typeface="Tahoma" panose="020B0604030504040204" pitchFamily="34" charset="0"/>
              </a:rPr>
              <a:t> - Do you like oranges?一No,I_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</a:t>
            </a:r>
            <a:r>
              <a:rPr lang="en-US" altLang="zh-CN" sz="2800">
                <a:latin typeface="Tahoma" panose="020B0604030504040204" pitchFamily="34" charset="0"/>
                <a:cs typeface="Tahoma" panose="020B0604030504040204" pitchFamily="34" charset="0"/>
              </a:rPr>
              <a:t>__.</a:t>
            </a:r>
          </a:p>
          <a:p>
            <a:pPr>
              <a:lnSpc>
                <a:spcPct val="12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 A. can't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       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B. don't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            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C. am not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       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D. mustn't </a:t>
            </a:r>
          </a:p>
          <a:p>
            <a:pPr>
              <a:lnSpc>
                <a:spcPct val="12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15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Do you like_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__whisky?  </a:t>
            </a:r>
          </a:p>
          <a:p>
            <a:pPr>
              <a:lnSpc>
                <a:spcPct val="12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 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A. jam           B. butter          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C. choice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         </a:t>
            </a:r>
            <a:r>
              <a:rPr lang="en-US" altLang="zh-CN" sz="2800" smtClean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D. honey</a:t>
            </a:r>
          </a:p>
          <a:p>
            <a:pPr>
              <a:lnSpc>
                <a:spcPct val="110000"/>
              </a:lnSpc>
            </a:pP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237615" y="870585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C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9285769" y="1945301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C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222625" y="2919730"/>
            <a:ext cx="45275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D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6016625" y="3959225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B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2877820" y="5004435"/>
            <a:ext cx="58229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/>
          <p:cNvGrpSpPr/>
          <p:nvPr/>
        </p:nvGrpSpPr>
        <p:grpSpPr>
          <a:xfrm>
            <a:off x="0" y="0"/>
            <a:ext cx="12192000" cy="6834505"/>
            <a:chOff x="0" y="0"/>
            <a:chExt cx="12192000" cy="6834563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35" name="矩形 34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9" name="流程图: 终止 38"/>
            <p:cNvSpPr/>
            <p:nvPr/>
          </p:nvSpPr>
          <p:spPr>
            <a:xfrm>
              <a:off x="9842500" y="0"/>
              <a:ext cx="2349500" cy="648976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</p:grpSp>
      <p:pic>
        <p:nvPicPr>
          <p:cNvPr id="33" name="图片 32" descr="大桥教育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2575" y="67945"/>
            <a:ext cx="2100777" cy="58083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084580" y="356235"/>
            <a:ext cx="8757920" cy="5777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III.</a:t>
            </a:r>
            <a:r>
              <a:rPr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根据要求改写句子。(每小题4分，共20分)</a:t>
            </a:r>
          </a:p>
          <a:p>
            <a:pPr>
              <a:lnSpc>
                <a:spcPct val="110000"/>
              </a:lnSpc>
            </a:pP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16. I like honey. </a:t>
            </a:r>
            <a:r>
              <a:rPr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(改为一般疑问句)</a:t>
            </a: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    ______  ______</a:t>
            </a:r>
            <a:r>
              <a:rPr lang="en-US" altLang="zh-CN" sz="2800" u="sng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like honey?</a:t>
            </a: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17. I want some coffee. </a:t>
            </a:r>
            <a:r>
              <a:rPr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(改为否定句)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 I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want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 coffee.</a:t>
            </a: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18. Do you like bananas? </a:t>
            </a:r>
            <a:r>
              <a:rPr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(作肯定回答)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    ______,I ______.</a:t>
            </a: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19. Do you like eggs? </a:t>
            </a:r>
            <a:r>
              <a:rPr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(作否定回答)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    ______,I ______.</a:t>
            </a:r>
            <a:endParaRPr sz="2800" dirty="0">
              <a:latin typeface="Adobe 楷体 Std R" panose="02020400000000000000" pitchFamily="18" charset="-122"/>
              <a:ea typeface="Adobe 楷体 Std R" panose="02020400000000000000" pitchFamily="18" charset="-122"/>
              <a:cs typeface="Tahoma" panose="020B0604030504040204" pitchFamily="34" charset="0"/>
              <a:sym typeface="+mn-ea"/>
            </a:endParaRP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20. I don't want any milk. </a:t>
            </a:r>
            <a:r>
              <a:rPr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(改为肯定句)</a:t>
            </a: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   I ______  ______milk.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033270" y="1839595"/>
            <a:ext cx="289306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Do           you 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2033183" y="3667507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Yes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2031668" y="4526523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No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2055495" y="5488305"/>
            <a:ext cx="239966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want     some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2103120" y="2693035"/>
            <a:ext cx="117411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don't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4359275" y="2693035"/>
            <a:ext cx="117411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any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706408" y="3667507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do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646170" y="4526280"/>
            <a:ext cx="106362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don't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1"/>
      <p:bldP spid="10" grpId="1"/>
      <p:bldP spid="11" grpId="1"/>
      <p:bldP spid="12" grpId="1"/>
      <p:bldP spid="13" grpId="1"/>
      <p:bldP spid="2" grpId="1"/>
      <p:bldP spid="3" grpId="1"/>
      <p:bldP spid="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/>
          <p:cNvGrpSpPr/>
          <p:nvPr/>
        </p:nvGrpSpPr>
        <p:grpSpPr>
          <a:xfrm>
            <a:off x="0" y="0"/>
            <a:ext cx="12192000" cy="6834505"/>
            <a:chOff x="0" y="0"/>
            <a:chExt cx="12192000" cy="6834563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35" name="矩形 34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  <p:sp>
          <p:nvSpPr>
            <p:cNvPr id="39" name="流程图: 终止 38"/>
            <p:cNvSpPr/>
            <p:nvPr/>
          </p:nvSpPr>
          <p:spPr>
            <a:xfrm>
              <a:off x="9810115" y="0"/>
              <a:ext cx="2381885" cy="671201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a:endParaRPr>
            </a:p>
          </p:txBody>
        </p:sp>
      </p:grpSp>
      <p:pic>
        <p:nvPicPr>
          <p:cNvPr id="33" name="图片 32" descr="大桥教育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1160" y="0"/>
            <a:ext cx="2100777" cy="58083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765810" y="367030"/>
            <a:ext cx="10887710" cy="6123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</a:rPr>
              <a:t>IV.选择适当的单词完成短文。(每小题4分，共20分)</a:t>
            </a: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                        don't   like    with    am     are</a:t>
            </a:r>
            <a:endParaRPr lang="en-US" altLang="zh-CN" sz="2800" dirty="0">
              <a:solidFill>
                <a:srgbClr val="00B0F0"/>
              </a:solidFill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Dear Lily,</a:t>
            </a: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Thank you for your letter.</a:t>
            </a: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In your letter, you tell me something about Chinese food</a:t>
            </a:r>
            <a:r>
              <a:rPr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（食物).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I 21. </a:t>
            </a:r>
            <a:r>
              <a:rPr lang="en-US" altLang="zh-CN" sz="2800" u="sng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</a:t>
            </a:r>
            <a:r>
              <a:rPr lang="en-US" altLang="zh-CN" sz="2800" u="sng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Chinese food very much. I live </a:t>
            </a:r>
            <a:r>
              <a:rPr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(居住)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in London and there 22.</a:t>
            </a:r>
            <a:r>
              <a:rPr lang="en-US" altLang="zh-CN" sz="2800" u="sng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</a:t>
            </a:r>
            <a:r>
              <a:rPr lang="en-US" altLang="zh-CN" sz="2800" u="sng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some Chinese restaurants </a:t>
            </a:r>
            <a:r>
              <a:rPr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(餐厅)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in London. I often go to the restaurants and eat Chinese food. I like rice and noodles. I 23. </a:t>
            </a:r>
            <a:r>
              <a:rPr lang="en-US" altLang="zh-CN" sz="2800" u="sng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</a:t>
            </a:r>
            <a:r>
              <a:rPr lang="en-US" altLang="zh-CN" sz="2800" u="sng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like hamburgers </a:t>
            </a:r>
            <a:r>
              <a:rPr sz="2800" dirty="0">
                <a:latin typeface="Adobe 楷体 Std R" panose="02020400000000000000" pitchFamily="18" charset="-122"/>
                <a:ea typeface="Adobe 楷体 Std R" panose="02020400000000000000" pitchFamily="18" charset="-122"/>
                <a:cs typeface="Tahoma" panose="020B0604030504040204" pitchFamily="34" charset="0"/>
                <a:sym typeface="+mn-ea"/>
              </a:rPr>
              <a:t>(汉堡)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or coke. You like rice, meat and vegetables. Is that right?</a:t>
            </a: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I 24.</a:t>
            </a:r>
            <a:r>
              <a:rPr lang="en-US" altLang="zh-CN" sz="2800" u="sng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</a:t>
            </a:r>
            <a:r>
              <a:rPr lang="en-US" altLang="zh-CN" sz="2800" u="sng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going to China next week. I am going 25. </a:t>
            </a:r>
            <a:r>
              <a:rPr lang="en-US" altLang="zh-CN" sz="2800" u="sng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</a:t>
            </a:r>
            <a:r>
              <a:rPr lang="en-US" altLang="zh-CN" sz="2800" u="sng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my family. I want to try more Chinese food.</a:t>
            </a: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Yours, </a:t>
            </a: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George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440815" y="2471420"/>
            <a:ext cx="79438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like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346960" y="2901950"/>
            <a:ext cx="91186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are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689735" y="3785235"/>
            <a:ext cx="97726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don't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1689735" y="4631690"/>
            <a:ext cx="97726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am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9255760" y="4631690"/>
            <a:ext cx="97726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with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626485" y="873125"/>
            <a:ext cx="5023485" cy="5219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altLang="zh-CN" sz="2800" dirty="0">
              <a:latin typeface="Comic Sans MS" panose="030F0702030302020204" charset="0"/>
              <a:ea typeface="Tahoma" panose="020B0604030504040204" pitchFamily="34" charset="0"/>
              <a:cs typeface="Comic Sans MS" panose="030F070203030202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  <p:bldP spid="9" grpId="0"/>
      <p:bldP spid="14" grpId="0"/>
      <p:bldP spid="1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2"/>
  <p:tag name="KSO_WM_UNIT_LAYERLEVEL" val="1"/>
  <p:tag name="KSO_WM_TAG_VERSION" val="1.0"/>
  <p:tag name="KSO_WM_BEAUTIFY_FLAG" val="#wm#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2"/>
  <p:tag name="KSO_WM_UNIT_LAYERLEVEL" val="1"/>
  <p:tag name="KSO_WM_TAG_VERSION" val="1.0"/>
  <p:tag name="KSO_WM_BEAUTIFY_FLAG" val="#wm#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8、9、13、15、16、17、18、20、21、22、23、25"/>
  <p:tag name="KSO_WM_TEMPLATE_SUBCATEGORY" val="0"/>
  <p:tag name="KSO_WM_TEMPLATE_MASTER_TYPE" val="1"/>
  <p:tag name="KSO_WM_TEMPLATE_COLOR_TYPE" val="1"/>
  <p:tag name="KSO_WM_TAG_VERSION" val="1.0"/>
  <p:tag name="KSO_WM_BEAUTIFY_FLAG" val="#wm#"/>
  <p:tag name="KSO_WM_TEMPLATE_CATEGORY" val="custom"/>
  <p:tag name="KSO_WM_TEMPLATE_INDEX" val="20205264"/>
  <p:tag name="KSO_WM_TEMPLATE_MASTER_THUMB_INDEX" val="12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2"/>
  <p:tag name="KSO_WM_UNIT_LAYERLEVEL" val="1"/>
  <p:tag name="KSO_WM_TAG_VERSION" val="1.0"/>
  <p:tag name="KSO_WM_BEAUTIFY_FLAG" val="#wm#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BK_DARK_LIGHT" val="2"/>
  <p:tag name="KSO_WM_UNIT_LAYERLEVEL" val="1"/>
  <p:tag name="KSO_WM_TAG_VERSION" val="1.0"/>
  <p:tag name="KSO_WM_BEAUTIFY_FLAG" val="#wm#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022424">
      <a:dk1>
        <a:sysClr val="windowText" lastClr="000000"/>
      </a:dk1>
      <a:lt1>
        <a:sysClr val="window" lastClr="FFFFFF"/>
      </a:lt1>
      <a:dk2>
        <a:srgbClr val="EFEDFC"/>
      </a:dk2>
      <a:lt2>
        <a:srgbClr val="FFFFFF"/>
      </a:lt2>
      <a:accent1>
        <a:srgbClr val="7876D1"/>
      </a:accent1>
      <a:accent2>
        <a:srgbClr val="8A76BF"/>
      </a:accent2>
      <a:accent3>
        <a:srgbClr val="9C77AD"/>
      </a:accent3>
      <a:accent4>
        <a:srgbClr val="AD779A"/>
      </a:accent4>
      <a:accent5>
        <a:srgbClr val="BF7888"/>
      </a:accent5>
      <a:accent6>
        <a:srgbClr val="D17876"/>
      </a:accent6>
      <a:hlink>
        <a:srgbClr val="658BD5"/>
      </a:hlink>
      <a:folHlink>
        <a:srgbClr val="A16AA5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476</Words>
  <Application>Microsoft Office PowerPoint</Application>
  <PresentationFormat>宽屏</PresentationFormat>
  <Paragraphs>66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5" baseType="lpstr">
      <vt:lpstr>Adobe 楷体 Std R</vt:lpstr>
      <vt:lpstr>汉仪乐喵体W</vt:lpstr>
      <vt:lpstr>宋体</vt:lpstr>
      <vt:lpstr>微软雅黑</vt:lpstr>
      <vt:lpstr>幼圆</vt:lpstr>
      <vt:lpstr>Arial</vt:lpstr>
      <vt:lpstr>Calibri</vt:lpstr>
      <vt:lpstr>Comic Sans MS</vt:lpstr>
      <vt:lpstr>Tahoma</vt:lpstr>
      <vt:lpstr>Office 主题​​</vt:lpstr>
      <vt:lpstr>爱学习新概念L47-48课后作业 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HP</dc:creator>
  <cp:lastModifiedBy>lenovo</cp:lastModifiedBy>
  <cp:revision>143</cp:revision>
  <dcterms:created xsi:type="dcterms:W3CDTF">2020-04-07T08:20:00Z</dcterms:created>
  <dcterms:modified xsi:type="dcterms:W3CDTF">2021-01-22T04:09:09Z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2052-11.1.0.9828</vt:lpwstr>
  </property>
</Properties>
</file>