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heme/theme2.xml" ContentType="application/vnd.openxmlformats-officedocument.theme+xml"/>
  <Override PartName="/ppt/tags/tag12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455" r:id="rId2"/>
    <p:sldId id="451" r:id="rId3"/>
    <p:sldId id="453" r:id="rId4"/>
    <p:sldId id="466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2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4" y="53"/>
      </p:cViewPr>
      <p:guideLst>
        <p:guide orient="horz" pos="212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2021/1/22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5861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tags" Target="../tags/tag9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7" Type="http://schemas.openxmlformats.org/officeDocument/2006/relationships/image" Target="../media/image5.emf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5.xml"/><Relationship Id="rId4" Type="http://schemas.openxmlformats.org/officeDocument/2006/relationships/tags" Target="../tags/tag64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tags" Target="../tags/tag68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6" Type="http://schemas.openxmlformats.org/officeDocument/2006/relationships/tags" Target="../tags/tag71.xml"/><Relationship Id="rId5" Type="http://schemas.openxmlformats.org/officeDocument/2006/relationships/tags" Target="../tags/tag70.xml"/><Relationship Id="rId4" Type="http://schemas.openxmlformats.org/officeDocument/2006/relationships/tags" Target="../tags/tag69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7" Type="http://schemas.openxmlformats.org/officeDocument/2006/relationships/image" Target="../media/image6.emf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6.xml"/><Relationship Id="rId4" Type="http://schemas.openxmlformats.org/officeDocument/2006/relationships/tags" Target="../tags/tag75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79.xml"/><Relationship Id="rId7" Type="http://schemas.openxmlformats.org/officeDocument/2006/relationships/tags" Target="../tags/tag83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6" Type="http://schemas.openxmlformats.org/officeDocument/2006/relationships/tags" Target="../tags/tag82.xml"/><Relationship Id="rId5" Type="http://schemas.openxmlformats.org/officeDocument/2006/relationships/tags" Target="../tags/tag81.xml"/><Relationship Id="rId4" Type="http://schemas.openxmlformats.org/officeDocument/2006/relationships/tags" Target="../tags/tag80.xml"/><Relationship Id="rId9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91.xml"/><Relationship Id="rId3" Type="http://schemas.openxmlformats.org/officeDocument/2006/relationships/tags" Target="../tags/tag86.xml"/><Relationship Id="rId7" Type="http://schemas.openxmlformats.org/officeDocument/2006/relationships/tags" Target="../tags/tag90.xml"/><Relationship Id="rId2" Type="http://schemas.openxmlformats.org/officeDocument/2006/relationships/tags" Target="../tags/tag85.xml"/><Relationship Id="rId1" Type="http://schemas.openxmlformats.org/officeDocument/2006/relationships/tags" Target="../tags/tag84.xml"/><Relationship Id="rId6" Type="http://schemas.openxmlformats.org/officeDocument/2006/relationships/tags" Target="../tags/tag89.xml"/><Relationship Id="rId5" Type="http://schemas.openxmlformats.org/officeDocument/2006/relationships/tags" Target="../tags/tag88.xml"/><Relationship Id="rId10" Type="http://schemas.openxmlformats.org/officeDocument/2006/relationships/image" Target="../media/image2.png"/><Relationship Id="rId4" Type="http://schemas.openxmlformats.org/officeDocument/2006/relationships/tags" Target="../tags/tag87.xml"/><Relationship Id="rId9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99.xml"/><Relationship Id="rId3" Type="http://schemas.openxmlformats.org/officeDocument/2006/relationships/tags" Target="../tags/tag94.xml"/><Relationship Id="rId7" Type="http://schemas.openxmlformats.org/officeDocument/2006/relationships/tags" Target="../tags/tag98.xml"/><Relationship Id="rId2" Type="http://schemas.openxmlformats.org/officeDocument/2006/relationships/tags" Target="../tags/tag93.xml"/><Relationship Id="rId1" Type="http://schemas.openxmlformats.org/officeDocument/2006/relationships/tags" Target="../tags/tag92.xml"/><Relationship Id="rId6" Type="http://schemas.openxmlformats.org/officeDocument/2006/relationships/tags" Target="../tags/tag97.xml"/><Relationship Id="rId5" Type="http://schemas.openxmlformats.org/officeDocument/2006/relationships/tags" Target="../tags/tag96.xml"/><Relationship Id="rId10" Type="http://schemas.openxmlformats.org/officeDocument/2006/relationships/image" Target="../media/image9.png"/><Relationship Id="rId4" Type="http://schemas.openxmlformats.org/officeDocument/2006/relationships/tags" Target="../tags/tag95.xml"/><Relationship Id="rId9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107.xml"/><Relationship Id="rId3" Type="http://schemas.openxmlformats.org/officeDocument/2006/relationships/tags" Target="../tags/tag102.xml"/><Relationship Id="rId7" Type="http://schemas.openxmlformats.org/officeDocument/2006/relationships/tags" Target="../tags/tag106.xml"/><Relationship Id="rId2" Type="http://schemas.openxmlformats.org/officeDocument/2006/relationships/tags" Target="../tags/tag101.xml"/><Relationship Id="rId1" Type="http://schemas.openxmlformats.org/officeDocument/2006/relationships/tags" Target="../tags/tag100.xml"/><Relationship Id="rId6" Type="http://schemas.openxmlformats.org/officeDocument/2006/relationships/tags" Target="../tags/tag105.xml"/><Relationship Id="rId5" Type="http://schemas.openxmlformats.org/officeDocument/2006/relationships/tags" Target="../tags/tag104.xml"/><Relationship Id="rId10" Type="http://schemas.openxmlformats.org/officeDocument/2006/relationships/image" Target="../media/image10.png"/><Relationship Id="rId4" Type="http://schemas.openxmlformats.org/officeDocument/2006/relationships/tags" Target="../tags/tag103.xml"/><Relationship Id="rId9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115.xml"/><Relationship Id="rId3" Type="http://schemas.openxmlformats.org/officeDocument/2006/relationships/tags" Target="../tags/tag110.xml"/><Relationship Id="rId7" Type="http://schemas.openxmlformats.org/officeDocument/2006/relationships/tags" Target="../tags/tag114.xml"/><Relationship Id="rId12" Type="http://schemas.openxmlformats.org/officeDocument/2006/relationships/image" Target="../media/image7.emf"/><Relationship Id="rId2" Type="http://schemas.openxmlformats.org/officeDocument/2006/relationships/tags" Target="../tags/tag109.xml"/><Relationship Id="rId1" Type="http://schemas.openxmlformats.org/officeDocument/2006/relationships/tags" Target="../tags/tag108.xml"/><Relationship Id="rId6" Type="http://schemas.openxmlformats.org/officeDocument/2006/relationships/tags" Target="../tags/tag113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112.xml"/><Relationship Id="rId10" Type="http://schemas.openxmlformats.org/officeDocument/2006/relationships/tags" Target="../tags/tag117.xml"/><Relationship Id="rId4" Type="http://schemas.openxmlformats.org/officeDocument/2006/relationships/tags" Target="../tags/tag111.xml"/><Relationship Id="rId9" Type="http://schemas.openxmlformats.org/officeDocument/2006/relationships/tags" Target="../tags/tag116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20.xml"/><Relationship Id="rId7" Type="http://schemas.openxmlformats.org/officeDocument/2006/relationships/tags" Target="../tags/tag124.xml"/><Relationship Id="rId2" Type="http://schemas.openxmlformats.org/officeDocument/2006/relationships/tags" Target="../tags/tag119.xml"/><Relationship Id="rId1" Type="http://schemas.openxmlformats.org/officeDocument/2006/relationships/tags" Target="../tags/tag118.xml"/><Relationship Id="rId6" Type="http://schemas.openxmlformats.org/officeDocument/2006/relationships/tags" Target="../tags/tag123.xml"/><Relationship Id="rId5" Type="http://schemas.openxmlformats.org/officeDocument/2006/relationships/tags" Target="../tags/tag122.xml"/><Relationship Id="rId4" Type="http://schemas.openxmlformats.org/officeDocument/2006/relationships/tags" Target="../tags/tag121.xml"/><Relationship Id="rId9" Type="http://schemas.openxmlformats.org/officeDocument/2006/relationships/image" Target="../media/image11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7" Type="http://schemas.openxmlformats.org/officeDocument/2006/relationships/image" Target="../media/image3.png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3.xml"/><Relationship Id="rId4" Type="http://schemas.openxmlformats.org/officeDocument/2006/relationships/tags" Target="../tags/tag22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6.xml"/><Relationship Id="rId7" Type="http://schemas.openxmlformats.org/officeDocument/2006/relationships/tags" Target="../tags/tag30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Relationship Id="rId9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8.xml"/><Relationship Id="rId3" Type="http://schemas.openxmlformats.org/officeDocument/2006/relationships/tags" Target="../tags/tag33.xml"/><Relationship Id="rId7" Type="http://schemas.openxmlformats.org/officeDocument/2006/relationships/tags" Target="../tags/tag37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11" Type="http://schemas.openxmlformats.org/officeDocument/2006/relationships/image" Target="../media/image4.png"/><Relationship Id="rId5" Type="http://schemas.openxmlformats.org/officeDocument/2006/relationships/tags" Target="../tags/tag35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34.xml"/><Relationship Id="rId9" Type="http://schemas.openxmlformats.org/officeDocument/2006/relationships/tags" Target="../tags/tag39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7" Type="http://schemas.openxmlformats.org/officeDocument/2006/relationships/image" Target="../media/image5.emf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44.xml"/><Relationship Id="rId4" Type="http://schemas.openxmlformats.org/officeDocument/2006/relationships/tags" Target="../tags/tag4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50.xml"/><Relationship Id="rId7" Type="http://schemas.openxmlformats.org/officeDocument/2006/relationships/tags" Target="../tags/tag54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Relationship Id="rId9" Type="http://schemas.openxmlformats.org/officeDocument/2006/relationships/image" Target="../media/image6.emf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5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6" Type="http://schemas.openxmlformats.org/officeDocument/2006/relationships/tags" Target="../tags/tag60.xml"/><Relationship Id="rId5" Type="http://schemas.openxmlformats.org/officeDocument/2006/relationships/tags" Target="../tags/tag59.xml"/><Relationship Id="rId4" Type="http://schemas.openxmlformats.org/officeDocument/2006/relationships/tags" Target="../tags/tag5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580644" y="413229"/>
            <a:ext cx="11150550" cy="615139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2472220" y="2239645"/>
            <a:ext cx="7618730" cy="116776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5400" b="0" i="0" spc="30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2472220" y="3488928"/>
            <a:ext cx="7618730" cy="1005788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baseline="0" dirty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  <a:endParaRPr lang="en-US" altLang="zh-CN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924210" y="415289"/>
            <a:ext cx="10796016" cy="61264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429001" y="2385676"/>
            <a:ext cx="5879668" cy="1230315"/>
          </a:xfrm>
          <a:noFill/>
        </p:spPr>
        <p:txBody>
          <a:bodyPr wrap="square" lIns="91440" tIns="45720" rIns="91440" bIns="45720" rtlCol="0" anchor="b" anchorCtr="0">
            <a:normAutofit/>
          </a:bodyPr>
          <a:lstStyle>
            <a:lvl1pPr marL="857250" indent="-857250" algn="ctr">
              <a:buFont typeface="Arial" panose="020B0604020202020204" pitchFamily="34" charset="0"/>
              <a:buNone/>
              <a:defRPr kumimoji="0" sz="6000" b="0" i="0" spc="300" baseline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  <a:sym typeface="+mn-ea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dirty="0" err="1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3" hasCustomPrompt="1"/>
            <p:custDataLst>
              <p:tags r:id="rId6"/>
            </p:custDataLst>
          </p:nvPr>
        </p:nvSpPr>
        <p:spPr>
          <a:xfrm>
            <a:off x="3429001" y="3789452"/>
            <a:ext cx="5879668" cy="1230313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smtClean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  <a:lvl2pPr marL="228600" indent="0">
              <a:buNone/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2pPr>
            <a:lvl3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3pPr>
            <a:lvl4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4pPr>
            <a:lvl5pPr>
              <a:defRPr lang="zh-CN" altLang="en-US" sz="18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ea typeface="幼圆" panose="02010509060101010101" pitchFamily="49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 dirty="0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370099" y="341387"/>
            <a:ext cx="1944793" cy="96934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678005" y="349291"/>
            <a:ext cx="1213209" cy="652329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8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372366" y="220344"/>
            <a:ext cx="11717528" cy="645622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579885" y="522533"/>
            <a:ext cx="11161789" cy="604020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331210" y="3522345"/>
            <a:ext cx="6367780" cy="101155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4800" b="0" i="0" baseline="0" dirty="0">
                <a:ln>
                  <a:noFill/>
                </a:ln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9EFD9D74-47D9-4702-A33C-335B63B48DBF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FABC47A4-756D-490B-A52F-7D9E2C9FC05F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KSO_TEMPLATE" hidden="1"/>
          <p:cNvSpPr/>
          <p:nvPr>
            <p:custDataLst>
              <p:tags r:id="rId2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0" y="0"/>
            <a:ext cx="12299950" cy="6858000"/>
            <a:chOff x="0" y="0"/>
            <a:chExt cx="19370" cy="10800"/>
          </a:xfrm>
        </p:grpSpPr>
        <p:grpSp>
          <p:nvGrpSpPr>
            <p:cNvPr id="3" name="组合 2"/>
            <p:cNvGrpSpPr/>
            <p:nvPr/>
          </p:nvGrpSpPr>
          <p:grpSpPr>
            <a:xfrm>
              <a:off x="0" y="0"/>
              <a:ext cx="19370" cy="10800"/>
              <a:chOff x="0" y="0"/>
              <a:chExt cx="12192000" cy="6834563"/>
            </a:xfrm>
            <a:solidFill>
              <a:schemeClr val="accent3">
                <a:lumMod val="20000"/>
                <a:lumOff val="80000"/>
              </a:schemeClr>
            </a:solidFill>
          </p:grpSpPr>
          <p:sp>
            <p:nvSpPr>
              <p:cNvPr id="4" name="矩形 3"/>
              <p:cNvSpPr/>
              <p:nvPr/>
            </p:nvSpPr>
            <p:spPr>
              <a:xfrm>
                <a:off x="0" y="0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</p:grpSp>
        <p:sp>
          <p:nvSpPr>
            <p:cNvPr id="15" name="圆角矩形 14"/>
            <p:cNvSpPr/>
            <p:nvPr/>
          </p:nvSpPr>
          <p:spPr>
            <a:xfrm>
              <a:off x="15435" y="90"/>
              <a:ext cx="3784" cy="914"/>
            </a:xfrm>
            <a:prstGeom prst="roundRect">
              <a:avLst>
                <a:gd name="adj" fmla="val 45014"/>
              </a:avLst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6" name="图片 15" descr="大桥教育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587" y="90"/>
              <a:ext cx="3308" cy="915"/>
            </a:xfrm>
            <a:prstGeom prst="rect">
              <a:avLst/>
            </a:prstGeom>
          </p:spPr>
        </p:pic>
      </p:grpSp>
      <p:sp>
        <p:nvSpPr>
          <p:cNvPr id="7" name="矩形 6"/>
          <p:cNvSpPr/>
          <p:nvPr/>
        </p:nvSpPr>
        <p:spPr>
          <a:xfrm>
            <a:off x="2201498" y="2832292"/>
            <a:ext cx="8432800" cy="7067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4000" b="1" dirty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爱学习新概念</a:t>
            </a:r>
            <a:r>
              <a:rPr lang="en-US" altLang="zh-CN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Lesson 47-48 </a:t>
            </a:r>
            <a:r>
              <a:rPr lang="zh-CN" altLang="zh-CN" sz="4000" b="1" dirty="0" smtClean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微</a:t>
            </a:r>
            <a:r>
              <a:rPr lang="zh-CN" altLang="zh-CN" sz="4000" b="1" dirty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信教学</a:t>
            </a:r>
            <a:endParaRPr lang="zh-CN" altLang="en-US" sz="4000" b="1" dirty="0">
              <a:latin typeface="Adobe 楷体 Std R" panose="02020400000000000000" pitchFamily="18" charset="-122"/>
              <a:ea typeface="Adobe 楷体 Std R" panose="02020400000000000000" pitchFamily="18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0" y="0"/>
            <a:ext cx="12192000" cy="6834505"/>
            <a:chOff x="0" y="0"/>
            <a:chExt cx="12192000" cy="6834563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35" name="矩形 34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9" name="流程图: 终止 38"/>
            <p:cNvSpPr/>
            <p:nvPr/>
          </p:nvSpPr>
          <p:spPr>
            <a:xfrm>
              <a:off x="9725025" y="0"/>
              <a:ext cx="2466975" cy="711841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pic>
        <p:nvPicPr>
          <p:cNvPr id="33" name="图片 32" descr="大桥教育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8615" y="0"/>
            <a:ext cx="2100777" cy="58083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01320" y="785495"/>
            <a:ext cx="10626090" cy="5262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800" dirty="0" smtClean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I. </a:t>
            </a:r>
            <a:r>
              <a:rPr lang="zh-CN" altLang="en-US" sz="2800" dirty="0" smtClean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选择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。</a:t>
            </a:r>
            <a:endParaRPr lang="zh-CN" altLang="en-US" sz="2800" dirty="0">
              <a:solidFill>
                <a:schemeClr val="tx1"/>
              </a:solidFill>
              <a:latin typeface="Adobe 楷体 Std R" panose="02020400000000000000" pitchFamily="18" charset="-122"/>
              <a:ea typeface="Adobe 楷体 Std R" panose="02020400000000000000" pitchFamily="18" charset="-122"/>
              <a:cs typeface="Tahoma" panose="020B0604030504040204" pitchFamily="34" charset="0"/>
            </a:endParaRPr>
          </a:p>
          <a:p>
            <a:pPr algn="l"/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(    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) 1. 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-- 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________ you like coffee?  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          -- No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, I ________ .</a:t>
            </a:r>
            <a:endParaRPr lang="en-US" altLang="zh-CN" sz="2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	A. Do; do		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  B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. Do; don't	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       C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. Are; am</a:t>
            </a:r>
            <a:endParaRPr lang="en-US" altLang="zh-CN" sz="2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(    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) 2. 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-- I don’t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want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________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wine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.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</a:p>
          <a:p>
            <a:pPr algn="l"/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	A. some		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  B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. /			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        C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. any</a:t>
            </a:r>
            <a:endParaRPr lang="en-US" altLang="zh-CN" sz="2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(    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) 3. I ________ basketball with my brother every afternoon.</a:t>
            </a:r>
            <a:endParaRPr lang="en-US" altLang="zh-CN" sz="2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	A. play		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  B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. plays		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        C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. playing</a:t>
            </a:r>
            <a:endParaRPr lang="en-US" altLang="zh-CN" sz="2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(    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) 4. I don't like milk. So I don't want ________ .</a:t>
            </a:r>
            <a:endParaRPr lang="en-US" altLang="zh-CN" sz="2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	A. any	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          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B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. some			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C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. /</a:t>
            </a:r>
            <a:endParaRPr lang="en-US" altLang="zh-CN" sz="2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(    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) 5. 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--Do you like apples?</a:t>
            </a:r>
          </a:p>
          <a:p>
            <a:pPr algn="l"/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           -- Yes,  ________ .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 </a:t>
            </a:r>
            <a:endParaRPr lang="en-US" altLang="zh-CN" sz="2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       A. I don't		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  B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. I am	      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           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C. I do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94106" y="1210622"/>
            <a:ext cx="6407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  <a:cs typeface="+mn-lt"/>
              </a:rPr>
              <a:t>B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10435" y="2075521"/>
            <a:ext cx="6407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  <a:cs typeface="+mn-lt"/>
              </a:rPr>
              <a:t>C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10583" y="2907083"/>
            <a:ext cx="6407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  <a:cs typeface="+mn-lt"/>
              </a:rPr>
              <a:t>A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94107" y="3810583"/>
            <a:ext cx="6407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  <a:cs typeface="+mn-lt"/>
              </a:rPr>
              <a:t>A</a:t>
            </a:r>
          </a:p>
        </p:txBody>
      </p:sp>
      <p:sp>
        <p:nvSpPr>
          <p:cNvPr id="145" name="文本框 144"/>
          <p:cNvSpPr txBox="1"/>
          <p:nvPr/>
        </p:nvSpPr>
        <p:spPr>
          <a:xfrm>
            <a:off x="710435" y="4572462"/>
            <a:ext cx="6407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  <a:cs typeface="+mn-lt"/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5" grpId="0"/>
      <p:bldP spid="14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0" y="0"/>
            <a:ext cx="12192000" cy="6834505"/>
            <a:chOff x="0" y="0"/>
            <a:chExt cx="12192000" cy="6834563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35" name="矩形 34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9" name="流程图: 终止 38"/>
            <p:cNvSpPr/>
            <p:nvPr/>
          </p:nvSpPr>
          <p:spPr>
            <a:xfrm>
              <a:off x="9730105" y="0"/>
              <a:ext cx="2461895" cy="710571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pic>
        <p:nvPicPr>
          <p:cNvPr id="33" name="图片 32" descr="大桥教育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10520" y="71755"/>
            <a:ext cx="2100777" cy="580835"/>
          </a:xfrm>
          <a:prstGeom prst="rect">
            <a:avLst/>
          </a:prstGeom>
        </p:spPr>
      </p:pic>
      <p:graphicFrame>
        <p:nvGraphicFramePr>
          <p:cNvPr id="7" name="表格 6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527685" y="1282700"/>
          <a:ext cx="10358120" cy="4267200"/>
        </p:xfrm>
        <a:graphic>
          <a:graphicData uri="http://schemas.openxmlformats.org/drawingml/2006/table">
            <a:tbl>
              <a:tblPr firstRow="1" firstCol="1" bandRow="1"/>
              <a:tblGrid>
                <a:gridCol w="5179060"/>
                <a:gridCol w="5179060"/>
              </a:tblGrid>
              <a:tr h="853440">
                <a:tc>
                  <a:txBody>
                    <a:bodyPr/>
                    <a:lstStyle/>
                    <a:p>
                      <a:pPr indent="101600"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ahoma" panose="020B0604030504040204" pitchFamily="34" charset="0"/>
                          <a:ea typeface="Adobe 楷体 Std R" panose="02020400000000000000" pitchFamily="18" charset="-122"/>
                          <a:cs typeface="Times New Roman" panose="02020603050405020304" pitchFamily="18" charset="0"/>
                        </a:rPr>
                        <a:t>(   ) 1. Do you like bananas</a:t>
                      </a:r>
                      <a:r>
                        <a:rPr lang="en-US" altLang="zh-CN" sz="2800" kern="100" baseline="0" dirty="0" smtClean="0">
                          <a:effectLst/>
                          <a:latin typeface="Tahoma" panose="020B0604030504040204" pitchFamily="34" charset="0"/>
                          <a:ea typeface="Adobe 楷体 Std R" panose="02020400000000000000" pitchFamily="18" charset="-122"/>
                          <a:cs typeface="Times New Roman" panose="02020603050405020304" pitchFamily="18" charset="0"/>
                        </a:rPr>
                        <a:t>?</a:t>
                      </a:r>
                      <a:endParaRPr lang="zh-CN" sz="1600" kern="100" dirty="0">
                        <a:effectLst/>
                        <a:latin typeface="Calibri" panose="020F050202020403020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ahoma" panose="020B0604030504040204" pitchFamily="34" charset="0"/>
                          <a:ea typeface="Adobe 楷体 Std R" panose="02020400000000000000" pitchFamily="18" charset="-122"/>
                          <a:cs typeface="Times New Roman" panose="02020603050405020304" pitchFamily="18" charset="0"/>
                        </a:rPr>
                        <a:t>A. How do you do?</a:t>
                      </a:r>
                      <a:endParaRPr lang="zh-CN" sz="1600" kern="100" dirty="0">
                        <a:effectLst/>
                        <a:latin typeface="Calibri" panose="020F050202020403020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53440">
                <a:tc>
                  <a:txBody>
                    <a:bodyPr/>
                    <a:lstStyle/>
                    <a:p>
                      <a:pPr indent="101600"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ahoma" panose="020B0604030504040204" pitchFamily="34" charset="0"/>
                          <a:ea typeface="Adobe 楷体 Std R" panose="02020400000000000000" pitchFamily="18" charset="-122"/>
                          <a:cs typeface="Times New Roman" panose="02020603050405020304" pitchFamily="18" charset="0"/>
                        </a:rPr>
                        <a:t>(   ) 2. Do you want a cup</a:t>
                      </a:r>
                      <a:r>
                        <a:rPr lang="en-US" sz="2800" kern="100" baseline="0" dirty="0" smtClean="0">
                          <a:effectLst/>
                          <a:latin typeface="Tahoma" panose="020B0604030504040204" pitchFamily="34" charset="0"/>
                          <a:ea typeface="Adobe 楷体 Std R" panose="02020400000000000000" pitchFamily="18" charset="-122"/>
                          <a:cs typeface="Times New Roman" panose="02020603050405020304" pitchFamily="18" charset="0"/>
                        </a:rPr>
                        <a:t>?</a:t>
                      </a:r>
                      <a:r>
                        <a:rPr lang="en-US" sz="2800" kern="100" dirty="0">
                          <a:effectLst/>
                          <a:latin typeface="Tahoma" panose="020B0604030504040204" pitchFamily="34" charset="0"/>
                          <a:ea typeface="Adobe 楷体 Std R" panose="02020400000000000000" pitchFamily="18" charset="-122"/>
                          <a:cs typeface="Times New Roman" panose="02020603050405020304" pitchFamily="18" charset="0"/>
                        </a:rPr>
                        <a:t>	</a:t>
                      </a:r>
                      <a:endParaRPr lang="zh-CN" sz="1600" kern="100" dirty="0">
                        <a:effectLst/>
                        <a:latin typeface="Calibri" panose="020F050202020403020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ahoma" panose="020B0604030504040204" pitchFamily="34" charset="0"/>
                          <a:ea typeface="Adobe 楷体 Std R" panose="02020400000000000000" pitchFamily="18" charset="-122"/>
                          <a:cs typeface="Times New Roman" panose="02020603050405020304" pitchFamily="18" charset="0"/>
                        </a:rPr>
                        <a:t>B. No , thank you</a:t>
                      </a:r>
                      <a:r>
                        <a:rPr lang="en-US" sz="2800" kern="100" dirty="0" smtClean="0">
                          <a:effectLst/>
                          <a:latin typeface="Tahoma" panose="020B0604030504040204" pitchFamily="34" charset="0"/>
                          <a:ea typeface="Adobe 楷体 Std R" panose="02020400000000000000" pitchFamily="18" charset="-122"/>
                          <a:cs typeface="Times New Roman" panose="02020603050405020304" pitchFamily="18" charset="0"/>
                        </a:rPr>
                        <a:t>.</a:t>
                      </a:r>
                      <a:endParaRPr lang="zh-CN" sz="1600" kern="100" dirty="0">
                        <a:effectLst/>
                        <a:latin typeface="Calibri" panose="020F050202020403020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53440">
                <a:tc>
                  <a:txBody>
                    <a:bodyPr/>
                    <a:lstStyle/>
                    <a:p>
                      <a:pPr indent="101600"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ahoma" panose="020B0604030504040204" pitchFamily="34" charset="0"/>
                          <a:ea typeface="Adobe 楷体 Std R" panose="02020400000000000000" pitchFamily="18" charset="-122"/>
                          <a:cs typeface="Times New Roman" panose="02020603050405020304" pitchFamily="18" charset="0"/>
                        </a:rPr>
                        <a:t>(   ) 3. How do you do</a:t>
                      </a:r>
                      <a:r>
                        <a:rPr lang="en-US" sz="2800" kern="100" dirty="0" smtClean="0">
                          <a:effectLst/>
                          <a:latin typeface="Tahoma" panose="020B0604030504040204" pitchFamily="34" charset="0"/>
                          <a:ea typeface="Adobe 楷体 Std R" panose="02020400000000000000" pitchFamily="18" charset="-122"/>
                          <a:cs typeface="Times New Roman" panose="02020603050405020304" pitchFamily="18" charset="0"/>
                          <a:sym typeface="+mn-ea"/>
                        </a:rPr>
                        <a:t>?</a:t>
                      </a:r>
                      <a:r>
                        <a:rPr lang="en-US" sz="2800" kern="100">
                          <a:effectLst/>
                          <a:latin typeface="Tahoma" panose="020B0604030504040204" pitchFamily="34" charset="0"/>
                          <a:ea typeface="Adobe 楷体 Std R" panose="02020400000000000000" pitchFamily="18" charset="-122"/>
                          <a:cs typeface="Times New Roman" panose="02020603050405020304" pitchFamily="18" charset="0"/>
                        </a:rPr>
                        <a:t>	</a:t>
                      </a:r>
                      <a:endParaRPr lang="zh-CN" sz="1600" kern="100">
                        <a:effectLst/>
                        <a:latin typeface="Calibri" panose="020F050202020403020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ahoma" panose="020B0604030504040204" pitchFamily="34" charset="0"/>
                          <a:ea typeface="Adobe 楷体 Std R" panose="02020400000000000000" pitchFamily="18" charset="-122"/>
                          <a:cs typeface="Times New Roman" panose="02020603050405020304" pitchFamily="18" charset="0"/>
                        </a:rPr>
                        <a:t>C. I like oranges</a:t>
                      </a:r>
                      <a:r>
                        <a:rPr lang="en-US" sz="2800" kern="100" dirty="0" smtClean="0">
                          <a:effectLst/>
                          <a:latin typeface="Tahoma" panose="020B0604030504040204" pitchFamily="34" charset="0"/>
                          <a:ea typeface="Adobe 楷体 Std R" panose="02020400000000000000" pitchFamily="18" charset="-122"/>
                          <a:cs typeface="Times New Roman" panose="02020603050405020304" pitchFamily="18" charset="0"/>
                        </a:rPr>
                        <a:t>.</a:t>
                      </a:r>
                      <a:endParaRPr lang="zh-CN" sz="1600" kern="100" dirty="0">
                        <a:effectLst/>
                        <a:latin typeface="Calibri" panose="020F050202020403020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53440">
                <a:tc>
                  <a:txBody>
                    <a:bodyPr/>
                    <a:lstStyle/>
                    <a:p>
                      <a:pPr indent="101600"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ahoma" panose="020B0604030504040204" pitchFamily="34" charset="0"/>
                          <a:ea typeface="Adobe 楷体 Std R" panose="02020400000000000000" pitchFamily="18" charset="-122"/>
                          <a:cs typeface="Times New Roman" panose="02020603050405020304" pitchFamily="18" charset="0"/>
                        </a:rPr>
                        <a:t>(   ) 4. </a:t>
                      </a:r>
                      <a:r>
                        <a:rPr lang="en-US" sz="2800" kern="100" dirty="0" smtClean="0">
                          <a:effectLst/>
                          <a:latin typeface="Tahoma" panose="020B0604030504040204" pitchFamily="34" charset="0"/>
                          <a:ea typeface="Adobe 楷体 Std R" panose="02020400000000000000" pitchFamily="18" charset="-122"/>
                          <a:cs typeface="Times New Roman" panose="02020603050405020304" pitchFamily="18" charset="0"/>
                        </a:rPr>
                        <a:t>What do you like?</a:t>
                      </a:r>
                      <a:endParaRPr lang="zh-CN" sz="1600" kern="100" dirty="0">
                        <a:effectLst/>
                        <a:latin typeface="Calibri" panose="020F050202020403020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ahoma" panose="020B0604030504040204" pitchFamily="34" charset="0"/>
                          <a:ea typeface="Adobe 楷体 Std R" panose="02020400000000000000" pitchFamily="18" charset="-122"/>
                          <a:cs typeface="Times New Roman" panose="02020603050405020304" pitchFamily="18" charset="0"/>
                        </a:rPr>
                        <a:t>D. </a:t>
                      </a:r>
                      <a:r>
                        <a:rPr lang="en-US" sz="2800" kern="100" dirty="0" smtClean="0">
                          <a:effectLst/>
                          <a:latin typeface="Tahoma" panose="020B0604030504040204" pitchFamily="34" charset="0"/>
                          <a:ea typeface="Adobe 楷体 Std R" panose="02020400000000000000" pitchFamily="18" charset="-122"/>
                          <a:cs typeface="Times New Roman" panose="02020603050405020304" pitchFamily="18" charset="0"/>
                        </a:rPr>
                        <a:t>Yes, I do.</a:t>
                      </a:r>
                      <a:endParaRPr lang="zh-CN" sz="1600" kern="100" dirty="0">
                        <a:effectLst/>
                        <a:latin typeface="Calibri" panose="020F050202020403020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53440">
                <a:tc>
                  <a:txBody>
                    <a:bodyPr/>
                    <a:lstStyle/>
                    <a:p>
                      <a:pPr indent="101600"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ahoma" panose="020B0604030504040204" pitchFamily="34" charset="0"/>
                          <a:ea typeface="Adobe 楷体 Std R" panose="02020400000000000000" pitchFamily="18" charset="-122"/>
                          <a:cs typeface="Times New Roman" panose="02020603050405020304" pitchFamily="18" charset="0"/>
                        </a:rPr>
                        <a:t>(   ) 5. Can you swim</a:t>
                      </a:r>
                      <a:r>
                        <a:rPr lang="en-US" sz="2800" kern="100" dirty="0" smtClean="0">
                          <a:effectLst/>
                          <a:latin typeface="Tahoma" panose="020B0604030504040204" pitchFamily="34" charset="0"/>
                          <a:ea typeface="Adobe 楷体 Std R" panose="02020400000000000000" pitchFamily="18" charset="-122"/>
                          <a:cs typeface="Times New Roman" panose="02020603050405020304" pitchFamily="18" charset="0"/>
                        </a:rPr>
                        <a:t>?</a:t>
                      </a:r>
                      <a:endParaRPr lang="zh-CN" sz="1600" kern="100" dirty="0">
                        <a:effectLst/>
                        <a:latin typeface="Calibri" panose="020F050202020403020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ahoma" panose="020B0604030504040204" pitchFamily="34" charset="0"/>
                          <a:ea typeface="Adobe 楷体 Std R" panose="02020400000000000000" pitchFamily="18" charset="-122"/>
                          <a:cs typeface="Times New Roman" panose="02020603050405020304" pitchFamily="18" charset="0"/>
                        </a:rPr>
                        <a:t>E. Yes, I can.</a:t>
                      </a:r>
                      <a:endParaRPr lang="zh-CN" sz="1600" kern="100" dirty="0">
                        <a:effectLst/>
                        <a:latin typeface="Calibri" panose="020F050202020403020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4" name="内容占位符 13"/>
          <p:cNvSpPr>
            <a:spLocks noGrp="1"/>
          </p:cNvSpPr>
          <p:nvPr>
            <p:ph idx="1"/>
          </p:nvPr>
        </p:nvSpPr>
        <p:spPr>
          <a:xfrm>
            <a:off x="608330" y="567055"/>
            <a:ext cx="5661025" cy="71564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>
            <a:normAutofit/>
          </a:bodyPr>
          <a:lstStyle/>
          <a:p>
            <a:pPr marL="0" indent="0" algn="l">
              <a:lnSpc>
                <a:spcPct val="150000"/>
              </a:lnSpc>
              <a:buNone/>
            </a:pPr>
            <a:r>
              <a:rPr lang="en-US" sz="2700" dirty="0" smtClean="0">
                <a:solidFill>
                  <a:schemeClr val="tx1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II. </a:t>
            </a:r>
            <a:r>
              <a:rPr lang="zh-CN" altLang="en-US" sz="2700" dirty="0">
                <a:solidFill>
                  <a:schemeClr val="tx1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答句</a:t>
            </a:r>
            <a:r>
              <a:rPr lang="zh-CN" altLang="en-US" sz="2700" dirty="0" smtClean="0">
                <a:solidFill>
                  <a:schemeClr val="tx1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配对。</a:t>
            </a:r>
            <a:endParaRPr lang="zh-CN" altLang="en-US" sz="2700" dirty="0">
              <a:solidFill>
                <a:schemeClr val="tx1"/>
              </a:solidFill>
              <a:latin typeface="Adobe 楷体 Std R" panose="02020400000000000000" pitchFamily="18" charset="-122"/>
              <a:ea typeface="Adobe 楷体 Std R" panose="02020400000000000000" pitchFamily="18" charset="-122"/>
              <a:cs typeface="Tahoma" panose="020B0604030504040204" pitchFamily="34" charset="0"/>
              <a:sym typeface="+mn-ea"/>
            </a:endParaRPr>
          </a:p>
        </p:txBody>
      </p:sp>
      <p:sp>
        <p:nvSpPr>
          <p:cNvPr id="145" name="TextBox 4"/>
          <p:cNvSpPr txBox="1"/>
          <p:nvPr/>
        </p:nvSpPr>
        <p:spPr>
          <a:xfrm>
            <a:off x="780382" y="1566373"/>
            <a:ext cx="642942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</a:t>
            </a:r>
          </a:p>
        </p:txBody>
      </p:sp>
      <p:sp>
        <p:nvSpPr>
          <p:cNvPr id="146" name="TextBox 5"/>
          <p:cNvSpPr txBox="1"/>
          <p:nvPr/>
        </p:nvSpPr>
        <p:spPr>
          <a:xfrm>
            <a:off x="780382" y="2460657"/>
            <a:ext cx="642942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B</a:t>
            </a:r>
          </a:p>
        </p:txBody>
      </p:sp>
      <p:sp>
        <p:nvSpPr>
          <p:cNvPr id="147" name="TextBox 6"/>
          <p:cNvSpPr txBox="1"/>
          <p:nvPr/>
        </p:nvSpPr>
        <p:spPr>
          <a:xfrm>
            <a:off x="788848" y="3313484"/>
            <a:ext cx="642942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</a:t>
            </a:r>
          </a:p>
        </p:txBody>
      </p:sp>
      <p:sp>
        <p:nvSpPr>
          <p:cNvPr id="148" name="TextBox 7"/>
          <p:cNvSpPr txBox="1"/>
          <p:nvPr/>
        </p:nvSpPr>
        <p:spPr>
          <a:xfrm>
            <a:off x="771839" y="4174701"/>
            <a:ext cx="642942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</a:t>
            </a:r>
          </a:p>
        </p:txBody>
      </p:sp>
      <p:sp>
        <p:nvSpPr>
          <p:cNvPr id="149" name="TextBox 8"/>
          <p:cNvSpPr txBox="1"/>
          <p:nvPr/>
        </p:nvSpPr>
        <p:spPr>
          <a:xfrm>
            <a:off x="763294" y="4985269"/>
            <a:ext cx="642942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" grpId="0"/>
      <p:bldP spid="146" grpId="0"/>
      <p:bldP spid="147" grpId="0"/>
      <p:bldP spid="148" grpId="0"/>
      <p:bldP spid="14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0" y="0"/>
            <a:ext cx="12192000" cy="6834505"/>
            <a:chOff x="0" y="0"/>
            <a:chExt cx="12192000" cy="6834563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35" name="矩形 34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9" name="流程图: 终止 38"/>
            <p:cNvSpPr/>
            <p:nvPr/>
          </p:nvSpPr>
          <p:spPr>
            <a:xfrm>
              <a:off x="9768840" y="0"/>
              <a:ext cx="2423160" cy="689616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pic>
        <p:nvPicPr>
          <p:cNvPr id="33" name="图片 32" descr="大桥教育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07650" y="54610"/>
            <a:ext cx="2100777" cy="58083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74980" y="260350"/>
            <a:ext cx="9539605" cy="5528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en-US" altLang="zh-CN" sz="2800" dirty="0" smtClean="0">
                <a:latin typeface="Adobe 楷体 Std R" panose="02020400000000000000" pitchFamily="18" charset="-122"/>
                <a:ea typeface="Adobe 楷体 Std R" panose="02020400000000000000" pitchFamily="18" charset="-122"/>
                <a:sym typeface="+mn-ea"/>
              </a:rPr>
              <a:t>III. </a:t>
            </a:r>
            <a:r>
              <a:rPr lang="zh-CN" altLang="en-US" sz="2800" dirty="0" smtClean="0">
                <a:latin typeface="Adobe 楷体 Std R" panose="02020400000000000000" pitchFamily="18" charset="-122"/>
                <a:ea typeface="Adobe 楷体 Std R" panose="02020400000000000000" pitchFamily="18" charset="-122"/>
                <a:sym typeface="+mn-ea"/>
              </a:rPr>
              <a:t>按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sym typeface="+mn-ea"/>
              </a:rPr>
              <a:t>要求完成下列各题。</a:t>
            </a:r>
          </a:p>
          <a:p>
            <a:pPr algn="l">
              <a:lnSpc>
                <a:spcPct val="140000"/>
              </a:lnSpc>
            </a:pPr>
            <a:endParaRPr lang="zh-CN" altLang="en-US" sz="2800" dirty="0">
              <a:solidFill>
                <a:schemeClr val="tx1"/>
              </a:solidFill>
              <a:latin typeface="Adobe 楷体 Std R" panose="02020400000000000000" pitchFamily="18" charset="-122"/>
              <a:ea typeface="Adobe 楷体 Std R" panose="02020400000000000000" pitchFamily="18" charset="-122"/>
            </a:endParaRPr>
          </a:p>
          <a:p>
            <a:pPr algn="l">
              <a:lnSpc>
                <a:spcPts val="3300"/>
              </a:lnSpc>
            </a:pP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    1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. I like milk.  (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变否定句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)</a:t>
            </a:r>
            <a:endParaRPr lang="en-US" altLang="zh-CN" sz="2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>
              <a:lnSpc>
                <a:spcPts val="3300"/>
              </a:lnSpc>
            </a:pP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       I  ________ 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________ milk.</a:t>
            </a:r>
          </a:p>
          <a:p>
            <a:pPr algn="l">
              <a:lnSpc>
                <a:spcPts val="3300"/>
              </a:lnSpc>
            </a:pP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    2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. I like coffee.  (</a:t>
            </a:r>
            <a:r>
              <a:rPr lang="zh-CN" altLang="en-US" sz="2800" dirty="0"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改为一般疑问句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)</a:t>
            </a:r>
            <a:endParaRPr lang="en-US" altLang="zh-CN" sz="2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>
              <a:lnSpc>
                <a:spcPts val="3300"/>
              </a:lnSpc>
            </a:pP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        ________ 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________ like coffee?</a:t>
            </a:r>
            <a:endParaRPr lang="en-US" altLang="zh-CN" sz="2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>
              <a:lnSpc>
                <a:spcPts val="3300"/>
              </a:lnSpc>
            </a:pP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    3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. Do you like cake?  (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作肯定回答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)</a:t>
            </a:r>
            <a:endParaRPr lang="en-US" altLang="zh-CN" sz="2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>
              <a:lnSpc>
                <a:spcPts val="3300"/>
              </a:lnSpc>
            </a:pP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        ________ , I 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________ .</a:t>
            </a:r>
          </a:p>
          <a:p>
            <a:pPr algn="l">
              <a:lnSpc>
                <a:spcPts val="3300"/>
              </a:lnSpc>
            </a:pP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    4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. Do you want any sugar?  (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作否定回答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)</a:t>
            </a:r>
            <a:endParaRPr lang="en-US" altLang="zh-CN" sz="2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>
              <a:lnSpc>
                <a:spcPts val="3300"/>
              </a:lnSpc>
            </a:pP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        ________ ,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________.</a:t>
            </a:r>
            <a:endParaRPr lang="en-US" altLang="zh-CN" sz="2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>
              <a:lnSpc>
                <a:spcPts val="3300"/>
              </a:lnSpc>
            </a:pP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    5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. I don't want any biscuits.  (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改为肯定句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)</a:t>
            </a:r>
            <a:endParaRPr lang="en-US" altLang="zh-CN" sz="2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>
              <a:lnSpc>
                <a:spcPts val="3300"/>
              </a:lnSpc>
            </a:pP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       I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________ ________ biscuits.</a:t>
            </a:r>
            <a:endParaRPr lang="en-US" altLang="zh-CN" sz="2800" u="sng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5" name="TextBox 4"/>
          <p:cNvSpPr txBox="1"/>
          <p:nvPr/>
        </p:nvSpPr>
        <p:spPr>
          <a:xfrm>
            <a:off x="2105025" y="1882140"/>
            <a:ext cx="27209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don't  </a:t>
            </a:r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like</a:t>
            </a:r>
            <a:endParaRPr lang="zh-CN" altLang="en-US" sz="28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6" name="TextBox 5"/>
          <p:cNvSpPr txBox="1"/>
          <p:nvPr/>
        </p:nvSpPr>
        <p:spPr>
          <a:xfrm>
            <a:off x="1603375" y="2658110"/>
            <a:ext cx="30333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Do    </a:t>
            </a:r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  <a:r>
              <a:rPr lang="en-US" altLang="zh-CN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</a:t>
            </a:r>
            <a:endParaRPr lang="zh-CN" altLang="en-US" sz="28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7" name="TextBox 6"/>
          <p:cNvSpPr txBox="1"/>
          <p:nvPr/>
        </p:nvSpPr>
        <p:spPr>
          <a:xfrm>
            <a:off x="1603375" y="3506470"/>
            <a:ext cx="32219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Yes </a:t>
            </a:r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do</a:t>
            </a:r>
            <a:endParaRPr lang="zh-CN" altLang="en-US" sz="28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8" name="TextBox 7"/>
          <p:cNvSpPr txBox="1"/>
          <p:nvPr/>
        </p:nvSpPr>
        <p:spPr>
          <a:xfrm>
            <a:off x="1603375" y="4299585"/>
            <a:ext cx="33489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No              thanks</a:t>
            </a:r>
            <a:endParaRPr lang="zh-CN" altLang="en-US" sz="28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9" name="TextBox 8"/>
          <p:cNvSpPr txBox="1"/>
          <p:nvPr/>
        </p:nvSpPr>
        <p:spPr>
          <a:xfrm>
            <a:off x="1731010" y="5237480"/>
            <a:ext cx="32213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want         </a:t>
            </a:r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some</a:t>
            </a:r>
            <a:endParaRPr lang="zh-CN" altLang="en-US" sz="28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" grpId="0"/>
      <p:bldP spid="146" grpId="0"/>
      <p:bldP spid="147" grpId="0"/>
      <p:bldP spid="148" grpId="0"/>
      <p:bldP spid="14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2"/>
  <p:tag name="KSO_WM_UNIT_LAYERLEVEL" val="1"/>
  <p:tag name="KSO_WM_TAG_VERSION" val="1.0"/>
  <p:tag name="KSO_WM_BEAUTIFY_FLAG" val="#wm#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2"/>
  <p:tag name="KSO_WM_UNIT_LAYERLEVEL" val="1"/>
  <p:tag name="KSO_WM_TAG_VERSION" val="1.0"/>
  <p:tag name="KSO_WM_BEAUTIFY_FLAG" val="#wm#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b18f6af6-72ac-44fa-ba7c-24002c5736e6}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8、9、13、15、16、17、18、20、21、22、23、25"/>
  <p:tag name="KSO_WM_TEMPLATE_SUBCATEGORY" val="0"/>
  <p:tag name="KSO_WM_TEMPLATE_MASTER_TYPE" val="1"/>
  <p:tag name="KSO_WM_TEMPLATE_COLOR_TYPE" val="1"/>
  <p:tag name="KSO_WM_TAG_VERSION" val="1.0"/>
  <p:tag name="KSO_WM_BEAUTIFY_FLAG" val="#wm#"/>
  <p:tag name="KSO_WM_TEMPLATE_CATEGORY" val="custom"/>
  <p:tag name="KSO_WM_TEMPLATE_INDEX" val="20205264"/>
  <p:tag name="KSO_WM_TEMPLATE_MASTER_THUMB_INDEX" val="12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2"/>
  <p:tag name="KSO_WM_UNIT_LAYERLEVEL" val="1"/>
  <p:tag name="KSO_WM_TAG_VERSION" val="1.0"/>
  <p:tag name="KSO_WM_BEAUTIFY_FLAG" val="#wm#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2"/>
  <p:tag name="KSO_WM_UNIT_LAYERLEVEL" val="1"/>
  <p:tag name="KSO_WM_TAG_VERSION" val="1.0"/>
  <p:tag name="KSO_WM_BEAUTIFY_FLAG" val="#wm#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022424">
      <a:dk1>
        <a:sysClr val="windowText" lastClr="000000"/>
      </a:dk1>
      <a:lt1>
        <a:sysClr val="window" lastClr="FFFFFF"/>
      </a:lt1>
      <a:dk2>
        <a:srgbClr val="EFEDFC"/>
      </a:dk2>
      <a:lt2>
        <a:srgbClr val="FFFFFF"/>
      </a:lt2>
      <a:accent1>
        <a:srgbClr val="7876D1"/>
      </a:accent1>
      <a:accent2>
        <a:srgbClr val="8A76BF"/>
      </a:accent2>
      <a:accent3>
        <a:srgbClr val="9C77AD"/>
      </a:accent3>
      <a:accent4>
        <a:srgbClr val="AD779A"/>
      </a:accent4>
      <a:accent5>
        <a:srgbClr val="BF7888"/>
      </a:accent5>
      <a:accent6>
        <a:srgbClr val="D17876"/>
      </a:accent6>
      <a:hlink>
        <a:srgbClr val="658BD5"/>
      </a:hlink>
      <a:folHlink>
        <a:srgbClr val="A16AA5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240</Words>
  <Application>Microsoft Office PowerPoint</Application>
  <PresentationFormat>宽屏</PresentationFormat>
  <Paragraphs>51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4" baseType="lpstr">
      <vt:lpstr>Adobe 楷体 Std R</vt:lpstr>
      <vt:lpstr>汉仪乐喵体W</vt:lpstr>
      <vt:lpstr>宋体</vt:lpstr>
      <vt:lpstr>微软雅黑</vt:lpstr>
      <vt:lpstr>幼圆</vt:lpstr>
      <vt:lpstr>Arial</vt:lpstr>
      <vt:lpstr>Calibri</vt:lpstr>
      <vt:lpstr>Tahoma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HP</dc:creator>
  <cp:lastModifiedBy>lenovo</cp:lastModifiedBy>
  <cp:revision>152</cp:revision>
  <dcterms:created xsi:type="dcterms:W3CDTF">2020-04-07T08:20:00Z</dcterms:created>
  <dcterms:modified xsi:type="dcterms:W3CDTF">2021-01-22T07:41:36Z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2052-11.1.0.9828</vt:lpwstr>
  </property>
</Properties>
</file>