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heme/theme2.xml" ContentType="application/vnd.openxmlformats-officedocument.theme+xml"/>
  <Override PartName="/ppt/tags/tag1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455" r:id="rId2"/>
    <p:sldId id="451" r:id="rId3"/>
    <p:sldId id="453" r:id="rId4"/>
    <p:sldId id="466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2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82" y="58"/>
      </p:cViewPr>
      <p:guideLst>
        <p:guide orient="horz" pos="2152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2021/1/22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818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5.emf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9.png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image" Target="../media/image10.png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7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4.png"/><Relationship Id="rId5" Type="http://schemas.openxmlformats.org/officeDocument/2006/relationships/tags" Target="../tags/tag3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5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0" y="0"/>
            <a:ext cx="12299950" cy="6858000"/>
            <a:chOff x="0" y="0"/>
            <a:chExt cx="19370" cy="10800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370" cy="10800"/>
              <a:chOff x="0" y="0"/>
              <a:chExt cx="12192000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4" name="矩形 3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sp>
        <p:nvSpPr>
          <p:cNvPr id="7" name="矩形 6"/>
          <p:cNvSpPr/>
          <p:nvPr/>
        </p:nvSpPr>
        <p:spPr>
          <a:xfrm>
            <a:off x="2201498" y="2832292"/>
            <a:ext cx="8274050" cy="706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4000" b="1" dirty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爱学习新概念</a:t>
            </a:r>
            <a:r>
              <a:rPr lang="en-US" altLang="zh-CN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Lesson 45</a:t>
            </a:r>
            <a:r>
              <a:rPr lang="en-US" altLang="zh-CN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-46</a:t>
            </a:r>
            <a:r>
              <a:rPr lang="zh-CN" altLang="zh-CN" sz="4000" b="1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微</a:t>
            </a:r>
            <a:r>
              <a:rPr lang="zh-CN" altLang="zh-CN" sz="4000" b="1" dirty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信教学</a:t>
            </a:r>
            <a:endParaRPr lang="zh-CN" altLang="en-US" sz="4000" b="1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07035" y="814070"/>
            <a:ext cx="11944985" cy="4831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I.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选择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。</a:t>
            </a:r>
            <a:endParaRPr lang="zh-CN" altLang="en-US" sz="2800" dirty="0">
              <a:solidFill>
                <a:schemeClr val="tx1"/>
              </a:solidFill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 algn="l"/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(   ) 1. -- ________ you swim?        -- No, I can’t.</a:t>
            </a:r>
          </a:p>
          <a:p>
            <a:pPr algn="l"/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	A. Do	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	B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 Are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  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C. Can</a:t>
            </a:r>
          </a:p>
          <a:p>
            <a:pPr algn="l"/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(   ) 2. He________ play basketball.  </a:t>
            </a:r>
          </a:p>
          <a:p>
            <a:pPr algn="l"/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	A. do	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	B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 can	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C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cans</a:t>
            </a:r>
          </a:p>
          <a:p>
            <a:pPr algn="l"/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(  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 3. --Can Mary dance?            -- No, ________ .	</a:t>
            </a:r>
          </a:p>
          <a:p>
            <a:pPr algn="l"/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	A. he can	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B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 he can’t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  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C. 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she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can’t</a:t>
            </a:r>
          </a:p>
          <a:p>
            <a:pPr algn="l"/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(   ) 4. 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-- ________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can you ________? 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-- I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can make the bed.</a:t>
            </a:r>
          </a:p>
          <a:p>
            <a:pPr algn="l"/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	A. Who;see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	B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 Where;do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C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What;do</a:t>
            </a:r>
          </a:p>
          <a:p>
            <a:pPr algn="l"/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(  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 5. I can read two________ English words.  </a:t>
            </a:r>
          </a:p>
          <a:p>
            <a:pPr algn="l"/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	A. thousands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B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 thousands of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C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thousand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80339" y="1184546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cs typeface="+mn-lt"/>
              </a:rPr>
              <a:t>C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94073" y="2086166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cs typeface="+mn-lt"/>
              </a:rPr>
              <a:t>B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80338" y="2948374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cs typeface="+mn-lt"/>
              </a:rPr>
              <a:t>C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94107" y="3810583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cs typeface="+mn-lt"/>
              </a:rPr>
              <a:t>C</a:t>
            </a:r>
            <a:endParaRPr lang="en-US" altLang="zh-CN" sz="36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145" name="文本框 144"/>
          <p:cNvSpPr txBox="1"/>
          <p:nvPr/>
        </p:nvSpPr>
        <p:spPr>
          <a:xfrm>
            <a:off x="662438" y="4633762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cs typeface="+mn-lt"/>
              </a:rPr>
              <a:t>C</a:t>
            </a:r>
            <a:endParaRPr lang="en-US" altLang="zh-CN" sz="3600" dirty="0">
              <a:solidFill>
                <a:srgbClr val="FF0000"/>
              </a:solidFill>
              <a:cs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5" grpId="0"/>
      <p:bldP spid="1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27687" y="1282634"/>
          <a:ext cx="11943080" cy="4292600"/>
        </p:xfrm>
        <a:graphic>
          <a:graphicData uri="http://schemas.openxmlformats.org/drawingml/2006/table">
            <a:tbl>
              <a:tblPr firstRow="1" firstCol="1" bandRow="1"/>
              <a:tblGrid>
                <a:gridCol w="5905500"/>
                <a:gridCol w="6037580"/>
              </a:tblGrid>
              <a:tr h="858520">
                <a:tc>
                  <a:txBody>
                    <a:bodyPr/>
                    <a:lstStyle/>
                    <a:p>
                      <a:pPr indent="101600"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(   ) 1. Can he dance?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A. Yes, he can.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8520">
                <a:tc>
                  <a:txBody>
                    <a:bodyPr/>
                    <a:lstStyle/>
                    <a:p>
                      <a:pPr indent="101600"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(   ) 2. Can you do it?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B. I can sing.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8520">
                <a:tc>
                  <a:txBody>
                    <a:bodyPr/>
                    <a:lstStyle/>
                    <a:p>
                      <a:pPr indent="101600"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(   ) 3. What can you do?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C. I can sing, too.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8520">
                <a:tc>
                  <a:txBody>
                    <a:bodyPr/>
                    <a:lstStyle/>
                    <a:p>
                      <a:pPr indent="101600"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(   ) 4. What can he do?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D. Yes, I can.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8520">
                <a:tc>
                  <a:txBody>
                    <a:bodyPr/>
                    <a:lstStyle/>
                    <a:p>
                      <a:pPr indent="101600"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(   ) 5. I can sing.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E. He can play basketball.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4" name="内容占位符 13"/>
          <p:cNvSpPr>
            <a:spLocks noGrp="1"/>
          </p:cNvSpPr>
          <p:nvPr>
            <p:ph idx="1"/>
          </p:nvPr>
        </p:nvSpPr>
        <p:spPr>
          <a:xfrm>
            <a:off x="687946" y="580818"/>
            <a:ext cx="11299825" cy="715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2700" dirty="0" smtClean="0">
                <a:solidFill>
                  <a:schemeClr val="tx1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II. </a:t>
            </a:r>
            <a:r>
              <a:rPr lang="zh-CN" altLang="en-US" sz="2700" dirty="0">
                <a:solidFill>
                  <a:schemeClr val="tx1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答句</a:t>
            </a:r>
            <a:r>
              <a:rPr lang="zh-CN" altLang="en-US" sz="2700" dirty="0" smtClean="0">
                <a:solidFill>
                  <a:schemeClr val="tx1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配对。</a:t>
            </a:r>
            <a:endParaRPr lang="zh-CN" altLang="en-US" sz="2700" dirty="0">
              <a:solidFill>
                <a:schemeClr val="tx1"/>
              </a:solidFill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</p:txBody>
      </p:sp>
      <p:sp>
        <p:nvSpPr>
          <p:cNvPr id="145" name="TextBox 4"/>
          <p:cNvSpPr txBox="1"/>
          <p:nvPr/>
        </p:nvSpPr>
        <p:spPr>
          <a:xfrm>
            <a:off x="780382" y="1641619"/>
            <a:ext cx="64294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endParaRPr lang="en-US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6" name="TextBox 5"/>
          <p:cNvSpPr txBox="1"/>
          <p:nvPr/>
        </p:nvSpPr>
        <p:spPr>
          <a:xfrm>
            <a:off x="780382" y="2460657"/>
            <a:ext cx="64294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endParaRPr lang="zh-CN" altLang="en-US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7" name="TextBox 6"/>
          <p:cNvSpPr txBox="1"/>
          <p:nvPr/>
        </p:nvSpPr>
        <p:spPr>
          <a:xfrm>
            <a:off x="788848" y="3313484"/>
            <a:ext cx="64294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endParaRPr lang="zh-CN" altLang="en-US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8" name="TextBox 7"/>
          <p:cNvSpPr txBox="1"/>
          <p:nvPr/>
        </p:nvSpPr>
        <p:spPr>
          <a:xfrm>
            <a:off x="771839" y="4174701"/>
            <a:ext cx="64294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endParaRPr lang="en-US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9" name="TextBox 8"/>
          <p:cNvSpPr txBox="1"/>
          <p:nvPr/>
        </p:nvSpPr>
        <p:spPr>
          <a:xfrm>
            <a:off x="763294" y="4985269"/>
            <a:ext cx="64294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endParaRPr lang="zh-CN" altLang="en-US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/>
      <p:bldP spid="146" grpId="0"/>
      <p:bldP spid="147" grpId="0"/>
      <p:bldP spid="148" grpId="0"/>
      <p:bldP spid="1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1651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85775" y="690245"/>
            <a:ext cx="11220450" cy="4925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altLang="zh-CN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III.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按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要求完成下列各题。</a:t>
            </a:r>
            <a:endParaRPr lang="zh-CN" altLang="en-US" sz="2800" dirty="0">
              <a:solidFill>
                <a:schemeClr val="tx1"/>
              </a:solidFill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  <a:p>
            <a:pPr algn="l">
              <a:lnSpc>
                <a:spcPts val="3300"/>
              </a:lnSpc>
            </a:pPr>
            <a:r>
              <a:rPr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1. She can </a:t>
            </a:r>
            <a:r>
              <a:rPr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swim</a:t>
            </a:r>
            <a:r>
              <a:rPr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.  (对划线部分提问)</a:t>
            </a:r>
          </a:p>
          <a:p>
            <a:pPr algn="l">
              <a:lnSpc>
                <a:spcPts val="3300"/>
              </a:lnSpc>
            </a:pPr>
            <a:r>
              <a:rPr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 ________ ________ do?</a:t>
            </a:r>
          </a:p>
          <a:p>
            <a:pPr algn="l">
              <a:lnSpc>
                <a:spcPts val="3300"/>
              </a:lnSpc>
            </a:pPr>
            <a:r>
              <a:rPr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2. She can swim.  (改为一般疑问句)</a:t>
            </a:r>
          </a:p>
          <a:p>
            <a:pPr algn="l">
              <a:lnSpc>
                <a:spcPts val="3300"/>
              </a:lnSpc>
            </a:pPr>
            <a:r>
              <a:rPr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 ________ swim?</a:t>
            </a:r>
          </a:p>
          <a:p>
            <a:pPr algn="l">
              <a:lnSpc>
                <a:spcPts val="3300"/>
              </a:lnSpc>
            </a:pPr>
            <a:r>
              <a:rPr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3. They can </a:t>
            </a:r>
            <a:r>
              <a:rPr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play football</a:t>
            </a:r>
            <a:r>
              <a:rPr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.  (对划线部分提问)</a:t>
            </a:r>
          </a:p>
          <a:p>
            <a:pPr algn="l">
              <a:lnSpc>
                <a:spcPts val="3300"/>
              </a:lnSpc>
            </a:pPr>
            <a:r>
              <a:rPr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 ________ </a:t>
            </a: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they do</a:t>
            </a:r>
            <a:r>
              <a:rPr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?</a:t>
            </a:r>
          </a:p>
          <a:p>
            <a:pPr algn="l">
              <a:lnSpc>
                <a:spcPts val="3300"/>
              </a:lnSpc>
            </a:pPr>
            <a:r>
              <a:rPr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4. What can she do?  (补全句子)</a:t>
            </a:r>
          </a:p>
          <a:p>
            <a:pPr algn="l">
              <a:lnSpc>
                <a:spcPts val="3300"/>
              </a:lnSpc>
            </a:pPr>
            <a:r>
              <a:rPr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She ________ sing songs.</a:t>
            </a:r>
          </a:p>
          <a:p>
            <a:pPr algn="l">
              <a:lnSpc>
                <a:spcPts val="3300"/>
              </a:lnSpc>
            </a:pPr>
            <a:r>
              <a:rPr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5. Can John see it?  (作出否定回答)</a:t>
            </a:r>
          </a:p>
          <a:p>
            <a:pPr algn="l">
              <a:lnSpc>
                <a:spcPts val="3300"/>
              </a:lnSpc>
            </a:pPr>
            <a:r>
              <a:rPr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No, ________ ________.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29945" y="1700530"/>
            <a:ext cx="59963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What        can          she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60755" y="2508250"/>
            <a:ext cx="27082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Can        she    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60755" y="3434715"/>
            <a:ext cx="31229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What        can        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576070" y="4137660"/>
            <a:ext cx="7804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can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742440" y="5093970"/>
            <a:ext cx="31229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he         can't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18f6af6-72ac-44fa-ba7c-24002c5736e6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213</Words>
  <Application>Microsoft Office PowerPoint</Application>
  <PresentationFormat>宽屏</PresentationFormat>
  <Paragraphs>49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Adobe 楷体 Std R</vt:lpstr>
      <vt:lpstr>汉仪乐喵体W</vt:lpstr>
      <vt:lpstr>宋体</vt:lpstr>
      <vt:lpstr>微软雅黑</vt:lpstr>
      <vt:lpstr>幼圆</vt:lpstr>
      <vt:lpstr>Arial</vt:lpstr>
      <vt:lpstr>Calibri</vt:lpstr>
      <vt:lpstr>Tahoma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lenovo</cp:lastModifiedBy>
  <cp:revision>149</cp:revision>
  <dcterms:created xsi:type="dcterms:W3CDTF">2020-04-07T08:20:00Z</dcterms:created>
  <dcterms:modified xsi:type="dcterms:W3CDTF">2021-01-22T03:26:09Z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