
<file path=[Content_Types].xml><?xml version="1.0" encoding="utf-8"?>
<Types xmlns="http://schemas.openxmlformats.org/package/2006/content-types">
  <Default Extension="jpeg" ContentType="image/jpe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455" r:id="rId3"/>
    <p:sldId id="460" r:id="rId4"/>
    <p:sldId id="452" r:id="rId5"/>
    <p:sldId id="459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82" y="58"/>
      </p:cViewPr>
      <p:guideLst>
        <p:guide orient="horz" pos="2152"/>
        <p:guide pos="39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6.xml"/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tags" Target="../tags/tag2.xml"/><Relationship Id="rId3" Type="http://schemas.openxmlformats.org/officeDocument/2006/relationships/image" Target="../media/image1.png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7" Type="http://schemas.openxmlformats.org/officeDocument/2006/relationships/tags" Target="../tags/tag59.xml"/><Relationship Id="rId6" Type="http://schemas.openxmlformats.org/officeDocument/2006/relationships/tags" Target="../tags/tag58.xml"/><Relationship Id="rId5" Type="http://schemas.openxmlformats.org/officeDocument/2006/relationships/tags" Target="../tags/tag57.xml"/><Relationship Id="rId4" Type="http://schemas.openxmlformats.org/officeDocument/2006/relationships/tags" Target="../tags/tag56.xml"/><Relationship Id="rId3" Type="http://schemas.openxmlformats.org/officeDocument/2006/relationships/image" Target="../media/image5.emf"/><Relationship Id="rId2" Type="http://schemas.openxmlformats.org/officeDocument/2006/relationships/tags" Target="../tags/tag55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7" Type="http://schemas.openxmlformats.org/officeDocument/2006/relationships/tags" Target="../tags/tag64.xml"/><Relationship Id="rId6" Type="http://schemas.openxmlformats.org/officeDocument/2006/relationships/tags" Target="../tags/tag63.xml"/><Relationship Id="rId5" Type="http://schemas.openxmlformats.org/officeDocument/2006/relationships/tags" Target="../tags/tag62.xml"/><Relationship Id="rId4" Type="http://schemas.openxmlformats.org/officeDocument/2006/relationships/tags" Target="../tags/tag61.xml"/><Relationship Id="rId3" Type="http://schemas.openxmlformats.org/officeDocument/2006/relationships/image" Target="../media/image8.emf"/><Relationship Id="rId2" Type="http://schemas.openxmlformats.org/officeDocument/2006/relationships/tags" Target="../tags/tag60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7" Type="http://schemas.openxmlformats.org/officeDocument/2006/relationships/tags" Target="../tags/tag70.xml"/><Relationship Id="rId6" Type="http://schemas.openxmlformats.org/officeDocument/2006/relationships/tags" Target="../tags/tag69.xml"/><Relationship Id="rId5" Type="http://schemas.openxmlformats.org/officeDocument/2006/relationships/tags" Target="../tags/tag68.xml"/><Relationship Id="rId4" Type="http://schemas.openxmlformats.org/officeDocument/2006/relationships/tags" Target="../tags/tag67.xml"/><Relationship Id="rId3" Type="http://schemas.openxmlformats.org/officeDocument/2006/relationships/image" Target="../media/image6.emf"/><Relationship Id="rId2" Type="http://schemas.openxmlformats.org/officeDocument/2006/relationships/tags" Target="../tags/tag66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9" Type="http://schemas.openxmlformats.org/officeDocument/2006/relationships/tags" Target="../tags/tag77.xml"/><Relationship Id="rId8" Type="http://schemas.openxmlformats.org/officeDocument/2006/relationships/tags" Target="../tags/tag76.xml"/><Relationship Id="rId7" Type="http://schemas.openxmlformats.org/officeDocument/2006/relationships/tags" Target="../tags/tag75.xml"/><Relationship Id="rId6" Type="http://schemas.openxmlformats.org/officeDocument/2006/relationships/tags" Target="../tags/tag74.xml"/><Relationship Id="rId5" Type="http://schemas.openxmlformats.org/officeDocument/2006/relationships/tags" Target="../tags/tag73.xml"/><Relationship Id="rId4" Type="http://schemas.openxmlformats.org/officeDocument/2006/relationships/image" Target="../media/image4.png"/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9" Type="http://schemas.openxmlformats.org/officeDocument/2006/relationships/tags" Target="../tags/tag84.xml"/><Relationship Id="rId8" Type="http://schemas.openxmlformats.org/officeDocument/2006/relationships/tags" Target="../tags/tag83.xml"/><Relationship Id="rId7" Type="http://schemas.openxmlformats.org/officeDocument/2006/relationships/tags" Target="../tags/tag82.xml"/><Relationship Id="rId6" Type="http://schemas.openxmlformats.org/officeDocument/2006/relationships/tags" Target="../tags/tag81.xml"/><Relationship Id="rId5" Type="http://schemas.openxmlformats.org/officeDocument/2006/relationships/tags" Target="../tags/tag80.xml"/><Relationship Id="rId4" Type="http://schemas.openxmlformats.org/officeDocument/2006/relationships/image" Target="../media/image2.png"/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0" Type="http://schemas.openxmlformats.org/officeDocument/2006/relationships/tags" Target="../tags/tag85.xm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92.xml"/><Relationship Id="rId8" Type="http://schemas.openxmlformats.org/officeDocument/2006/relationships/tags" Target="../tags/tag91.xml"/><Relationship Id="rId7" Type="http://schemas.openxmlformats.org/officeDocument/2006/relationships/tags" Target="../tags/tag90.x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4" Type="http://schemas.openxmlformats.org/officeDocument/2006/relationships/image" Target="../media/image9.png"/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0" Type="http://schemas.openxmlformats.org/officeDocument/2006/relationships/tags" Target="../tags/tag93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100.xml"/><Relationship Id="rId8" Type="http://schemas.openxmlformats.org/officeDocument/2006/relationships/tags" Target="../tags/tag99.xml"/><Relationship Id="rId7" Type="http://schemas.openxmlformats.org/officeDocument/2006/relationships/tags" Target="../tags/tag98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4" Type="http://schemas.openxmlformats.org/officeDocument/2006/relationships/image" Target="../media/image10.png"/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0" Type="http://schemas.openxmlformats.org/officeDocument/2006/relationships/tags" Target="../tags/tag101.xm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108.xml"/><Relationship Id="rId8" Type="http://schemas.openxmlformats.org/officeDocument/2006/relationships/tags" Target="../tags/tag107.xml"/><Relationship Id="rId7" Type="http://schemas.openxmlformats.org/officeDocument/2006/relationships/tags" Target="../tags/tag106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4" Type="http://schemas.openxmlformats.org/officeDocument/2006/relationships/image" Target="../media/image7.emf"/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2" Type="http://schemas.openxmlformats.org/officeDocument/2006/relationships/tags" Target="../tags/tag111.xml"/><Relationship Id="rId11" Type="http://schemas.openxmlformats.org/officeDocument/2006/relationships/tags" Target="../tags/tag110.xml"/><Relationship Id="rId10" Type="http://schemas.openxmlformats.org/officeDocument/2006/relationships/tags" Target="../tags/tag109.xm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9" Type="http://schemas.openxmlformats.org/officeDocument/2006/relationships/tags" Target="../tags/tag118.xml"/><Relationship Id="rId8" Type="http://schemas.openxmlformats.org/officeDocument/2006/relationships/tags" Target="../tags/tag117.xml"/><Relationship Id="rId7" Type="http://schemas.openxmlformats.org/officeDocument/2006/relationships/tags" Target="../tags/tag116.xml"/><Relationship Id="rId6" Type="http://schemas.openxmlformats.org/officeDocument/2006/relationships/tags" Target="../tags/tag115.xml"/><Relationship Id="rId5" Type="http://schemas.openxmlformats.org/officeDocument/2006/relationships/tags" Target="../tags/tag114.xml"/><Relationship Id="rId4" Type="http://schemas.openxmlformats.org/officeDocument/2006/relationships/image" Target="../media/image11.png"/><Relationship Id="rId3" Type="http://schemas.openxmlformats.org/officeDocument/2006/relationships/tags" Target="../tags/tag113.xml"/><Relationship Id="rId2" Type="http://schemas.openxmlformats.org/officeDocument/2006/relationships/tags" Target="../tags/tag11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7" Type="http://schemas.openxmlformats.org/officeDocument/2006/relationships/tags" Target="../tags/tag11.xml"/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image" Target="../media/image2.png"/><Relationship Id="rId2" Type="http://schemas.openxmlformats.org/officeDocument/2006/relationships/tags" Target="../tags/tag7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7" Type="http://schemas.openxmlformats.org/officeDocument/2006/relationships/tags" Target="../tags/tag17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image" Target="../media/image3.png"/><Relationship Id="rId2" Type="http://schemas.openxmlformats.org/officeDocument/2006/relationships/tags" Target="../tags/tag13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tags" Target="../tags/tag24.xml"/><Relationship Id="rId8" Type="http://schemas.openxmlformats.org/officeDocument/2006/relationships/tags" Target="../tags/tag23.xml"/><Relationship Id="rId7" Type="http://schemas.openxmlformats.org/officeDocument/2006/relationships/tags" Target="../tags/tag22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3" Type="http://schemas.openxmlformats.org/officeDocument/2006/relationships/image" Target="../media/image2.png"/><Relationship Id="rId2" Type="http://schemas.openxmlformats.org/officeDocument/2006/relationships/tags" Target="../tags/tag18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31.xml"/><Relationship Id="rId8" Type="http://schemas.openxmlformats.org/officeDocument/2006/relationships/tags" Target="../tags/tag30.xml"/><Relationship Id="rId7" Type="http://schemas.openxmlformats.org/officeDocument/2006/relationships/tags" Target="../tags/tag29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Relationship Id="rId3" Type="http://schemas.openxmlformats.org/officeDocument/2006/relationships/image" Target="../media/image4.png"/><Relationship Id="rId2" Type="http://schemas.openxmlformats.org/officeDocument/2006/relationships/tags" Target="../tags/tag25.xml"/><Relationship Id="rId11" Type="http://schemas.openxmlformats.org/officeDocument/2006/relationships/tags" Target="../tags/tag33.xml"/><Relationship Id="rId10" Type="http://schemas.openxmlformats.org/officeDocument/2006/relationships/tags" Target="../tags/tag3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7" Type="http://schemas.openxmlformats.org/officeDocument/2006/relationships/tags" Target="../tags/tag38.xml"/><Relationship Id="rId6" Type="http://schemas.openxmlformats.org/officeDocument/2006/relationships/tags" Target="../tags/tag37.xml"/><Relationship Id="rId5" Type="http://schemas.openxmlformats.org/officeDocument/2006/relationships/tags" Target="../tags/tag36.xml"/><Relationship Id="rId4" Type="http://schemas.openxmlformats.org/officeDocument/2006/relationships/tags" Target="../tags/tag35.xml"/><Relationship Id="rId3" Type="http://schemas.openxmlformats.org/officeDocument/2006/relationships/image" Target="../media/image5.emf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41.xml"/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9" Type="http://schemas.openxmlformats.org/officeDocument/2006/relationships/tags" Target="../tags/tag48.xml"/><Relationship Id="rId8" Type="http://schemas.openxmlformats.org/officeDocument/2006/relationships/tags" Target="../tags/tag47.xml"/><Relationship Id="rId7" Type="http://schemas.openxmlformats.org/officeDocument/2006/relationships/tags" Target="../tags/tag46.xml"/><Relationship Id="rId6" Type="http://schemas.openxmlformats.org/officeDocument/2006/relationships/tags" Target="../tags/tag45.xml"/><Relationship Id="rId5" Type="http://schemas.openxmlformats.org/officeDocument/2006/relationships/tags" Target="../tags/tag44.xml"/><Relationship Id="rId4" Type="http://schemas.openxmlformats.org/officeDocument/2006/relationships/tags" Target="../tags/tag43.xml"/><Relationship Id="rId3" Type="http://schemas.openxmlformats.org/officeDocument/2006/relationships/image" Target="../media/image6.emf"/><Relationship Id="rId2" Type="http://schemas.openxmlformats.org/officeDocument/2006/relationships/tags" Target="../tags/tag42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7" Type="http://schemas.openxmlformats.org/officeDocument/2006/relationships/tags" Target="../tags/tag53.xml"/><Relationship Id="rId6" Type="http://schemas.openxmlformats.org/officeDocument/2006/relationships/tags" Target="../tags/tag52.xml"/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image" Target="../media/image7.emf"/><Relationship Id="rId2" Type="http://schemas.openxmlformats.org/officeDocument/2006/relationships/tags" Target="../tags/tag49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email"/>
          <a:stretch>
            <a:fillRect/>
          </a:stretch>
        </p:blipFill>
        <p:spPr>
          <a:xfrm>
            <a:off x="580644" y="413229"/>
            <a:ext cx="11150550" cy="615139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4"/>
            </p:custDataLst>
          </p:nvPr>
        </p:nvSpPr>
        <p:spPr>
          <a:xfrm>
            <a:off x="2472220" y="2239645"/>
            <a:ext cx="7618730" cy="116776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5400" b="0" i="0" spc="30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5"/>
            </p:custDataLst>
          </p:nvPr>
        </p:nvSpPr>
        <p:spPr>
          <a:xfrm>
            <a:off x="2472220" y="3488928"/>
            <a:ext cx="7618730" cy="1005788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baseline="0" dirty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  <a:endParaRPr lang="en-US" altLang="zh-CN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email"/>
          <a:stretch>
            <a:fillRect/>
          </a:stretch>
        </p:blipFill>
        <p:spPr>
          <a:xfrm>
            <a:off x="924210" y="415289"/>
            <a:ext cx="10796016" cy="61264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3429001" y="2385676"/>
            <a:ext cx="5879668" cy="1230315"/>
          </a:xfrm>
          <a:noFill/>
        </p:spPr>
        <p:txBody>
          <a:bodyPr wrap="square" lIns="91440" tIns="45720" rIns="91440" bIns="45720" rtlCol="0" anchor="b" anchorCtr="0">
            <a:normAutofit/>
          </a:bodyPr>
          <a:lstStyle>
            <a:lvl1pPr marL="857250" indent="-857250" algn="ctr">
              <a:buFont typeface="Arial" panose="020B0604020202020204" pitchFamily="34" charset="0"/>
              <a:buNone/>
              <a:defRPr kumimoji="0" sz="6000" b="0" i="0" spc="300" baseline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  <a:sym typeface="+mn-ea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dirty="0" err="1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8"/>
            </p:custDataLst>
          </p:nvPr>
        </p:nvSpPr>
        <p:spPr>
          <a:xfrm>
            <a:off x="3429001" y="3789452"/>
            <a:ext cx="5879668" cy="1230313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smtClean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  <a:lvl2pPr marL="228600" indent="0">
              <a:buNone/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zh-CN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2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ea typeface="幼圆" panose="02010509060101010101" pitchFamily="49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6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2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 dirty="0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9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2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 cstate="email"/>
          <a:stretch>
            <a:fillRect/>
          </a:stretch>
        </p:blipFill>
        <p:spPr>
          <a:xfrm>
            <a:off x="370099" y="341387"/>
            <a:ext cx="1944793" cy="96934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9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2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 cstate="email"/>
          <a:stretch>
            <a:fillRect/>
          </a:stretch>
        </p:blipFill>
        <p:spPr>
          <a:xfrm>
            <a:off x="678005" y="349291"/>
            <a:ext cx="1213209" cy="65232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9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10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2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9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1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2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2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 cstate="email"/>
          <a:stretch>
            <a:fillRect/>
          </a:stretch>
        </p:blipFill>
        <p:spPr>
          <a:xfrm>
            <a:off x="372366" y="220344"/>
            <a:ext cx="11717528" cy="645622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9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5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579885" y="522533"/>
            <a:ext cx="11161789" cy="604020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3331210" y="3522345"/>
            <a:ext cx="6367780" cy="101155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4800" b="0" i="0" baseline="0" dirty="0">
                <a:ln>
                  <a:noFill/>
                </a:ln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5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6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5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6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7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8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5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6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9EFD9D74-47D9-4702-A33C-335B63B48DB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FABC47A4-756D-490B-A52F-7D9E2C9FC05F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4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5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5" Type="http://schemas.openxmlformats.org/officeDocument/2006/relationships/theme" Target="../theme/theme1.xml"/><Relationship Id="rId24" Type="http://schemas.openxmlformats.org/officeDocument/2006/relationships/tags" Target="../tags/tag124.xml"/><Relationship Id="rId23" Type="http://schemas.openxmlformats.org/officeDocument/2006/relationships/tags" Target="../tags/tag123.xml"/><Relationship Id="rId22" Type="http://schemas.openxmlformats.org/officeDocument/2006/relationships/tags" Target="../tags/tag122.xml"/><Relationship Id="rId21" Type="http://schemas.openxmlformats.org/officeDocument/2006/relationships/tags" Target="../tags/tag121.xml"/><Relationship Id="rId20" Type="http://schemas.openxmlformats.org/officeDocument/2006/relationships/tags" Target="../tags/tag120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1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KSO_TEMPLATE" hidden="1"/>
          <p:cNvSpPr/>
          <p:nvPr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0" y="0"/>
            <a:ext cx="12299950" cy="6858000"/>
            <a:chOff x="0" y="0"/>
            <a:chExt cx="19370" cy="10800"/>
          </a:xfrm>
        </p:grpSpPr>
        <p:grpSp>
          <p:nvGrpSpPr>
            <p:cNvPr id="3" name="组合 2"/>
            <p:cNvGrpSpPr/>
            <p:nvPr/>
          </p:nvGrpSpPr>
          <p:grpSpPr>
            <a:xfrm>
              <a:off x="0" y="0"/>
              <a:ext cx="19370" cy="10800"/>
              <a:chOff x="0" y="0"/>
              <a:chExt cx="12192000" cy="6834563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4" name="矩形 3"/>
              <p:cNvSpPr/>
              <p:nvPr/>
            </p:nvSpPr>
            <p:spPr>
              <a:xfrm>
                <a:off x="0" y="0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sp>
          <p:nvSpPr>
            <p:cNvPr id="15" name="圆角矩形 14"/>
            <p:cNvSpPr/>
            <p:nvPr/>
          </p:nvSpPr>
          <p:spPr>
            <a:xfrm>
              <a:off x="15435" y="90"/>
              <a:ext cx="3784" cy="914"/>
            </a:xfrm>
            <a:prstGeom prst="roundRect">
              <a:avLst>
                <a:gd name="adj" fmla="val 45014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6" name="图片 15" descr="大桥教育.png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15587" y="90"/>
              <a:ext cx="3308" cy="915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975485" y="1844675"/>
            <a:ext cx="8319770" cy="3277870"/>
          </a:xfrm>
        </p:spPr>
        <p:txBody>
          <a:bodyPr>
            <a:noAutofit/>
          </a:bodyPr>
          <a:lstStyle/>
          <a:p>
            <a:r>
              <a:rPr sz="4400" b="1">
                <a:solidFill>
                  <a:prstClr val="black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  <a:sym typeface="+mn-ea"/>
              </a:rPr>
              <a:t>爱学习新概念</a:t>
            </a:r>
            <a:r>
              <a:rPr lang="en-US" altLang="zh-CN" sz="440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L41-42</a:t>
            </a:r>
            <a:r>
              <a:rPr sz="4400" b="1" smtClean="0">
                <a:solidFill>
                  <a:prstClr val="black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  <a:sym typeface="+mn-ea"/>
              </a:rPr>
              <a:t>课后</a:t>
            </a:r>
            <a:r>
              <a:rPr sz="4400" b="1">
                <a:solidFill>
                  <a:prstClr val="black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  <a:sym typeface="+mn-ea"/>
              </a:rPr>
              <a:t>作业</a:t>
            </a:r>
            <a:br>
              <a:rPr lang="zh-CN" altLang="en-US" sz="4400" b="1" dirty="0">
                <a:solidFill>
                  <a:prstClr val="black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</a:br>
            <a:endParaRPr lang="zh-CN" altLang="en-US" sz="4400" b="1" dirty="0">
              <a:solidFill>
                <a:prstClr val="black"/>
              </a:solidFill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0" y="0"/>
            <a:ext cx="12192000" cy="6834505"/>
            <a:chOff x="0" y="0"/>
            <a:chExt cx="12192000" cy="683456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10226040" y="0"/>
              <a:ext cx="1965960" cy="604525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0071175" y="23495"/>
            <a:ext cx="2100777" cy="58083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694690" y="403860"/>
            <a:ext cx="8045450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US" sz="2800">
              <a:solidFill>
                <a:srgbClr val="3D62AD"/>
              </a:solidFill>
              <a:latin typeface="Cambria" panose="02040503050406030204" charset="0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  <a:p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I. 英汉互译。（每小题 5 分，共 50 分）</a:t>
            </a:r>
            <a:endParaRPr lang="en-US" sz="2800">
              <a:solidFill>
                <a:srgbClr val="404040"/>
              </a:solidFill>
              <a:latin typeface="Cambria" panose="02040503050406030204" charset="0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  <a:p>
            <a:endParaRPr lang="zh-CN" altLang="en-US" sz="2800"/>
          </a:p>
        </p:txBody>
      </p:sp>
      <p:sp>
        <p:nvSpPr>
          <p:cNvPr id="8" name="文本框 7"/>
          <p:cNvSpPr txBox="1"/>
          <p:nvPr/>
        </p:nvSpPr>
        <p:spPr>
          <a:xfrm>
            <a:off x="493395" y="1337310"/>
            <a:ext cx="11414760" cy="46132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lnSpc>
                <a:spcPct val="190000"/>
              </a:lnSpc>
              <a:buClrTx/>
              <a:buSzTx/>
              <a:buNone/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1. a flower     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____________      6. </a:t>
            </a:r>
            <a:r>
              <a:rPr lang="zh-CN" altLang="en-US" sz="2800" dirty="0" smtClean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一件外套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____________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90000"/>
              </a:lnSpc>
              <a:buClrTx/>
              <a:buSzTx/>
              <a:buNone/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2. a tin of tobacco ____________      7. </a:t>
            </a:r>
            <a:r>
              <a:rPr lang="zh-CN" altLang="en-US" sz="2800" dirty="0" smtClean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一只鸟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____________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pPr algn="l">
              <a:lnSpc>
                <a:spcPct val="190000"/>
              </a:lnSpc>
              <a:buClrTx/>
              <a:buSzTx/>
              <a:buNone/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3. a bar of soap    ____________      8. </a:t>
            </a:r>
            <a:r>
              <a:rPr lang="zh-CN" altLang="en-US" sz="2800" dirty="0" smtClean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半磅茶叶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____________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pPr algn="l">
              <a:lnSpc>
                <a:spcPct val="190000"/>
              </a:lnSpc>
              <a:buClrTx/>
              <a:buSzTx/>
              <a:buNone/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4. </a:t>
            </a:r>
            <a:r>
              <a:rPr lang="zh-CN" altLang="en-US" sz="2800" dirty="0" smtClean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一块乳酪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____________       9. </a:t>
            </a:r>
            <a:r>
              <a:rPr lang="zh-CN" altLang="en-US" sz="2800" dirty="0" smtClean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一辆车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____________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pPr algn="l">
              <a:lnSpc>
                <a:spcPct val="190000"/>
              </a:lnSpc>
              <a:buClrTx/>
              <a:buSzTx/>
              <a:buNone/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5. </a:t>
            </a:r>
            <a:r>
              <a:rPr lang="zh-CN" altLang="en-US" sz="2800" dirty="0" smtClean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一块巧克力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____________      10. </a:t>
            </a:r>
            <a:r>
              <a:rPr lang="zh-CN" altLang="en-US" sz="2800" dirty="0" smtClean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一罐糖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____________</a:t>
            </a:r>
            <a:endParaRPr lang="en-US" sz="2800">
              <a:solidFill>
                <a:srgbClr val="FFFFFF"/>
              </a:solidFill>
              <a:latin typeface="Arial Unicode MS" panose="020B0604020202020204" charset="-122"/>
              <a:ea typeface="宋体" panose="02010600030101010101" pitchFamily="2" charset="-122"/>
              <a:cs typeface="Times New Roman" panose="02020603050405020304" charset="0"/>
            </a:endParaRPr>
          </a:p>
          <a:p>
            <a:r>
              <a:rPr lang="en-US" sz="2800">
                <a:solidFill>
                  <a:srgbClr val="FFFFFF"/>
                </a:solidFill>
                <a:latin typeface="Arial Unicode MS" panose="020B0604020202020204" charset="-122"/>
                <a:ea typeface="宋体" panose="02010600030101010101" pitchFamily="2" charset="-122"/>
                <a:cs typeface="Times New Roman" panose="02020603050405020304" charset="0"/>
              </a:rPr>
              <a:t>42</a:t>
            </a:r>
            <a:endParaRPr lang="zh-CN" altLang="en-US" sz="2800"/>
          </a:p>
        </p:txBody>
      </p:sp>
      <p:sp>
        <p:nvSpPr>
          <p:cNvPr id="9" name="文本框 8"/>
          <p:cNvSpPr txBox="1"/>
          <p:nvPr/>
        </p:nvSpPr>
        <p:spPr>
          <a:xfrm>
            <a:off x="3601720" y="1626870"/>
            <a:ext cx="125158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 smtClean="0">
                <a:solidFill>
                  <a:srgbClr val="FF0000"/>
                </a:solidFill>
                <a:uFillTx/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一朵花</a:t>
            </a:r>
            <a:endParaRPr lang="zh-CN" altLang="en-US" sz="2800" smtClean="0">
              <a:solidFill>
                <a:srgbClr val="FF0000"/>
              </a:solidFill>
              <a:uFillTx/>
              <a:latin typeface="Adobe 楷体 Std R" panose="02020400000000000000" pitchFamily="18" charset="-122"/>
              <a:ea typeface="Adobe 楷体 Std R" panose="02020400000000000000" pitchFamily="18" charset="-122"/>
              <a:cs typeface="Tahoma" panose="020B0604030504040204" pitchFamily="3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601720" y="2439670"/>
            <a:ext cx="160782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 smtClean="0">
                <a:solidFill>
                  <a:srgbClr val="FF0000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一罐烟丝</a:t>
            </a:r>
            <a:endParaRPr lang="zh-CN" altLang="en-US" sz="2800" smtClean="0">
              <a:solidFill>
                <a:srgbClr val="FF0000"/>
              </a:solidFill>
              <a:latin typeface="Adobe 楷体 Std R" panose="02020400000000000000" pitchFamily="18" charset="-122"/>
              <a:ea typeface="Adobe 楷体 Std R" panose="02020400000000000000" pitchFamily="18" charset="-122"/>
              <a:cs typeface="Tahoma" panose="020B0604030504040204" pitchFamily="3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529965" y="3244850"/>
            <a:ext cx="160782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一块肥皂</a:t>
            </a:r>
            <a:endParaRPr lang="zh-CN" altLang="en-US" sz="2800" dirty="0" smtClean="0">
              <a:solidFill>
                <a:srgbClr val="FF0000"/>
              </a:solidFill>
              <a:latin typeface="Adobe 楷体 Std R" panose="02020400000000000000" pitchFamily="18" charset="-122"/>
              <a:ea typeface="Adobe 楷体 Std R" panose="02020400000000000000" pitchFamily="18" charset="-122"/>
              <a:cs typeface="Tahoma" panose="020B0604030504040204" pitchFamily="3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314700" y="4040505"/>
            <a:ext cx="300736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sym typeface="+mn-ea"/>
              </a:rPr>
              <a:t> </a:t>
            </a:r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a piece of cheese</a:t>
            </a:r>
            <a:endParaRPr lang="zh-CN" altLang="en-US" sz="2800"/>
          </a:p>
        </p:txBody>
      </p:sp>
      <p:sp>
        <p:nvSpPr>
          <p:cNvPr id="13" name="文本框 12"/>
          <p:cNvSpPr txBox="1"/>
          <p:nvPr/>
        </p:nvSpPr>
        <p:spPr>
          <a:xfrm>
            <a:off x="3315335" y="4849495"/>
            <a:ext cx="300672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a bar of chocolate</a:t>
            </a:r>
            <a:endParaRPr lang="en-US" altLang="zh-CN" sz="280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740140" y="1555115"/>
            <a:ext cx="114300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a coat</a:t>
            </a:r>
            <a:endParaRPr lang="en-US" altLang="zh-CN" sz="280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740140" y="2372995"/>
            <a:ext cx="161544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a bird</a:t>
            </a:r>
            <a:endParaRPr lang="en-US" altLang="zh-CN" sz="280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740140" y="3244850"/>
            <a:ext cx="317500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half a pound of tea</a:t>
            </a:r>
            <a:endParaRPr lang="en-US" altLang="zh-CN" sz="280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811895" y="4040505"/>
            <a:ext cx="95948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a car</a:t>
            </a:r>
            <a:endParaRPr lang="en-US" altLang="zh-CN" sz="280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811895" y="4803775"/>
            <a:ext cx="227584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a tin of sugar</a:t>
            </a:r>
            <a:endParaRPr lang="en-US" altLang="zh-CN" sz="280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/>
          <p:cNvSpPr txBox="1"/>
          <p:nvPr/>
        </p:nvSpPr>
        <p:spPr>
          <a:xfrm>
            <a:off x="389255" y="426720"/>
            <a:ext cx="11621135" cy="5790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II. 单项选择。（每小题 5 分，共 30 分）</a:t>
            </a:r>
            <a:endParaRPr lang="en-US">
              <a:solidFill>
                <a:srgbClr val="404040"/>
              </a:solidFill>
              <a:latin typeface="Cambria" panose="02040503050406030204" charset="0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11. There is ________ milk in the glass.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   A. a                 B. an                  C. some           D. any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12. There are some ________ on the table.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   A. cheese         B. sugar              C. flowers        D. bread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13. There are two ________ of ________ in the refrigerator.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  A. loaf; bread    B. loaves; bread   C. loaf; breads  D. loaves; breads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14. Is there a ________ on the plate?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  A. bread            B. egg                C. spoon          D. cheese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15. There isn’t ________ chocolate in my bag.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  A. a                  B. an                  C. any              D. some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16. – Is your bag heavy?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  – ________.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  A. Not very        B. Very not         C. Is not very     D. Is very not</a:t>
            </a:r>
            <a:endParaRPr lang="en-US">
              <a:solidFill>
                <a:srgbClr val="3D62AD"/>
              </a:solidFill>
              <a:latin typeface="Cambria" panose="02040503050406030204" charset="0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  <a:p>
            <a:endParaRPr lang="zh-CN" altLang="en-US"/>
          </a:p>
        </p:txBody>
      </p:sp>
      <p:grpSp>
        <p:nvGrpSpPr>
          <p:cNvPr id="34" name="组合 33"/>
          <p:cNvGrpSpPr/>
          <p:nvPr/>
        </p:nvGrpSpPr>
        <p:grpSpPr>
          <a:xfrm>
            <a:off x="0" y="0"/>
            <a:ext cx="12192000" cy="6834505"/>
            <a:chOff x="0" y="0"/>
            <a:chExt cx="12192000" cy="683456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10226040" y="0"/>
              <a:ext cx="1965960" cy="604525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0071175" y="23495"/>
            <a:ext cx="2100777" cy="58083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880360" y="720725"/>
            <a:ext cx="88455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C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151784" y="1628800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C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935760" y="2420888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B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071664" y="3356992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C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847528" y="5445224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A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071664" y="4221088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C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5" grpId="0"/>
      <p:bldP spid="16" grpId="0"/>
      <p:bldP spid="17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0" y="0"/>
            <a:ext cx="12192000" cy="6834505"/>
            <a:chOff x="0" y="0"/>
            <a:chExt cx="12192000" cy="683456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10226040" y="0"/>
              <a:ext cx="1965960" cy="604525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0071175" y="23495"/>
            <a:ext cx="2100777" cy="580835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551384" y="404664"/>
            <a:ext cx="10958195" cy="549535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10000"/>
              </a:lnSpc>
            </a:pPr>
            <a:r>
              <a:rPr lang="en-US" sz="100" b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endParaRPr lang="en-US" sz="100" b="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r>
              <a:rPr lang="en-US" sz="100" b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endParaRPr lang="en-US" sz="100" b="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r>
              <a:rPr lang="en-US" sz="100" b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endParaRPr lang="en-US" sz="100" b="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r>
              <a:rPr lang="en-US" sz="100" b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endParaRPr lang="en-US" sz="100" b="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r>
              <a:rPr lang="en-US" sz="100" b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endParaRPr lang="zh-CN" sz="1600" b="0" dirty="0">
              <a:solidFill>
                <a:srgbClr val="E99347"/>
              </a:solidFill>
              <a:ea typeface="宋体" panose="02010600030101010101" pitchFamily="2" charset="-122"/>
            </a:endParaRPr>
          </a:p>
          <a:p>
            <a:pPr indent="0">
              <a:lnSpc>
                <a:spcPct val="110000"/>
              </a:lnSpc>
            </a:pPr>
            <a:r>
              <a:rPr lang="zh-CN" altLang="en-US" sz="2800" b="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III. 根据要求完成句子，每空一词。（每小题 4 分，共 20 分）</a:t>
            </a:r>
            <a:endParaRPr lang="en-US" sz="2000" b="0" dirty="0">
              <a:solidFill>
                <a:srgbClr val="404040"/>
              </a:solidFill>
              <a:latin typeface="Cambria" panose="020405030504060302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>
              <a:lnSpc>
                <a:spcPct val="110000"/>
              </a:lnSpc>
            </a:pPr>
            <a:r>
              <a:rPr lang="en-US" altLang="zh-CN" sz="2800" b="0" dirty="0" smtClean="0">
                <a:latin typeface="Tahoma" panose="020B0604030504040204" pitchFamily="34" charset="0"/>
                <a:cs typeface="Tahoma" panose="020B0604030504040204" pitchFamily="34" charset="0"/>
              </a:rPr>
              <a:t>17. There is some bread in the kitchen. </a:t>
            </a:r>
            <a:r>
              <a:rPr lang="zh-CN" altLang="en-US" sz="2800" b="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(变为一般疑问句)</a:t>
            </a:r>
            <a:endParaRPr lang="zh-CN" altLang="en-US" sz="2800" b="0" dirty="0">
              <a:latin typeface="Adobe 楷体 Std R" panose="02020400000000000000" pitchFamily="18" charset="-122"/>
              <a:ea typeface="Adobe 楷体 Std R" panose="02020400000000000000" pitchFamily="18" charset="-122"/>
              <a:cs typeface="Tahoma" panose="020B0604030504040204" pitchFamily="34" charset="0"/>
            </a:endParaRPr>
          </a:p>
          <a:p>
            <a:pPr indent="0">
              <a:lnSpc>
                <a:spcPct val="110000"/>
              </a:lnSpc>
            </a:pPr>
            <a:r>
              <a:rPr lang="en-US" altLang="zh-CN" sz="2800" b="0" dirty="0" smtClean="0">
                <a:latin typeface="Tahoma" panose="020B0604030504040204" pitchFamily="34" charset="0"/>
                <a:cs typeface="Tahoma" panose="020B0604030504040204" pitchFamily="34" charset="0"/>
              </a:rPr>
              <a:t>	___________ there ____________ bread in the kitchen?</a:t>
            </a:r>
            <a:endParaRPr lang="en-US" altLang="zh-CN" sz="2800" b="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zh-CN" sz="2800" b="0" dirty="0" smtClean="0">
                <a:latin typeface="Tahoma" panose="020B0604030504040204" pitchFamily="34" charset="0"/>
                <a:cs typeface="Tahoma" panose="020B0604030504040204" pitchFamily="34" charset="0"/>
              </a:rPr>
              <a:t>18. There are some books on the bookcase. </a:t>
            </a:r>
            <a:r>
              <a:rPr lang="zh-CN" altLang="en-US" sz="2800" b="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(变为否定句)</a:t>
            </a:r>
            <a:endParaRPr lang="zh-CN" altLang="en-US" sz="2800" b="0" dirty="0">
              <a:latin typeface="Adobe 楷体 Std R" panose="02020400000000000000" pitchFamily="18" charset="-122"/>
              <a:ea typeface="Adobe 楷体 Std R" panose="02020400000000000000" pitchFamily="18" charset="-122"/>
              <a:cs typeface="Tahoma" panose="020B0604030504040204" pitchFamily="34" charset="0"/>
            </a:endParaRPr>
          </a:p>
          <a:p>
            <a:pPr indent="0">
              <a:lnSpc>
                <a:spcPct val="110000"/>
              </a:lnSpc>
            </a:pPr>
            <a:r>
              <a:rPr lang="en-US" altLang="zh-CN" sz="2800" b="0" dirty="0" smtClean="0">
                <a:latin typeface="Tahoma" panose="020B0604030504040204" pitchFamily="34" charset="0"/>
                <a:cs typeface="Tahoma" panose="020B0604030504040204" pitchFamily="34" charset="0"/>
              </a:rPr>
              <a:t>	There ____________ __________ books on the bookcase.</a:t>
            </a:r>
            <a:endParaRPr lang="en-US" altLang="zh-CN" sz="2800" b="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zh-CN" sz="2800" b="0" dirty="0" smtClean="0">
                <a:latin typeface="Tahoma" panose="020B0604030504040204" pitchFamily="34" charset="0"/>
                <a:cs typeface="Tahoma" panose="020B0604030504040204" pitchFamily="34" charset="0"/>
              </a:rPr>
              <a:t>19. Is there any sugar in the coffee? </a:t>
            </a: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(</a:t>
            </a: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变为肯定句</a:t>
            </a: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)</a:t>
            </a:r>
            <a:endParaRPr lang="en-US" altLang="zh-CN" sz="2800" dirty="0">
              <a:latin typeface="Adobe 楷体 Std R" panose="02020400000000000000" pitchFamily="18" charset="-122"/>
              <a:ea typeface="Adobe 楷体 Std R" panose="02020400000000000000" pitchFamily="18" charset="-122"/>
              <a:cs typeface="Tahoma" panose="020B0604030504040204" pitchFamily="34" charset="0"/>
            </a:endParaRPr>
          </a:p>
          <a:p>
            <a:r>
              <a:rPr lang="en-US" altLang="zh-CN" sz="2800" b="0" dirty="0" smtClean="0">
                <a:latin typeface="Tahoma" panose="020B0604030504040204" pitchFamily="34" charset="0"/>
                <a:cs typeface="Tahoma" panose="020B0604030504040204" pitchFamily="34" charset="0"/>
              </a:rPr>
              <a:t>	There _____________ ____________ sugar in the coffee.</a:t>
            </a:r>
            <a:endParaRPr lang="en-US" altLang="zh-CN" sz="2800" b="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zh-CN" sz="2800" b="0" dirty="0" smtClean="0">
                <a:latin typeface="Tahoma" panose="020B0604030504040204" pitchFamily="34" charset="0"/>
                <a:cs typeface="Tahoma" panose="020B0604030504040204" pitchFamily="34" charset="0"/>
              </a:rPr>
              <a:t>20. Is there any cheese in the refrigerator? </a:t>
            </a:r>
            <a:r>
              <a:rPr lang="zh-CN" altLang="en-US" sz="2800" b="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(变为否定句)</a:t>
            </a:r>
            <a:endParaRPr lang="zh-CN" altLang="en-US" sz="2800" b="0" dirty="0">
              <a:latin typeface="Adobe 楷体 Std R" panose="02020400000000000000" pitchFamily="18" charset="-122"/>
              <a:ea typeface="Adobe 楷体 Std R" panose="02020400000000000000" pitchFamily="18" charset="-122"/>
              <a:cs typeface="Tahoma" panose="020B0604030504040204" pitchFamily="34" charset="0"/>
            </a:endParaRPr>
          </a:p>
          <a:p>
            <a:pPr indent="0">
              <a:lnSpc>
                <a:spcPct val="110000"/>
              </a:lnSpc>
            </a:pPr>
            <a:r>
              <a:rPr lang="en-US" altLang="zh-CN" sz="2800" b="0" dirty="0" smtClean="0">
                <a:latin typeface="Tahoma" panose="020B0604030504040204" pitchFamily="34" charset="0"/>
                <a:cs typeface="Tahoma" panose="020B0604030504040204" pitchFamily="34" charset="0"/>
              </a:rPr>
              <a:t>	There __________ _________ cheese in the refrigerator.</a:t>
            </a:r>
            <a:endParaRPr lang="en-US" altLang="zh-CN" sz="2800" b="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zh-CN" sz="2800" b="0" dirty="0" smtClean="0">
                <a:latin typeface="Tahoma" panose="020B0604030504040204" pitchFamily="34" charset="0"/>
                <a:cs typeface="Tahoma" panose="020B0604030504040204" pitchFamily="34" charset="0"/>
              </a:rPr>
              <a:t>21. Are there any pencils on the desk? </a:t>
            </a:r>
            <a:r>
              <a:rPr lang="zh-CN" altLang="en-US" sz="2800" b="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(变为否定句)</a:t>
            </a:r>
            <a:endParaRPr lang="en-US" altLang="zh-CN" sz="2800" b="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zh-CN" sz="2800" b="0" dirty="0" smtClean="0">
                <a:latin typeface="Tahoma" panose="020B0604030504040204" pitchFamily="34" charset="0"/>
                <a:cs typeface="Tahoma" panose="020B0604030504040204" pitchFamily="34" charset="0"/>
              </a:rPr>
              <a:t>	There _____________ ____________ pencils on the desk.</a:t>
            </a:r>
            <a:endParaRPr lang="en-US" sz="1100" b="0" dirty="0">
              <a:solidFill>
                <a:srgbClr val="FFFFFF"/>
              </a:solidFill>
              <a:latin typeface="Arial Unicode MS" panose="020B0604020202020204" charset="-122"/>
              <a:ea typeface="宋体" panose="02010600030101010101" pitchFamily="2" charset="-122"/>
              <a:cs typeface="Times New Roman" panose="02020603050405020304" charset="0"/>
            </a:endParaRPr>
          </a:p>
          <a:p>
            <a:r>
              <a:rPr lang="en-US" sz="1100" b="0" dirty="0">
                <a:solidFill>
                  <a:srgbClr val="FFFFFF"/>
                </a:solidFill>
                <a:latin typeface="Arial Unicode MS" panose="020B0604020202020204" charset="-122"/>
                <a:ea typeface="宋体" panose="02010600030101010101" pitchFamily="2" charset="-122"/>
                <a:cs typeface="Times New Roman" panose="02020603050405020304" charset="0"/>
              </a:rPr>
              <a:t>43</a:t>
            </a:r>
            <a:endParaRPr lang="en-US" sz="1100" b="0" dirty="0">
              <a:solidFill>
                <a:srgbClr val="FFFFFF"/>
              </a:solidFill>
              <a:latin typeface="Arial Unicode MS" panose="020B0604020202020204" charset="-122"/>
              <a:ea typeface="宋体" panose="02010600030101010101" pitchFamily="2" charset="-122"/>
              <a:cs typeface="Times New Roman" panose="02020603050405020304" charset="0"/>
            </a:endParaRPr>
          </a:p>
          <a:p>
            <a:r>
              <a:rPr lang="en-US" sz="1100" b="0" dirty="0">
                <a:solidFill>
                  <a:srgbClr val="FFFFFF"/>
                </a:solidFill>
                <a:latin typeface="Arial Unicode MS" panose="020B0604020202020204" charset="-122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endParaRPr lang="en-US" sz="100" b="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r>
              <a:rPr lang="en-US" sz="100" b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endParaRPr lang="en-US" sz="100" b="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r>
              <a:rPr lang="en-US" sz="100" b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2063552" y="1412776"/>
            <a:ext cx="165481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uFillTx/>
                <a:latin typeface="Tahoma" panose="020B0604030504040204" pitchFamily="34" charset="0"/>
                <a:sym typeface="+mn-ea"/>
              </a:rPr>
              <a:t>Is</a:t>
            </a:r>
            <a:endParaRPr lang="zh-CN" altLang="en-US" sz="2800" dirty="0">
              <a:solidFill>
                <a:srgbClr val="FF0000"/>
              </a:solidFill>
              <a:uFillTx/>
              <a:latin typeface="Tahoma" panose="020B0604030504040204" pitchFamily="3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312410" y="1366520"/>
            <a:ext cx="185864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uFillTx/>
                <a:latin typeface="Tahoma" panose="020B0604030504040204" pitchFamily="34" charset="0"/>
                <a:sym typeface="+mn-ea"/>
              </a:rPr>
              <a:t>any</a:t>
            </a:r>
            <a:endParaRPr lang="zh-CN" altLang="en-US" sz="2800">
              <a:solidFill>
                <a:srgbClr val="FF0000"/>
              </a:solidFill>
              <a:uFillTx/>
              <a:latin typeface="Tahoma" panose="020B0604030504040204" pitchFamily="3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889984" y="2330877"/>
            <a:ext cx="4752528" cy="9541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uFillTx/>
                <a:latin typeface="Tahoma" panose="020B0604030504040204" pitchFamily="34" charset="0"/>
                <a:sym typeface="+mn-ea"/>
              </a:rPr>
              <a:t>aren't               any</a:t>
            </a:r>
            <a:endParaRPr lang="zh-CN" altLang="en-US" sz="2800" dirty="0">
              <a:solidFill>
                <a:srgbClr val="FF0000"/>
              </a:solidFill>
              <a:uFillTx/>
              <a:latin typeface="Tahoma" panose="020B0604030504040204" pitchFamily="34" charset="0"/>
              <a:sym typeface="+mn-ea"/>
            </a:endParaRPr>
          </a:p>
          <a:p>
            <a:endParaRPr lang="zh-CN" altLang="en-US" sz="2800" dirty="0">
              <a:solidFill>
                <a:srgbClr val="FF0000"/>
              </a:solidFill>
              <a:uFillTx/>
              <a:latin typeface="Tahoma" panose="020B0604030504040204" pitchFamily="3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387199" y="3195945"/>
            <a:ext cx="4004945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uFillTx/>
                <a:latin typeface="Tahoma" panose="020B0604030504040204" pitchFamily="34" charset="0"/>
                <a:sym typeface="+mn-ea"/>
              </a:rPr>
              <a:t>is              some</a:t>
            </a:r>
            <a:endParaRPr lang="zh-CN" altLang="en-US" sz="2800" dirty="0">
              <a:solidFill>
                <a:srgbClr val="FF0000"/>
              </a:solidFill>
              <a:uFillTx/>
              <a:latin typeface="Tahoma" panose="020B0604030504040204" pitchFamily="34" charset="0"/>
              <a:sym typeface="+mn-ea"/>
            </a:endParaRPr>
          </a:p>
          <a:p>
            <a:r>
              <a:rPr lang="zh-CN" altLang="en-US" sz="2800" dirty="0">
                <a:solidFill>
                  <a:srgbClr val="FF0000"/>
                </a:solidFill>
                <a:uFillTx/>
                <a:latin typeface="Tahoma" panose="020B0604030504040204" pitchFamily="34" charset="0"/>
                <a:sym typeface="+mn-ea"/>
              </a:rPr>
              <a:t> </a:t>
            </a:r>
            <a:endParaRPr lang="zh-CN" altLang="en-US" sz="2800" dirty="0">
              <a:solidFill>
                <a:srgbClr val="FF0000"/>
              </a:solidFill>
              <a:uFillTx/>
              <a:latin typeface="Tahoma" panose="020B0604030504040204" pitchFamily="3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927648" y="4077072"/>
            <a:ext cx="292671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uFillTx/>
                <a:latin typeface="Tahoma" panose="020B0604030504040204" pitchFamily="34" charset="0"/>
                <a:sym typeface="+mn-ea"/>
              </a:rPr>
              <a:t> isn't           any</a:t>
            </a:r>
            <a:endParaRPr lang="zh-CN" altLang="en-US" sz="2800" dirty="0">
              <a:solidFill>
                <a:srgbClr val="FF0000"/>
              </a:solidFill>
              <a:uFillTx/>
              <a:latin typeface="Tahoma" panose="020B0604030504040204" pitchFamily="3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143672" y="4941168"/>
            <a:ext cx="3888432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uFillTx/>
                <a:latin typeface="Tahoma" panose="020B0604030504040204" pitchFamily="34" charset="0"/>
                <a:sym typeface="+mn-ea"/>
              </a:rPr>
              <a:t> aren't           any</a:t>
            </a:r>
            <a:endParaRPr lang="zh-CN" altLang="en-US" sz="2800" dirty="0">
              <a:solidFill>
                <a:srgbClr val="FF0000"/>
              </a:solidFill>
              <a:uFillTx/>
              <a:latin typeface="Tahoma" panose="020B0604030504040204" pitchFamily="3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1" grpId="0"/>
      <p:bldP spid="12" grpId="0"/>
    </p:bldLst>
  </p:timing>
</p:sld>
</file>

<file path=ppt/tags/tag1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15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17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18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4.xml><?xml version="1.0" encoding="utf-8"?>
<p:tagLst xmlns:p="http://schemas.openxmlformats.org/presentationml/2006/main">
  <p:tag name="KSO_WM_TEMPLATE_THUMBS_INDEX" val="1、4、8、9、13、15、16、17、18、20、21、22、23、25"/>
  <p:tag name="KSO_WM_TEMPLATE_SUBCATEGORY" val="0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5264"/>
  <p:tag name="KSO_WM_TEMPLATE_MASTER_THUMB_INDEX" val="12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022424">
      <a:dk1>
        <a:sysClr val="windowText" lastClr="000000"/>
      </a:dk1>
      <a:lt1>
        <a:sysClr val="window" lastClr="FFFFFF"/>
      </a:lt1>
      <a:dk2>
        <a:srgbClr val="EFEDFC"/>
      </a:dk2>
      <a:lt2>
        <a:srgbClr val="FFFFFF"/>
      </a:lt2>
      <a:accent1>
        <a:srgbClr val="7876D1"/>
      </a:accent1>
      <a:accent2>
        <a:srgbClr val="8A76BF"/>
      </a:accent2>
      <a:accent3>
        <a:srgbClr val="9C77AD"/>
      </a:accent3>
      <a:accent4>
        <a:srgbClr val="AD779A"/>
      </a:accent4>
      <a:accent5>
        <a:srgbClr val="BF7888"/>
      </a:accent5>
      <a:accent6>
        <a:srgbClr val="D17876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1816</Words>
  <Application>WPS 演示</Application>
  <PresentationFormat>宽屏</PresentationFormat>
  <Paragraphs>95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8" baseType="lpstr">
      <vt:lpstr>Arial</vt:lpstr>
      <vt:lpstr>宋体</vt:lpstr>
      <vt:lpstr>Wingdings</vt:lpstr>
      <vt:lpstr>幼圆</vt:lpstr>
      <vt:lpstr>汉仪乐喵体W</vt:lpstr>
      <vt:lpstr>Adobe 楷体 Std R</vt:lpstr>
      <vt:lpstr>Tahoma</vt:lpstr>
      <vt:lpstr>Cambria</vt:lpstr>
      <vt:lpstr>Times New Roman</vt:lpstr>
      <vt:lpstr>Arial Unicode MS</vt:lpstr>
      <vt:lpstr>微软雅黑</vt:lpstr>
      <vt:lpstr>Arial Unicode MS</vt:lpstr>
      <vt:lpstr>Calibri</vt:lpstr>
      <vt:lpstr>Office 主题​​</vt:lpstr>
      <vt:lpstr>爱学习新概念L41-42课后作业 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HP</dc:creator>
  <cp:lastModifiedBy>Administrator</cp:lastModifiedBy>
  <cp:revision>150</cp:revision>
  <dcterms:created xsi:type="dcterms:W3CDTF">2020-04-07T08:20:00Z</dcterms:created>
  <dcterms:modified xsi:type="dcterms:W3CDTF">2021-02-18T23:33:36Z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