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7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3616960" y="1763395"/>
            <a:ext cx="5383530" cy="1638300"/>
          </a:xfrm>
          <a:prstGeom prst="roundRect">
            <a:avLst/>
          </a:prstGeom>
          <a:solidFill>
            <a:srgbClr val="C7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6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阶段自检</a:t>
            </a:r>
            <a:r>
              <a:rPr lang="en-US" altLang="zh-CN" sz="66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</a:t>
            </a:r>
            <a:endParaRPr lang="en-US" altLang="zh-CN" sz="66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76225" y="98425"/>
            <a:ext cx="4234180" cy="6375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35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对疾病进行提问：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3500"/>
              </a:lnSpc>
            </a:pP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35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2.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靠某人自己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35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3.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连词汇总：</a:t>
            </a: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if</a:t>
            </a:r>
            <a:r>
              <a:rPr lang="zh-CN" alt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；</a:t>
            </a:r>
            <a:endParaRPr lang="zh-CN" altLang="en-US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500"/>
              </a:lnSpc>
            </a:pPr>
            <a:r>
              <a:rPr lang="zh-CN" alt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</a:t>
            </a: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unless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5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until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5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because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5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when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5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while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5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although/though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5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4.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关于</a:t>
            </a: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up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短语：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3500"/>
              </a:lnSpc>
            </a:pP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35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5.borrow,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5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lend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做题方法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575050" y="98425"/>
            <a:ext cx="8702040" cy="6375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3500"/>
              </a:lnSpc>
            </a:pPr>
            <a:r>
              <a:rPr 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—What’s the matter with sb.?</a:t>
            </a:r>
            <a:endParaRPr lang="en-US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500"/>
              </a:lnSpc>
            </a:pPr>
            <a:r>
              <a:rPr 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—I have a/an+</a:t>
            </a: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疾病</a:t>
            </a:r>
            <a:endParaRPr lang="zh-CN" altLang="en-US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500"/>
              </a:lnSpc>
            </a:pP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by oneself</a:t>
            </a:r>
            <a:endParaRPr lang="en-US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500"/>
              </a:lnSpc>
            </a:pPr>
            <a:r>
              <a:rPr 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if</a:t>
            </a: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如果；引导时间状语从句</a:t>
            </a:r>
            <a:endParaRPr lang="zh-CN" altLang="en-US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500"/>
              </a:lnSpc>
            </a:pP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unless   </a:t>
            </a: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除非</a:t>
            </a:r>
            <a:endParaRPr lang="en-US" altLang="zh-CN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500"/>
              </a:lnSpc>
            </a:pP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until</a:t>
            </a: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直到</a:t>
            </a: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not...until   </a:t>
            </a: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直到</a:t>
            </a: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......</a:t>
            </a: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才</a:t>
            </a:r>
            <a:endParaRPr lang="en-US" altLang="zh-CN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500"/>
              </a:lnSpc>
            </a:pP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because</a:t>
            </a: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因为</a:t>
            </a: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 </a:t>
            </a: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引导原因状语从句</a:t>
            </a:r>
            <a:endParaRPr lang="zh-CN" altLang="en-US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500"/>
              </a:lnSpc>
            </a:pP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when  </a:t>
            </a: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当</a:t>
            </a: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......</a:t>
            </a: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时候；</a:t>
            </a:r>
            <a:r>
              <a:rPr lang="en-US" altLang="zh-CN" sz="24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when+</a:t>
            </a:r>
            <a:r>
              <a:rPr lang="zh-CN" altLang="en-US" sz="24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过去式</a:t>
            </a:r>
            <a:r>
              <a:rPr lang="en-US" altLang="zh-CN" sz="24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/</a:t>
            </a:r>
            <a:r>
              <a:rPr lang="zh-CN" altLang="en-US" sz="24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过去进行时</a:t>
            </a:r>
            <a:r>
              <a:rPr lang="en-US" altLang="zh-CN" sz="24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/</a:t>
            </a:r>
            <a:r>
              <a:rPr lang="zh-CN" altLang="en-US" sz="24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一般现在时</a:t>
            </a:r>
            <a:endParaRPr lang="zh-CN" altLang="en-US" sz="24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500"/>
              </a:lnSpc>
            </a:pP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while  </a:t>
            </a:r>
            <a:r>
              <a:rPr lang="zh-CN" altLang="en-US" sz="20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当</a:t>
            </a:r>
            <a:r>
              <a:rPr lang="en-US" altLang="zh-CN" sz="20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......</a:t>
            </a:r>
            <a:r>
              <a:rPr lang="zh-CN" altLang="en-US" sz="20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时候；</a:t>
            </a:r>
            <a:r>
              <a:rPr lang="en-US" altLang="zh-CN" sz="20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while+</a:t>
            </a:r>
            <a:r>
              <a:rPr lang="zh-CN" altLang="en-US" sz="20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过去进行时（主句和从句都可以是过去进行时）</a:t>
            </a:r>
            <a:endParaRPr lang="en-US" altLang="zh-CN" sz="20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500"/>
              </a:lnSpc>
            </a:pPr>
            <a:r>
              <a:rPr 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尽管</a:t>
            </a: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/</a:t>
            </a: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虽然</a:t>
            </a:r>
            <a:endParaRPr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500"/>
              </a:lnSpc>
            </a:pPr>
            <a:r>
              <a:rPr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put up</a:t>
            </a:r>
            <a:r>
              <a:rPr 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张贴；搭建</a:t>
            </a:r>
            <a:r>
              <a:rPr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grow up </a:t>
            </a:r>
            <a:r>
              <a:rPr 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长大</a:t>
            </a:r>
            <a:endParaRPr lang="zh-CN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500"/>
              </a:lnSpc>
            </a:pPr>
            <a:r>
              <a:rPr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hurry up </a:t>
            </a:r>
            <a:r>
              <a:rPr 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快点</a:t>
            </a:r>
            <a:r>
              <a:rPr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dress up</a:t>
            </a:r>
            <a:r>
              <a:rPr 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乔装；打扮</a:t>
            </a:r>
            <a:endParaRPr lang="zh-CN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500"/>
              </a:lnSpc>
            </a:pPr>
            <a:r>
              <a:rPr lang="zh-CN" sz="2800">
                <a:solidFill>
                  <a:srgbClr val="0000FF"/>
                </a:solidFill>
                <a:latin typeface="Calibri" panose="020F0502020204030204" charset="0"/>
                <a:ea typeface="黑体" panose="02010609060101010101" charset="-122"/>
                <a:cs typeface="Arial" panose="020B0604020202020204" pitchFamily="34" charset="0"/>
              </a:rPr>
              <a:t>①看搭配词</a:t>
            </a:r>
            <a:r>
              <a:rPr lang="en-US" altLang="zh-CN" sz="2800">
                <a:solidFill>
                  <a:srgbClr val="0000FF"/>
                </a:solidFill>
                <a:latin typeface="Calibri" panose="020F0502020204030204" charset="0"/>
                <a:ea typeface="黑体" panose="02010609060101010101" charset="-122"/>
                <a:cs typeface="Arial" panose="020B0604020202020204" pitchFamily="34" charset="0"/>
              </a:rPr>
              <a:t>:</a:t>
            </a: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borrow...from...; lend...to...</a:t>
            </a:r>
            <a:endParaRPr lang="en-US" altLang="zh-CN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500"/>
              </a:lnSpc>
            </a:pPr>
            <a:r>
              <a:rPr lang="en-US" altLang="zh-CN" sz="2800">
                <a:solidFill>
                  <a:srgbClr val="0000FF"/>
                </a:solidFill>
                <a:latin typeface="Calibri" panose="020F0502020204030204" charset="0"/>
                <a:ea typeface="黑体" panose="02010609060101010101" charset="-122"/>
                <a:cs typeface="Arial" panose="020B0604020202020204" pitchFamily="34" charset="0"/>
              </a:rPr>
              <a:t>②</a:t>
            </a:r>
            <a:r>
              <a:rPr lang="zh-CN" altLang="en-US" sz="2800">
                <a:solidFill>
                  <a:srgbClr val="0000FF"/>
                </a:solidFill>
                <a:latin typeface="Calibri" panose="020F0502020204030204" charset="0"/>
                <a:ea typeface="黑体" panose="02010609060101010101" charset="-122"/>
                <a:cs typeface="Arial" panose="020B0604020202020204" pitchFamily="34" charset="0"/>
              </a:rPr>
              <a:t>看主语</a:t>
            </a:r>
            <a:r>
              <a:rPr lang="en-US" altLang="zh-CN" sz="2800">
                <a:solidFill>
                  <a:srgbClr val="0000FF"/>
                </a:solidFill>
                <a:latin typeface="Calibri" panose="020F0502020204030204" charset="0"/>
                <a:ea typeface="黑体" panose="02010609060101010101" charset="-122"/>
                <a:cs typeface="Arial" panose="020B0604020202020204" pitchFamily="34" charset="0"/>
              </a:rPr>
              <a:t>:</a:t>
            </a:r>
            <a:r>
              <a:rPr lang="zh-CN" altLang="en-US" sz="2800">
                <a:solidFill>
                  <a:srgbClr val="0000FF"/>
                </a:solidFill>
                <a:latin typeface="Calibri" panose="020F0502020204030204" charset="0"/>
                <a:ea typeface="黑体" panose="02010609060101010101" charset="-122"/>
                <a:cs typeface="Arial" panose="020B0604020202020204" pitchFamily="34" charset="0"/>
              </a:rPr>
              <a:t>主语是借出，用</a:t>
            </a: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lend</a:t>
            </a:r>
            <a:r>
              <a:rPr lang="en-US" altLang="zh-CN" sz="2800">
                <a:solidFill>
                  <a:srgbClr val="0000FF"/>
                </a:solidFill>
                <a:latin typeface="Calibri" panose="020F0502020204030204" charset="0"/>
                <a:ea typeface="黑体" panose="02010609060101010101" charset="-122"/>
                <a:cs typeface="Arial" panose="020B0604020202020204" pitchFamily="34" charset="0"/>
              </a:rPr>
              <a:t>,</a:t>
            </a:r>
            <a:r>
              <a:rPr lang="zh-CN" altLang="en-US" sz="2800">
                <a:solidFill>
                  <a:srgbClr val="0000FF"/>
                </a:solidFill>
                <a:latin typeface="Calibri" panose="020F0502020204030204" charset="0"/>
                <a:ea typeface="黑体" panose="02010609060101010101" charset="-122"/>
                <a:cs typeface="Arial" panose="020B0604020202020204" pitchFamily="34" charset="0"/>
              </a:rPr>
              <a:t>主语是借入，用</a:t>
            </a: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borrow</a:t>
            </a:r>
            <a:endParaRPr lang="en-US" altLang="zh-CN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87020" y="88900"/>
            <a:ext cx="5628005" cy="67341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37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6.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引导目的状语从句：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3700"/>
              </a:lnSpc>
            </a:pP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37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7.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引导结果状语从句：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37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8.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保护某人不受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/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免遭</a:t>
            </a: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...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(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侵害</a:t>
            </a: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)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fontAlgn="auto">
              <a:lnSpc>
                <a:spcPts val="37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9.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some</a:t>
            </a:r>
            <a:endParaRPr lang="en-US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700"/>
              </a:lnSpc>
            </a:pPr>
            <a:endParaRPr lang="en-US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700"/>
              </a:lnSpc>
            </a:pPr>
            <a:endParaRPr lang="en-US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7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any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700"/>
              </a:lnSpc>
            </a:pP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7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10.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the number of</a:t>
            </a:r>
            <a:endParaRPr lang="en-US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700"/>
              </a:lnSpc>
            </a:pP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 a number of</a:t>
            </a:r>
            <a:endParaRPr lang="en-US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7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11.</a:t>
            </a:r>
            <a:r>
              <a:rPr 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基数词</a:t>
            </a: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+</a:t>
            </a:r>
            <a:r>
              <a:rPr lang="zh-CN" alt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名单作定语表达方式</a:t>
            </a: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: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7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</a:t>
            </a:r>
            <a:r>
              <a:rPr lang="zh-CN" alt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一个</a:t>
            </a: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8</a:t>
            </a:r>
            <a:r>
              <a:rPr lang="zh-CN" alt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岁的男孩儿</a:t>
            </a:r>
            <a:endParaRPr lang="zh-CN" altLang="en-US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700"/>
              </a:lnSpc>
            </a:pPr>
            <a:r>
              <a:rPr lang="zh-CN" alt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一个</a:t>
            </a: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5</a:t>
            </a:r>
            <a:r>
              <a:rPr lang="zh-CN" alt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天的假期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78525" y="88900"/>
            <a:ext cx="6021070" cy="67341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ts val="3700"/>
              </a:lnSpc>
            </a:pP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so that/in order that+</a:t>
            </a: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目的状语从句</a:t>
            </a:r>
            <a:endParaRPr lang="zh-CN" altLang="en-US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700"/>
              </a:lnSpc>
            </a:pP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(to+</a:t>
            </a: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动原也可以表示目的</a:t>
            </a: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)</a:t>
            </a:r>
            <a:endParaRPr lang="zh-CN" altLang="en-US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700"/>
              </a:lnSpc>
            </a:pP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so...that/such...that</a:t>
            </a:r>
            <a:endParaRPr lang="zh-CN" altLang="en-US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700"/>
              </a:lnSpc>
            </a:pP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protect sb. from doing</a:t>
            </a:r>
            <a:endParaRPr lang="zh-CN" altLang="en-US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700"/>
              </a:lnSpc>
            </a:pP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肯定句表</a:t>
            </a: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“</a:t>
            </a: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一些</a:t>
            </a: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”</a:t>
            </a: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；也用在表示请求的一般疑问句中</a:t>
            </a: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: Could you...?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700"/>
              </a:lnSpc>
            </a:pP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Would you like some...?</a:t>
            </a:r>
            <a:endParaRPr lang="zh-CN" altLang="en-US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700"/>
              </a:lnSpc>
            </a:pP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any  </a:t>
            </a: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否定疑问句表</a:t>
            </a: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“</a:t>
            </a: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一些</a:t>
            </a: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”</a:t>
            </a: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；</a:t>
            </a:r>
            <a:endParaRPr lang="zh-CN" altLang="en-US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fontAlgn="auto">
              <a:lnSpc>
                <a:spcPts val="3700"/>
              </a:lnSpc>
            </a:pP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 </a:t>
            </a: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        </a:t>
            </a: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 </a:t>
            </a: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肯定句表</a:t>
            </a: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“</a:t>
            </a: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任何</a:t>
            </a: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”</a:t>
            </a:r>
            <a:endParaRPr lang="en-US" altLang="zh-CN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fontAlgn="auto">
              <a:lnSpc>
                <a:spcPts val="3700"/>
              </a:lnSpc>
            </a:pP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+</a:t>
            </a: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名复，谓语动词用单三</a:t>
            </a: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  ......</a:t>
            </a: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的数量</a:t>
            </a: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 </a:t>
            </a:r>
            <a:r>
              <a:rPr 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+</a:t>
            </a: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名复，谓语动词用复数</a:t>
            </a: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=many</a:t>
            </a:r>
            <a:endParaRPr lang="en-US" altLang="zh-CN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700"/>
              </a:lnSpc>
            </a:pP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700"/>
              </a:lnSpc>
            </a:pP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an 8-year-old boy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fontAlgn="auto">
              <a:lnSpc>
                <a:spcPts val="3700"/>
              </a:lnSpc>
            </a:pP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a 5-day holiday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uiExpan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82575" y="410210"/>
            <a:ext cx="3763645" cy="59264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ts val="35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12. help sb. out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algn="l">
              <a:lnSpc>
                <a:spcPts val="35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cheer sb. up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algn="l">
              <a:lnSpc>
                <a:spcPts val="35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regard sb. as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algn="l">
              <a:lnSpc>
                <a:spcPts val="35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remind sb. of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>
              <a:lnSpc>
                <a:spcPts val="35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13.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情态动词表推测</a:t>
            </a:r>
            <a:endParaRPr lang="zh-CN" altLang="en-US" sz="280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  <a:p>
            <a:pPr algn="l">
              <a:lnSpc>
                <a:spcPts val="3500"/>
              </a:lnSpc>
            </a:pPr>
            <a:r>
              <a:rPr lang="en-US" altLang="zh-CN" sz="280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14.</a:t>
            </a: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used to do sth.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algn="l">
              <a:lnSpc>
                <a:spcPts val="35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be used to doing sth.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algn="l">
              <a:lnSpc>
                <a:spcPts val="35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 be used to do sth.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algn="l">
              <a:lnSpc>
                <a:spcPts val="35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15.stop doing sth.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algn="l">
              <a:lnSpc>
                <a:spcPts val="35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stop to do sth.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algn="l">
              <a:lnSpc>
                <a:spcPts val="35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16.</a:t>
            </a:r>
            <a:r>
              <a:rPr lang="zh-CN" alt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害怕</a:t>
            </a: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......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algn="l">
              <a:lnSpc>
                <a:spcPts val="35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17.</a:t>
            </a:r>
            <a:r>
              <a:rPr lang="zh-CN" alt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帮助某人做某事</a:t>
            </a:r>
            <a:endParaRPr lang="zh-CN" altLang="en-US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algn="l">
              <a:lnSpc>
                <a:spcPts val="35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18.</a:t>
            </a:r>
            <a:r>
              <a:rPr lang="zh-CN" alt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做某事很有趣</a:t>
            </a:r>
            <a:endParaRPr lang="zh-CN" altLang="en-US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109085" y="388620"/>
            <a:ext cx="7999095" cy="59264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lnSpc>
                <a:spcPts val="3500"/>
              </a:lnSpc>
            </a:pP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帮某人分担</a:t>
            </a: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...</a:t>
            </a:r>
            <a:endParaRPr lang="en-US" altLang="zh-CN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>
              <a:lnSpc>
                <a:spcPts val="3500"/>
              </a:lnSpc>
            </a:pP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使某人振作</a:t>
            </a:r>
            <a:endParaRPr lang="zh-CN" altLang="en-US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>
              <a:lnSpc>
                <a:spcPts val="3500"/>
              </a:lnSpc>
            </a:pP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把某人看作</a:t>
            </a: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...</a:t>
            </a:r>
            <a:endParaRPr lang="en-US" altLang="zh-CN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>
              <a:lnSpc>
                <a:spcPts val="3500"/>
              </a:lnSpc>
            </a:pP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使某人想起</a:t>
            </a: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...</a:t>
            </a:r>
            <a:endParaRPr lang="en-US" altLang="zh-CN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>
              <a:lnSpc>
                <a:spcPts val="3500"/>
              </a:lnSpc>
            </a:pPr>
            <a:r>
              <a:rPr lang="en-US" sz="20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can’t be </a:t>
            </a:r>
            <a:r>
              <a:rPr lang="zh-CN" altLang="en-US" sz="20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一定不是</a:t>
            </a:r>
            <a:r>
              <a:rPr lang="en-US" altLang="zh-CN" sz="20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must be</a:t>
            </a:r>
            <a:r>
              <a:rPr lang="zh-CN" altLang="en-US" sz="20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一定是</a:t>
            </a:r>
            <a:r>
              <a:rPr lang="en-US" altLang="zh-CN" sz="20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may+</a:t>
            </a:r>
            <a:r>
              <a:rPr lang="zh-CN" altLang="en-US" sz="20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动原</a:t>
            </a:r>
            <a:r>
              <a:rPr lang="en-US" altLang="zh-CN" sz="20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 </a:t>
            </a:r>
            <a:r>
              <a:rPr lang="zh-CN" altLang="en-US" sz="20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可能</a:t>
            </a:r>
            <a:r>
              <a:rPr lang="en-US" altLang="zh-CN" sz="20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...(I’m not sure.)</a:t>
            </a:r>
            <a:endParaRPr lang="en-US" altLang="zh-CN" sz="20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algn="l">
              <a:lnSpc>
                <a:spcPts val="3500"/>
              </a:lnSpc>
            </a:pP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过去常常做某事</a:t>
            </a:r>
            <a:endParaRPr lang="en-US" altLang="zh-CN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algn="l">
              <a:lnSpc>
                <a:spcPts val="3500"/>
              </a:lnSpc>
            </a:pP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习惯于做某事</a:t>
            </a:r>
            <a:endParaRPr lang="zh-CN" altLang="en-US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algn="l">
              <a:lnSpc>
                <a:spcPts val="3500"/>
              </a:lnSpc>
            </a:pPr>
            <a:r>
              <a:rPr lang="zh-CN" alt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被用来做某事</a:t>
            </a:r>
            <a:endParaRPr lang="zh-CN" altLang="en-US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algn="l">
              <a:lnSpc>
                <a:spcPts val="3500"/>
              </a:lnSpc>
            </a:pP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停止正在做的事情</a:t>
            </a:r>
            <a:endParaRPr lang="zh-CN" altLang="en-US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algn="l">
              <a:lnSpc>
                <a:spcPts val="3500"/>
              </a:lnSpc>
            </a:pP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停下来去做另一件事</a:t>
            </a:r>
            <a:endParaRPr lang="zh-CN" altLang="en-US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algn="l">
              <a:lnSpc>
                <a:spcPts val="3500"/>
              </a:lnSpc>
            </a:pPr>
            <a:r>
              <a:rPr 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be scared of</a:t>
            </a:r>
            <a:endParaRPr lang="en-US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algn="l">
              <a:lnSpc>
                <a:spcPts val="3500"/>
              </a:lnSpc>
            </a:pP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help sb.(to) do sth.</a:t>
            </a:r>
            <a:endParaRPr lang="en-US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  <a:p>
            <a:pPr algn="l">
              <a:lnSpc>
                <a:spcPts val="3500"/>
              </a:lnSpc>
            </a:pPr>
            <a:r>
              <a:rPr 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</a:rPr>
              <a:t>It’s fun to do sth.</a:t>
            </a:r>
            <a:endParaRPr lang="en-US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82575" y="115570"/>
            <a:ext cx="3763645" cy="5908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fontAlgn="auto">
              <a:lnSpc>
                <a:spcPct val="150000"/>
              </a:lnSpc>
            </a:pP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19.much</a:t>
            </a:r>
            <a:endParaRPr lang="zh-CN" altLang="en-US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20.</a:t>
            </a:r>
            <a:r>
              <a:rPr lang="zh-CN" alt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渴望做某事</a:t>
            </a:r>
            <a:endParaRPr lang="zh-CN" altLang="en-US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21. 200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     </a:t>
            </a:r>
            <a:r>
              <a:rPr lang="zh-CN" alt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成百上千的</a:t>
            </a:r>
            <a:endParaRPr lang="zh-CN" altLang="en-US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22. feel like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23. </a:t>
            </a:r>
            <a:r>
              <a:rPr lang="zh-CN" alt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气候宜人的月份</a:t>
            </a:r>
            <a:endParaRPr lang="zh-CN" altLang="en-US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24.</a:t>
            </a:r>
            <a:r>
              <a:rPr lang="zh-CN" alt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举个例子</a:t>
            </a:r>
            <a:endParaRPr lang="zh-CN" altLang="en-US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25.</a:t>
            </a:r>
            <a:r>
              <a:rPr lang="zh-CN" alt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坚持</a:t>
            </a: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......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26.</a:t>
            </a:r>
            <a:r>
              <a:rPr lang="zh-CN" alt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感叹句</a:t>
            </a:r>
            <a:endParaRPr lang="zh-CN" altLang="en-US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638040" y="115570"/>
            <a:ext cx="6081395" cy="65544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 fontAlgn="auto">
              <a:lnSpc>
                <a:spcPct val="150000"/>
              </a:lnSpc>
            </a:pPr>
            <a:r>
              <a:rPr 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+</a:t>
            </a:r>
            <a:r>
              <a:rPr lang="zh-CN" altLang="en-US" sz="2800"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比较级</a:t>
            </a:r>
            <a:endParaRPr lang="en-US" altLang="zh-CN" sz="2800"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long for doing sth.</a:t>
            </a:r>
            <a:endParaRPr lang="en-US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two hundred</a:t>
            </a:r>
            <a:endParaRPr lang="en-US" altLang="zh-CN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hundreds of</a:t>
            </a:r>
            <a:endParaRPr lang="en-US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+doing sth.</a:t>
            </a: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想要做某事</a:t>
            </a:r>
            <a:endParaRPr lang="en-US" altLang="zh-CN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a pleasant month</a:t>
            </a:r>
            <a:endParaRPr lang="en-US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for example/such as</a:t>
            </a:r>
            <a:endParaRPr lang="en-US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sz="280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stick to...</a:t>
            </a:r>
            <a:endParaRPr lang="en-US" sz="280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What+</a:t>
            </a: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（</a:t>
            </a: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a/an</a:t>
            </a: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）</a:t>
            </a:r>
            <a:r>
              <a:rPr 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+adj.+</a:t>
            </a: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名词</a:t>
            </a: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+</a:t>
            </a: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主谓</a:t>
            </a:r>
            <a:endParaRPr lang="zh-CN" altLang="en-US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  <a:p>
            <a:pPr algn="l" fontAlgn="auto">
              <a:lnSpc>
                <a:spcPct val="150000"/>
              </a:lnSpc>
            </a:pPr>
            <a:r>
              <a:rPr lang="en-US" altLang="zh-CN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How+adj./ adv.+</a:t>
            </a:r>
            <a:r>
              <a:rPr lang="zh-CN" altLang="en-US" sz="28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  <a:cs typeface="Arial" panose="020B0604020202020204" pitchFamily="34" charset="0"/>
                <a:sym typeface="+mn-ea"/>
              </a:rPr>
              <a:t>主谓</a:t>
            </a:r>
            <a:endParaRPr lang="zh-CN" altLang="en-US" sz="280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ldLvl="0" uiExpand="1" build="allAtOnce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1391</Words>
  <Application>WPS 演示</Application>
  <PresentationFormat>宽屏</PresentationFormat>
  <Paragraphs>109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宋体</vt:lpstr>
      <vt:lpstr>Wingdings</vt:lpstr>
      <vt:lpstr>Arial Unicode MS</vt:lpstr>
      <vt:lpstr>Calibri</vt:lpstr>
      <vt:lpstr>微软雅黑</vt:lpstr>
      <vt:lpstr>黑体</vt:lpstr>
      <vt:lpstr>GWIPA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Laney</dc:creator>
  <cp:lastModifiedBy>Laney</cp:lastModifiedBy>
  <cp:revision>2</cp:revision>
  <dcterms:created xsi:type="dcterms:W3CDTF">2021-04-17T09:14:00Z</dcterms:created>
  <dcterms:modified xsi:type="dcterms:W3CDTF">2021-04-17T10:01:43Z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6332375E75234F12A893C6CF2A86CD4C</vt:lpwstr>
  </property>
  <property fmtid="{D5CDD505-2E9C-101B-9397-08002B2CF9AE}" pid="3" name="KSOProductBuildVer">
    <vt:lpwstr>2052-11.1.0.10463</vt:lpwstr>
  </property>
</Properties>
</file>