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5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466" r:id="rId2"/>
    <p:sldId id="449" r:id="rId3"/>
    <p:sldId id="450" r:id="rId4"/>
    <p:sldId id="468" r:id="rId5"/>
    <p:sldId id="469" r:id="rId6"/>
    <p:sldId id="459" r:id="rId7"/>
    <p:sldId id="460" r:id="rId8"/>
    <p:sldId id="462" r:id="rId9"/>
    <p:sldId id="461" r:id="rId10"/>
    <p:sldId id="470" r:id="rId11"/>
    <p:sldId id="463" r:id="rId12"/>
    <p:sldId id="471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2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302" y="67"/>
      </p:cViewPr>
      <p:guideLst>
        <p:guide orient="horz" pos="2152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9233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8444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09500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E0E21-AEFC-4E8E-981F-A488613F10D1}" type="slidenum">
              <a:rPr lang="zh-CN" altLang="en-US" smtClean="0">
                <a:solidFill>
                  <a:prstClr val="black"/>
                </a:solidFill>
              </a:rPr>
              <a:pPr/>
              <a:t>12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279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8781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4693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3741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110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4494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7670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97581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0985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7" Type="http://schemas.openxmlformats.org/officeDocument/2006/relationships/image" Target="../media/image5.emf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6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image" Target="../media/image6.emf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9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10" Type="http://schemas.openxmlformats.org/officeDocument/2006/relationships/image" Target="../media/image2.png"/><Relationship Id="rId4" Type="http://schemas.openxmlformats.org/officeDocument/2006/relationships/tags" Target="../tags/tag87.xml"/><Relationship Id="rId9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10" Type="http://schemas.openxmlformats.org/officeDocument/2006/relationships/image" Target="../media/image9.png"/><Relationship Id="rId4" Type="http://schemas.openxmlformats.org/officeDocument/2006/relationships/tags" Target="../tags/tag95.xml"/><Relationship Id="rId9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10" Type="http://schemas.openxmlformats.org/officeDocument/2006/relationships/image" Target="../media/image10.png"/><Relationship Id="rId4" Type="http://schemas.openxmlformats.org/officeDocument/2006/relationships/tags" Target="../tags/tag103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image" Target="../media/image7.emf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Relationship Id="rId9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3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image" Target="../media/image4.png"/><Relationship Id="rId5" Type="http://schemas.openxmlformats.org/officeDocument/2006/relationships/tags" Target="../tags/tag3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5.emf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image" Target="../media/image6.emf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5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580644" y="413229"/>
            <a:ext cx="11150550" cy="61513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472220" y="2239645"/>
            <a:ext cx="7618730" cy="116776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5400" b="0" i="0" spc="30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2472220" y="3488928"/>
            <a:ext cx="7618730" cy="1005788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baseline="0" dirty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  <a:endParaRPr lang="en-US" altLang="zh-CN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924210" y="415289"/>
            <a:ext cx="10796016" cy="61264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429001" y="2385676"/>
            <a:ext cx="5879668" cy="1230315"/>
          </a:xfr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857250" indent="-857250" algn="ctr">
              <a:buFont typeface="Arial" panose="020B0604020202020204" pitchFamily="34" charset="0"/>
              <a:buNone/>
              <a:defRPr kumimoji="0" sz="6000" b="0" i="0" spc="300" baseline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  <a:sym typeface="+mn-ea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 err="1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3429001" y="3789452"/>
            <a:ext cx="5879668" cy="1230313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smtClean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  <a:lvl2pPr marL="228600" indent="0">
              <a:buNone/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zh-CN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ea typeface="幼圆" panose="020105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 dirty="0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370099" y="341387"/>
            <a:ext cx="1944793" cy="96934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678005" y="349291"/>
            <a:ext cx="1213209" cy="65232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372366" y="220344"/>
            <a:ext cx="11717528" cy="645622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579885" y="522533"/>
            <a:ext cx="11161789" cy="60402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331210" y="3522345"/>
            <a:ext cx="6367780" cy="101155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4800" b="0" i="0" baseline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9EFD9D74-47D9-4702-A33C-335B63B48DB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FABC47A4-756D-490B-A52F-7D9E2C9FC05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25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3.gi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0" y="0"/>
            <a:ext cx="12301220" cy="6833870"/>
            <a:chOff x="0" y="0"/>
            <a:chExt cx="19390" cy="10762"/>
          </a:xfrm>
        </p:grpSpPr>
        <p:grpSp>
          <p:nvGrpSpPr>
            <p:cNvPr id="2" name="组合 1"/>
            <p:cNvGrpSpPr/>
            <p:nvPr/>
          </p:nvGrpSpPr>
          <p:grpSpPr>
            <a:xfrm>
              <a:off x="0" y="0"/>
              <a:ext cx="19390" cy="10763"/>
              <a:chOff x="0" y="0"/>
              <a:chExt cx="12192000" cy="6834563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3" name="矩形 2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17" name="圆角矩形 16"/>
            <p:cNvSpPr/>
            <p:nvPr/>
          </p:nvSpPr>
          <p:spPr>
            <a:xfrm>
              <a:off x="15244" y="90"/>
              <a:ext cx="3956" cy="1095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5" name="图片 14" descr="大桥教育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630" y="180"/>
              <a:ext cx="3308" cy="915"/>
            </a:xfrm>
            <a:prstGeom prst="rect">
              <a:avLst/>
            </a:prstGeom>
          </p:spPr>
        </p:pic>
      </p:grpSp>
      <p:sp>
        <p:nvSpPr>
          <p:cNvPr id="5" name="标题 1"/>
          <p:cNvSpPr>
            <a:spLocks noGrp="1"/>
          </p:cNvSpPr>
          <p:nvPr/>
        </p:nvSpPr>
        <p:spPr>
          <a:xfrm>
            <a:off x="1126764" y="1683472"/>
            <a:ext cx="10220325" cy="25171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b="1" dirty="0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爱学习新概念</a:t>
            </a:r>
            <a:r>
              <a:rPr lang="en-US" altLang="zh-CN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L25-36</a:t>
            </a:r>
            <a:r>
              <a:rPr lang="zh-CN" altLang="en-US" b="1" dirty="0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复习课课</a:t>
            </a:r>
            <a:r>
              <a:rPr lang="zh-CN" altLang="en-US" b="1" dirty="0" smtClean="0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后</a:t>
            </a:r>
            <a:r>
              <a:rPr lang="zh-CN" altLang="en-US" b="1" dirty="0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91344" y="188640"/>
            <a:ext cx="11881320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0" y="0"/>
            <a:ext cx="12299950" cy="6858000"/>
            <a:chOff x="0" y="0"/>
            <a:chExt cx="12192000" cy="6834563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3" name="矩形 2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sp>
        <p:nvSpPr>
          <p:cNvPr id="15" name="圆角矩形 14"/>
          <p:cNvSpPr/>
          <p:nvPr/>
        </p:nvSpPr>
        <p:spPr>
          <a:xfrm>
            <a:off x="9801225" y="57150"/>
            <a:ext cx="2402840" cy="580390"/>
          </a:xfrm>
          <a:prstGeom prst="roundRect">
            <a:avLst>
              <a:gd name="adj" fmla="val 45014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 descr="大桥教育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12985" y="56515"/>
            <a:ext cx="2100580" cy="58102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6720" y="394970"/>
            <a:ext cx="11319510" cy="6292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IV.</a:t>
            </a:r>
            <a:r>
              <a:rPr lang="zh-CN" altLang="en-US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阅读短文</a:t>
            </a:r>
            <a:r>
              <a:rPr lang="zh-CN" altLang="en-US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，</a:t>
            </a:r>
            <a:r>
              <a:rPr lang="zh-CN" altLang="en-US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选择正确答案。</a:t>
            </a:r>
            <a:endParaRPr lang="zh-CN" altLang="en-US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</a:t>
            </a:r>
            <a:r>
              <a:rPr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My name is Jason. This is my fla</a:t>
            </a: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t</a:t>
            </a:r>
            <a:r>
              <a:rPr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(</a:t>
            </a:r>
            <a:r>
              <a:rPr lang="zh-CN" altLang="en-US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公寓</a:t>
            </a:r>
            <a:r>
              <a:rPr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). There is a living room, a kitchen, a bathroom and two bedrooms in my house. Look! There is big sofa in the middle of the living room. The television is near the sofa. There is </a:t>
            </a: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a </a:t>
            </a:r>
            <a:r>
              <a:rPr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photo of my family on the wall. Come here and have a look. This is my wife Judy. She is cooking a meal. Oh, my daughter</a:t>
            </a: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'</a:t>
            </a:r>
            <a:r>
              <a:rPr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s name is Lucy. She is doing her homework</a:t>
            </a: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1. There </a:t>
            </a:r>
            <a:r>
              <a:rPr lang="en-US" sz="2800" dirty="0" err="1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are_______bedrooms</a:t>
            </a: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in Jason's flat.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A. two      B. three       C. four         D. five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2. The television is ______the sofa.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A. in         B. on            C. near          D. off</a:t>
            </a:r>
          </a:p>
          <a:p>
            <a:pPr>
              <a:lnSpc>
                <a:spcPct val="120000"/>
              </a:lnSpc>
            </a:pPr>
            <a:endParaRPr lang="en-US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798445" y="3987800"/>
            <a:ext cx="9499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003040" y="4988560"/>
            <a:ext cx="9499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91344" y="188640"/>
            <a:ext cx="11881320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圆角矩形 1"/>
          <p:cNvSpPr/>
          <p:nvPr/>
        </p:nvSpPr>
        <p:spPr>
          <a:xfrm>
            <a:off x="9801225" y="57150"/>
            <a:ext cx="2402840" cy="580390"/>
          </a:xfrm>
          <a:prstGeom prst="roundRect">
            <a:avLst>
              <a:gd name="adj" fmla="val 45014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519430" y="645160"/>
            <a:ext cx="11320145" cy="5429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3. There is a photo </a:t>
            </a:r>
            <a:r>
              <a:rPr lang="en-US" sz="2800" dirty="0" err="1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of_______on</a:t>
            </a: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the wall.</a:t>
            </a:r>
          </a:p>
          <a:p>
            <a:pPr>
              <a:lnSpc>
                <a:spcPct val="140000"/>
              </a:lnSpc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A. Jason's family                        B. Jason's house    </a:t>
            </a:r>
          </a:p>
          <a:p>
            <a:pPr>
              <a:lnSpc>
                <a:spcPct val="140000"/>
              </a:lnSpc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C. Jason's bedroom                    D. Jason's sofa</a:t>
            </a:r>
          </a:p>
          <a:p>
            <a:pPr>
              <a:lnSpc>
                <a:spcPct val="140000"/>
              </a:lnSpc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4. </a:t>
            </a:r>
            <a:r>
              <a:rPr lang="en-US" sz="280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Jason is Lucy's_______.</a:t>
            </a:r>
          </a:p>
          <a:p>
            <a:pPr>
              <a:lnSpc>
                <a:spcPct val="140000"/>
              </a:lnSpc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A. mother         B. father            C. daughter            D. wife</a:t>
            </a:r>
          </a:p>
          <a:p>
            <a:pPr>
              <a:lnSpc>
                <a:spcPct val="140000"/>
              </a:lnSpc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5. Judy is _______.</a:t>
            </a:r>
          </a:p>
          <a:p>
            <a:pPr>
              <a:lnSpc>
                <a:spcPct val="140000"/>
              </a:lnSpc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A. doing homework                    B. sleeping   </a:t>
            </a:r>
          </a:p>
          <a:p>
            <a:pPr>
              <a:lnSpc>
                <a:spcPct val="140000"/>
              </a:lnSpc>
            </a:pPr>
            <a:r>
              <a:rPr lang="en-US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C. cooking                                 D. cleaning the room</a:t>
            </a:r>
          </a:p>
          <a:p>
            <a:pPr>
              <a:lnSpc>
                <a:spcPct val="120000"/>
              </a:lnSpc>
            </a:pPr>
            <a:endParaRPr lang="en-US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32385" y="12065"/>
            <a:ext cx="12192000" cy="6834563"/>
            <a:chOff x="0" y="0"/>
            <a:chExt cx="12192000" cy="6834563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7" name="矩形 6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4" name="图片 3" descr="大桥教育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74443" y="298"/>
            <a:ext cx="2100777" cy="580835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4362450" y="645160"/>
            <a:ext cx="9505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549650" y="2553335"/>
            <a:ext cx="9505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477135" y="3740785"/>
            <a:ext cx="9505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>
          <a:xfrm>
            <a:off x="2210090" y="2499038"/>
            <a:ext cx="7772578" cy="1470025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Comic Sans MS" panose="030F0702030302020204" pitchFamily="66" charset="0"/>
              </a:rPr>
              <a:t>Thanks for listening!</a:t>
            </a:r>
            <a:endParaRPr lang="zh-CN" altLang="en-US" dirty="0">
              <a:latin typeface="Comic Sans MS" panose="030F0702030302020204" pitchFamily="66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0" y="0"/>
            <a:ext cx="12192000" cy="6858000"/>
            <a:chOff x="0" y="0"/>
            <a:chExt cx="19200" cy="10800"/>
          </a:xfrm>
        </p:grpSpPr>
        <p:grpSp>
          <p:nvGrpSpPr>
            <p:cNvPr id="4" name="组合 3"/>
            <p:cNvGrpSpPr/>
            <p:nvPr/>
          </p:nvGrpSpPr>
          <p:grpSpPr>
            <a:xfrm>
              <a:off x="0" y="0"/>
              <a:ext cx="19200" cy="10800"/>
              <a:chOff x="0" y="-23437"/>
              <a:chExt cx="12192000" cy="6858000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7" name="矩形 6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流程图: 终止 10"/>
              <p:cNvSpPr/>
              <p:nvPr/>
            </p:nvSpPr>
            <p:spPr>
              <a:xfrm>
                <a:off x="0" y="-23437"/>
                <a:ext cx="2351584" cy="692696"/>
              </a:xfrm>
              <a:prstGeom prst="flowChartTermina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5" name="图片 4" descr="大桥教育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184"/>
              <a:ext cx="3308" cy="915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400110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191344" y="188640"/>
            <a:ext cx="11881320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流程图: 终止 38"/>
          <p:cNvSpPr/>
          <p:nvPr/>
        </p:nvSpPr>
        <p:spPr>
          <a:xfrm>
            <a:off x="9723755" y="0"/>
            <a:ext cx="2468245" cy="66294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0" y="0"/>
            <a:ext cx="12192000" cy="6834563"/>
            <a:chOff x="0" y="0"/>
            <a:chExt cx="12192000" cy="6834563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7" name="矩形 6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4" name="图片 3" descr="大桥教育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07768" y="41573"/>
            <a:ext cx="2100777" cy="58083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407368" y="386715"/>
            <a:ext cx="2994313" cy="586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I.</a:t>
            </a:r>
            <a:r>
              <a:rPr lang="zh-CN" altLang="en-US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英汉互译 </a:t>
            </a:r>
          </a:p>
          <a:p>
            <a:pPr>
              <a:lnSpc>
                <a:spcPct val="110000"/>
              </a:lnSpc>
            </a:pPr>
            <a:endParaRPr lang="zh-CN" altLang="en-US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1. </a:t>
            </a:r>
            <a:r>
              <a:rPr lang="zh-CN" altLang="en-US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厨房</a:t>
            </a:r>
            <a:endParaRPr lang="en-US" altLang="zh-CN" sz="2800" dirty="0">
              <a:latin typeface="Adobe 楷体 Std R" panose="02020400000000000000" pitchFamily="18" charset="-122"/>
              <a:ea typeface="Adobe 楷体 Std R" panose="02020400000000000000" pitchFamily="18" charset="-122"/>
              <a:cs typeface="Adobe 楷体 Std R" panose="02020400000000000000" pitchFamily="18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2.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Adobe 楷体 Std R" panose="02020400000000000000" pitchFamily="18" charset="-122"/>
                <a:sym typeface="+mn-ea"/>
              </a:rPr>
              <a:t> </a:t>
            </a: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cs typeface="Adobe 楷体 Std R" panose="02020400000000000000" pitchFamily="18" charset="-122"/>
                <a:sym typeface="+mn-ea"/>
              </a:rPr>
              <a:t>电冰箱</a:t>
            </a:r>
            <a:endParaRPr lang="en-US" altLang="zh-CN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3. window</a:t>
            </a:r>
            <a:endParaRPr lang="en-US" altLang="zh-CN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4. armchair</a:t>
            </a:r>
            <a:endParaRPr lang="en-US" altLang="zh-CN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5. </a:t>
            </a:r>
            <a:r>
              <a:rPr lang="zh-CN" altLang="en-US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等</a:t>
            </a:r>
            <a:endParaRPr lang="en-US" altLang="zh-CN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6. </a:t>
            </a:r>
            <a:r>
              <a:rPr lang="zh-CN" altLang="en-US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跳</a:t>
            </a:r>
            <a:r>
              <a:rPr lang="en-US" altLang="zh-CN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cs typeface="Adobe 楷体 Std R" panose="02020400000000000000" pitchFamily="18" charset="-122"/>
                <a:sym typeface="+mn-ea"/>
              </a:rPr>
              <a:t> </a:t>
            </a: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cs typeface="Adobe 楷体 Std R" panose="02020400000000000000" pitchFamily="18" charset="-122"/>
                <a:sym typeface="+mn-ea"/>
              </a:rPr>
              <a:t> </a:t>
            </a:r>
            <a:r>
              <a:rPr lang="zh-CN" altLang="en-US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               </a:t>
            </a:r>
            <a:endParaRPr lang="zh-CN" altLang="en-US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7. </a:t>
            </a:r>
            <a:r>
              <a:rPr lang="zh-CN" altLang="en-US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照片</a:t>
            </a:r>
            <a:r>
              <a:rPr lang="en-US" altLang="zh-CN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cs typeface="Adobe 楷体 Std R" panose="02020400000000000000" pitchFamily="18" charset="-122"/>
                <a:sym typeface="+mn-ea"/>
              </a:rPr>
              <a:t>  </a:t>
            </a:r>
            <a:r>
              <a:rPr lang="en-US" altLang="zh-CN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                        </a:t>
            </a:r>
            <a:endParaRPr lang="en-US" altLang="zh-CN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00000"/>
              </a:lnSpc>
            </a:pPr>
            <a:r>
              <a:rPr lang="en-US" altLang="zh-CN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8. </a:t>
            </a:r>
            <a:r>
              <a:rPr lang="zh-CN" altLang="en-US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村庄</a:t>
            </a:r>
            <a:endParaRPr lang="en-US" altLang="zh-CN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9. </a:t>
            </a:r>
            <a:r>
              <a:rPr lang="zh-CN" altLang="en-US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山谷</a:t>
            </a:r>
            <a:r>
              <a:rPr lang="en-US" altLang="zh-CN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cs typeface="Adobe 楷体 Std R" panose="02020400000000000000" pitchFamily="18" charset="-122"/>
                <a:sym typeface="+mn-ea"/>
              </a:rPr>
              <a:t> </a:t>
            </a:r>
            <a:r>
              <a:rPr lang="en-US" altLang="zh-CN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                            </a:t>
            </a:r>
            <a:endParaRPr lang="en-US" altLang="zh-CN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10. </a:t>
            </a:r>
            <a:r>
              <a:rPr lang="zh-CN" altLang="en-US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在</a:t>
            </a:r>
            <a:r>
              <a:rPr lang="en-US" altLang="zh-CN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……</a:t>
            </a:r>
            <a:r>
              <a:rPr lang="zh-CN" altLang="en-US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之间</a:t>
            </a:r>
            <a:r>
              <a:rPr lang="en-US" altLang="zh-CN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                            </a:t>
            </a:r>
            <a:r>
              <a:rPr lang="zh-CN" altLang="en-US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   </a:t>
            </a:r>
            <a:endParaRPr lang="en-US" altLang="zh-CN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869305" y="1319530"/>
            <a:ext cx="317902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11. </a:t>
            </a:r>
            <a:r>
              <a:rPr lang="zh-CN" altLang="en-US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小山</a:t>
            </a:r>
            <a:r>
              <a:rPr lang="en-US" altLang="zh-CN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 </a:t>
            </a:r>
            <a:endParaRPr lang="en-US" altLang="zh-CN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12. </a:t>
            </a:r>
            <a:r>
              <a:rPr lang="zh-CN" altLang="en-US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另一个</a:t>
            </a:r>
            <a:r>
              <a:rPr lang="en-US" altLang="zh-CN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 </a:t>
            </a:r>
            <a:endParaRPr lang="en-US" altLang="zh-CN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13. </a:t>
            </a:r>
            <a:r>
              <a:rPr lang="zh-CN" altLang="en-US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妻子</a:t>
            </a:r>
            <a:r>
              <a:rPr lang="en-US" altLang="zh-CN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 </a:t>
            </a:r>
            <a:endParaRPr lang="en-US" altLang="zh-CN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14. </a:t>
            </a:r>
            <a:r>
              <a:rPr lang="zh-CN" altLang="en-US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沿</a:t>
            </a:r>
            <a:endParaRPr lang="en-US" altLang="zh-CN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15. </a:t>
            </a:r>
            <a:r>
              <a:rPr lang="zh-CN" altLang="en-US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河岸</a:t>
            </a:r>
            <a:endParaRPr lang="en-US" altLang="zh-CN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16. </a:t>
            </a:r>
            <a:r>
              <a:rPr lang="zh-CN" altLang="en-US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水</a:t>
            </a:r>
            <a:endParaRPr lang="en-US" altLang="zh-CN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17. </a:t>
            </a:r>
            <a:r>
              <a:rPr lang="zh-CN" altLang="en-US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游泳</a:t>
            </a:r>
            <a:endParaRPr lang="en-US" altLang="zh-CN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18. </a:t>
            </a:r>
            <a:r>
              <a:rPr lang="zh-CN" altLang="en-US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大楼，建筑物</a:t>
            </a:r>
            <a:endParaRPr lang="en-US" altLang="zh-CN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19. </a:t>
            </a:r>
            <a:r>
              <a:rPr lang="zh-CN" altLang="en-US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公园</a:t>
            </a:r>
            <a:endParaRPr lang="en-US" altLang="zh-CN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20. </a:t>
            </a:r>
            <a:r>
              <a:rPr lang="zh-CN" altLang="en-US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进入</a:t>
            </a:r>
            <a:endParaRPr lang="en-US" altLang="zh-CN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2892425" y="1362710"/>
            <a:ext cx="2768600" cy="4887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600" dirty="0" smtClean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_______________</a:t>
            </a:r>
          </a:p>
          <a:p>
            <a:pPr>
              <a:lnSpc>
                <a:spcPct val="120000"/>
              </a:lnSpc>
            </a:pPr>
            <a:r>
              <a:rPr lang="en-US" altLang="zh-CN" sz="2600" dirty="0" smtClean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_______________</a:t>
            </a:r>
            <a:endParaRPr lang="en-US" altLang="zh-CN" sz="2600" dirty="0"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600" dirty="0" smtClean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_______________</a:t>
            </a:r>
            <a:endParaRPr lang="en-US" altLang="zh-CN" sz="2600" dirty="0"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600" dirty="0" smtClean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_______________</a:t>
            </a:r>
            <a:endParaRPr lang="en-US" altLang="zh-CN" sz="2600" dirty="0"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600" dirty="0" smtClean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_______________</a:t>
            </a:r>
            <a:endParaRPr lang="en-US" altLang="zh-CN" sz="2600" dirty="0"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600" dirty="0" smtClean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_______________</a:t>
            </a:r>
            <a:endParaRPr lang="en-US" altLang="zh-CN" sz="2600" dirty="0"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600" dirty="0" smtClean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_______________</a:t>
            </a:r>
            <a:endParaRPr lang="en-US" altLang="zh-CN" sz="2600" dirty="0"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600" dirty="0" smtClean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_______________</a:t>
            </a:r>
            <a:endParaRPr lang="en-US" altLang="zh-CN" sz="2600" dirty="0"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600" dirty="0" smtClean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_______________</a:t>
            </a:r>
            <a:endParaRPr lang="en-US" altLang="zh-CN" sz="2600" dirty="0"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600" dirty="0" smtClean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_______________</a:t>
            </a:r>
            <a:endParaRPr lang="en-US" altLang="zh-CN" sz="2600" dirty="0"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276554" y="1319530"/>
            <a:ext cx="2769616" cy="4887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600" dirty="0" smtClean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_______________</a:t>
            </a:r>
          </a:p>
          <a:p>
            <a:pPr>
              <a:lnSpc>
                <a:spcPct val="120000"/>
              </a:lnSpc>
            </a:pPr>
            <a:r>
              <a:rPr lang="en-US" altLang="zh-CN" sz="2600" dirty="0" smtClean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_______________</a:t>
            </a:r>
            <a:endParaRPr lang="en-US" altLang="zh-CN" sz="2600" dirty="0"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600" dirty="0" smtClean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_______________</a:t>
            </a:r>
            <a:endParaRPr lang="en-US" altLang="zh-CN" sz="2600" dirty="0"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600" dirty="0" smtClean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_______________</a:t>
            </a:r>
            <a:endParaRPr lang="en-US" altLang="zh-CN" sz="2600" dirty="0"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600" dirty="0" smtClean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_______________</a:t>
            </a:r>
            <a:endParaRPr lang="en-US" altLang="zh-CN" sz="2600" dirty="0"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600" dirty="0" smtClean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_______________</a:t>
            </a:r>
            <a:endParaRPr lang="en-US" altLang="zh-CN" sz="2600" dirty="0"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600" dirty="0" smtClean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_______________</a:t>
            </a:r>
            <a:endParaRPr lang="en-US" altLang="zh-CN" sz="2600" dirty="0"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600" dirty="0" smtClean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_______________</a:t>
            </a:r>
            <a:endParaRPr lang="en-US" altLang="zh-CN" sz="2600" dirty="0"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600" dirty="0" smtClean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_______________</a:t>
            </a:r>
            <a:endParaRPr lang="en-US" altLang="zh-CN" sz="2600" dirty="0"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600" dirty="0" smtClean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_______________</a:t>
            </a:r>
            <a:endParaRPr lang="en-US" altLang="zh-CN" sz="2600" dirty="0"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228975" y="1240790"/>
            <a:ext cx="1885950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kitchen</a:t>
            </a:r>
            <a:endParaRPr lang="en-US" altLang="zh-CN" sz="2800" dirty="0">
              <a:solidFill>
                <a:srgbClr val="FF0000"/>
              </a:solidFill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228975" y="1805940"/>
            <a:ext cx="2794000" cy="521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refrigerator</a:t>
            </a:r>
            <a:endParaRPr lang="en-US" altLang="zh-CN" sz="2800" dirty="0">
              <a:solidFill>
                <a:srgbClr val="FF0000"/>
              </a:solidFill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3228975" y="2261870"/>
            <a:ext cx="1940560" cy="536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Comic Sans MS" panose="030F0702030302020204" charset="0"/>
                <a:sym typeface="+mn-ea"/>
              </a:rPr>
              <a:t>窗户</a:t>
            </a:r>
            <a:endParaRPr lang="zh-CN" altLang="en-US" sz="2800" dirty="0">
              <a:solidFill>
                <a:srgbClr val="FF0000"/>
              </a:solidFill>
              <a:latin typeface="Tahoma" panose="020B0604030504040204" pitchFamily="34" charset="0"/>
              <a:ea typeface="Adobe 楷体 Std R" panose="02020400000000000000" pitchFamily="18" charset="-122"/>
              <a:cs typeface="Comic Sans MS" panose="030F0702030302020204" charset="0"/>
              <a:sym typeface="+mn-ea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3228975" y="2720975"/>
            <a:ext cx="2129790" cy="536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Comic Sans MS" panose="030F0702030302020204" charset="0"/>
                <a:sym typeface="+mn-ea"/>
              </a:rPr>
              <a:t>扶手椅</a:t>
            </a:r>
            <a:endParaRPr lang="zh-CN" sz="2800" dirty="0">
              <a:solidFill>
                <a:srgbClr val="FF0000"/>
              </a:solidFill>
              <a:latin typeface="Tahoma" panose="020B0604030504040204" pitchFamily="34" charset="0"/>
              <a:ea typeface="Adobe 楷体 Std R" panose="02020400000000000000" pitchFamily="18" charset="-122"/>
              <a:cs typeface="Comic Sans MS" panose="030F0702030302020204" charset="0"/>
              <a:sym typeface="+mn-ea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3228975" y="3183890"/>
            <a:ext cx="1907540" cy="521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Comic Sans MS" panose="030F0702030302020204" charset="0"/>
                <a:sym typeface="+mn-ea"/>
              </a:rPr>
              <a:t>wait</a:t>
            </a:r>
            <a:endParaRPr lang="zh-CN" sz="2800" dirty="0">
              <a:solidFill>
                <a:srgbClr val="FF0000"/>
              </a:solidFill>
              <a:latin typeface="Tahoma" panose="020B0604030504040204" pitchFamily="34" charset="0"/>
              <a:ea typeface="Adobe 楷体 Std R" panose="02020400000000000000" pitchFamily="18" charset="-122"/>
              <a:cs typeface="Comic Sans MS" panose="030F0702030302020204" charset="0"/>
              <a:sym typeface="+mn-ea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228975" y="3601085"/>
            <a:ext cx="2184400" cy="521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jump</a:t>
            </a:r>
            <a:endParaRPr lang="en-US" altLang="zh-CN" sz="2800" dirty="0">
              <a:solidFill>
                <a:srgbClr val="FF0000"/>
              </a:solidFill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3228975" y="4095750"/>
            <a:ext cx="2095500" cy="521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photograph</a:t>
            </a:r>
            <a:endParaRPr lang="en-US" altLang="zh-CN" sz="2800" dirty="0">
              <a:solidFill>
                <a:srgbClr val="FF0000"/>
              </a:solidFill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3228975" y="4633595"/>
            <a:ext cx="1808480" cy="521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Comic Sans MS" panose="030F0702030302020204" charset="0"/>
                <a:sym typeface="+mn-ea"/>
              </a:rPr>
              <a:t>village</a:t>
            </a:r>
            <a:endParaRPr lang="zh-CN" sz="2800" dirty="0">
              <a:solidFill>
                <a:srgbClr val="FF0000"/>
              </a:solidFill>
              <a:latin typeface="Tahoma" panose="020B0604030504040204" pitchFamily="34" charset="0"/>
              <a:ea typeface="Adobe 楷体 Std R" panose="02020400000000000000" pitchFamily="18" charset="-122"/>
              <a:cs typeface="Comic Sans MS" panose="030F0702030302020204" charset="0"/>
              <a:sym typeface="+mn-ea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3228975" y="5041265"/>
            <a:ext cx="2000250" cy="521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valley</a:t>
            </a:r>
            <a:endParaRPr lang="en-US" altLang="zh-CN" sz="2800" dirty="0">
              <a:solidFill>
                <a:srgbClr val="FF0000"/>
              </a:solidFill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3228975" y="5615305"/>
            <a:ext cx="1907540" cy="521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Comic Sans MS" panose="030F0702030302020204" charset="0"/>
                <a:sym typeface="+mn-ea"/>
              </a:rPr>
              <a:t>between</a:t>
            </a:r>
            <a:endParaRPr lang="zh-CN" sz="2800" dirty="0">
              <a:solidFill>
                <a:srgbClr val="FF0000"/>
              </a:solidFill>
              <a:latin typeface="Tahoma" panose="020B0604030504040204" pitchFamily="34" charset="0"/>
              <a:ea typeface="Adobe 楷体 Std R" panose="02020400000000000000" pitchFamily="18" charset="-122"/>
              <a:cs typeface="Comic Sans MS" panose="030F0702030302020204" charset="0"/>
              <a:sym typeface="+mn-ea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8498840" y="1283970"/>
            <a:ext cx="19964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hill</a:t>
            </a:r>
            <a:endParaRPr lang="en-US" altLang="zh-CN" sz="2800" dirty="0">
              <a:solidFill>
                <a:srgbClr val="FF0000"/>
              </a:solidFill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8512175" y="1857375"/>
            <a:ext cx="18643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Comic Sans MS" panose="030F0702030302020204" charset="0"/>
                <a:sym typeface="+mn-ea"/>
              </a:rPr>
              <a:t>another</a:t>
            </a:r>
            <a:endParaRPr lang="zh-CN" sz="2800" dirty="0">
              <a:solidFill>
                <a:srgbClr val="FF0000"/>
              </a:solidFill>
              <a:latin typeface="Tahoma" panose="020B0604030504040204" pitchFamily="34" charset="0"/>
              <a:ea typeface="Adobe 楷体 Std R" panose="02020400000000000000" pitchFamily="18" charset="-122"/>
              <a:cs typeface="Comic Sans MS" panose="030F0702030302020204" charset="0"/>
              <a:sym typeface="+mn-ea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8512175" y="2317750"/>
            <a:ext cx="14001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Comic Sans MS" panose="030F0702030302020204" charset="0"/>
                <a:sym typeface="+mn-ea"/>
              </a:rPr>
              <a:t>wife</a:t>
            </a:r>
            <a:endParaRPr lang="zh-CN" sz="2800" dirty="0">
              <a:solidFill>
                <a:srgbClr val="FF0000"/>
              </a:solidFill>
              <a:latin typeface="Tahoma" panose="020B0604030504040204" pitchFamily="34" charset="0"/>
              <a:ea typeface="Adobe 楷体 Std R" panose="02020400000000000000" pitchFamily="18" charset="-122"/>
              <a:cs typeface="Comic Sans MS" panose="030F0702030302020204" charset="0"/>
              <a:sym typeface="+mn-ea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8512175" y="2764155"/>
            <a:ext cx="17538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Comic Sans MS" panose="030F0702030302020204" charset="0"/>
                <a:sym typeface="+mn-ea"/>
              </a:rPr>
              <a:t>along</a:t>
            </a:r>
            <a:endParaRPr lang="zh-CN" sz="2800" dirty="0">
              <a:solidFill>
                <a:srgbClr val="FF0000"/>
              </a:solidFill>
              <a:latin typeface="Tahoma" panose="020B0604030504040204" pitchFamily="34" charset="0"/>
              <a:ea typeface="Adobe 楷体 Std R" panose="02020400000000000000" pitchFamily="18" charset="-122"/>
              <a:cs typeface="Comic Sans MS" panose="030F0702030302020204" charset="0"/>
              <a:sym typeface="+mn-ea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8512175" y="3286125"/>
            <a:ext cx="20078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Comic Sans MS" panose="030F0702030302020204" charset="0"/>
                <a:sym typeface="+mn-ea"/>
              </a:rPr>
              <a:t>bank</a:t>
            </a:r>
            <a:endParaRPr lang="zh-CN" sz="2800" dirty="0">
              <a:solidFill>
                <a:srgbClr val="FF0000"/>
              </a:solidFill>
              <a:latin typeface="Tahoma" panose="020B0604030504040204" pitchFamily="34" charset="0"/>
              <a:ea typeface="Adobe 楷体 Std R" panose="02020400000000000000" pitchFamily="18" charset="-122"/>
              <a:cs typeface="Comic Sans MS" panose="030F0702030302020204" charset="0"/>
              <a:sym typeface="+mn-ea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8512175" y="3749040"/>
            <a:ext cx="20396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Comic Sans MS" panose="030F0702030302020204" charset="0"/>
                <a:sym typeface="+mn-ea"/>
              </a:rPr>
              <a:t>water</a:t>
            </a:r>
            <a:endParaRPr lang="zh-CN" sz="2800" dirty="0">
              <a:solidFill>
                <a:srgbClr val="FF0000"/>
              </a:solidFill>
              <a:latin typeface="Tahoma" panose="020B0604030504040204" pitchFamily="34" charset="0"/>
              <a:ea typeface="Adobe 楷体 Std R" panose="02020400000000000000" pitchFamily="18" charset="-122"/>
              <a:cs typeface="Comic Sans MS" panose="030F0702030302020204" charset="0"/>
              <a:sym typeface="+mn-ea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8542020" y="4166235"/>
            <a:ext cx="26606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swim</a:t>
            </a:r>
            <a:endParaRPr lang="en-US" altLang="zh-CN" sz="2800" dirty="0">
              <a:solidFill>
                <a:srgbClr val="FF0000"/>
              </a:solidFill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8512175" y="4676775"/>
            <a:ext cx="19297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building</a:t>
            </a:r>
            <a:endParaRPr lang="en-US" altLang="zh-CN" sz="2800" dirty="0">
              <a:solidFill>
                <a:srgbClr val="FF0000"/>
              </a:solidFill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8512175" y="5198745"/>
            <a:ext cx="19691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park</a:t>
            </a:r>
            <a:endParaRPr lang="en-US" altLang="zh-CN" sz="2800" dirty="0">
              <a:solidFill>
                <a:srgbClr val="FF0000"/>
              </a:solidFill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8512175" y="5606415"/>
            <a:ext cx="25342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into</a:t>
            </a:r>
            <a:endParaRPr lang="en-US" altLang="zh-CN" sz="2800" dirty="0">
              <a:solidFill>
                <a:srgbClr val="FF0000"/>
              </a:solidFill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191344" y="188640"/>
            <a:ext cx="11881320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流程图: 终止 38"/>
          <p:cNvSpPr/>
          <p:nvPr/>
        </p:nvSpPr>
        <p:spPr>
          <a:xfrm>
            <a:off x="9723755" y="0"/>
            <a:ext cx="2468245" cy="66294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latin typeface="Comic Sans MS" panose="030F0702030302020204" charset="0"/>
              <a:cs typeface="Comic Sans MS" panose="030F070203030202020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0" y="0"/>
            <a:ext cx="12192000" cy="6834563"/>
            <a:chOff x="0" y="0"/>
            <a:chExt cx="12192000" cy="6834563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7" name="矩形 6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4" name="图片 3" descr="大桥教育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07768" y="82213"/>
            <a:ext cx="2100777" cy="58083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55600" y="900430"/>
            <a:ext cx="11254105" cy="4310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II.</a:t>
            </a:r>
            <a:r>
              <a:rPr 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选出适当的动词完成短语。</a:t>
            </a:r>
          </a:p>
          <a:p>
            <a:pPr>
              <a:lnSpc>
                <a:spcPct val="140000"/>
              </a:lnSpc>
            </a:pPr>
            <a:endParaRPr lang="en-US" altLang="zh-CN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>
              <a:lnSpc>
                <a:spcPct val="140000"/>
              </a:lnSpc>
            </a:pPr>
            <a:endParaRPr lang="en-US" altLang="zh-CN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>
              <a:lnSpc>
                <a:spcPct val="14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        1._______the tree                 5._______a book</a:t>
            </a:r>
          </a:p>
          <a:p>
            <a:pPr>
              <a:lnSpc>
                <a:spcPct val="14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        2._______the pencil              6._______the floor</a:t>
            </a:r>
          </a:p>
          <a:p>
            <a:pPr>
              <a:lnSpc>
                <a:spcPct val="14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        3._______the clothes            7._______the room</a:t>
            </a:r>
          </a:p>
          <a:p>
            <a:pPr>
              <a:lnSpc>
                <a:spcPct val="14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        4._______the meal                8._______the door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1591945" y="2835910"/>
            <a:ext cx="14446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climb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1591945" y="3419475"/>
            <a:ext cx="18326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sharpen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1591945" y="4037965"/>
            <a:ext cx="14452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wash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1591945" y="4621530"/>
            <a:ext cx="15989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cook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339215" y="1711960"/>
            <a:ext cx="8468360" cy="5219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mpd="sng"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altLang="zh-CN" sz="2800">
                <a:latin typeface="Tahoma" panose="020B0604030504040204" pitchFamily="34" charset="0"/>
                <a:cs typeface="Tahoma" panose="020B0604030504040204" pitchFamily="34" charset="0"/>
              </a:rPr>
              <a:t>cook  air  wash  sweep  open  read  sharpen  climb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495415" y="2791460"/>
            <a:ext cx="14662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read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495415" y="3375025"/>
            <a:ext cx="13449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sweep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495415" y="3993515"/>
            <a:ext cx="14668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air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495415" y="4577080"/>
            <a:ext cx="15328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91344" y="188640"/>
            <a:ext cx="11881320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0" y="0"/>
            <a:ext cx="12299950" cy="6858000"/>
            <a:chOff x="0" y="0"/>
            <a:chExt cx="12192000" cy="6834563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3" name="矩形 2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sp>
        <p:nvSpPr>
          <p:cNvPr id="15" name="圆角矩形 14"/>
          <p:cNvSpPr/>
          <p:nvPr/>
        </p:nvSpPr>
        <p:spPr>
          <a:xfrm>
            <a:off x="9801225" y="57150"/>
            <a:ext cx="2402840" cy="580390"/>
          </a:xfrm>
          <a:prstGeom prst="roundRect">
            <a:avLst>
              <a:gd name="adj" fmla="val 45014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 descr="大桥教育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97745" y="57150"/>
            <a:ext cx="2100580" cy="58102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96925" y="81915"/>
            <a:ext cx="10826750" cy="6406515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III.</a:t>
            </a:r>
            <a:r>
              <a:rPr lang="zh-CN" altLang="en-US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单项选择。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1._____a table in the middle of my living room.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  A.These is          B.Th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ese are          C. There is          D. There are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2. There are_____on the wall.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A. a window       B. three picture    C. some pictures   D. </a:t>
            </a:r>
            <a:r>
              <a:rPr lang="en-US" altLang="zh-CN" sz="240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some </a:t>
            </a:r>
            <a:r>
              <a:rPr lang="en-US" altLang="zh-CN" sz="240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windows</a:t>
            </a:r>
            <a:endParaRPr lang="en-US" altLang="zh-CN" sz="24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3. The door isn't shut._____it!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A. Shut              B. To shut            C. Shutting           D. To shutting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4. -What are they_____? 	-They are_____for the bus.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A. do; wait        B. do;waiting        C. doing; wait       D. doing; waiting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5._____is a fine day. The sun is shining.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A. This              B. That                C. It                    D. Here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6. Your room is untidy. You must_____it.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A. clean            B. to clean           C. cleaning           D. to cleaning</a:t>
            </a:r>
          </a:p>
        </p:txBody>
      </p:sp>
      <p:pic>
        <p:nvPicPr>
          <p:cNvPr id="111" name="Picture 10" descr="u=3642632827,871911680&amp;fm=15&amp;gp=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705" y="1116965"/>
            <a:ext cx="656590" cy="5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u=3642632827,871911680&amp;fm=15&amp;gp=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800" y="2128520"/>
            <a:ext cx="656590" cy="5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 descr="u=3642632827,871911680&amp;fm=15&amp;gp=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25" y="3156585"/>
            <a:ext cx="656590" cy="5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 descr="u=3642632827,871911680&amp;fm=15&amp;gp=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435" y="4021455"/>
            <a:ext cx="656590" cy="5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 descr="u=3642632827,871911680&amp;fm=15&amp;gp=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4949190"/>
            <a:ext cx="656590" cy="5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 descr="u=3642632827,871911680&amp;fm=15&amp;gp=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25" y="5943600"/>
            <a:ext cx="656590" cy="5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91344" y="188640"/>
            <a:ext cx="11881320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0" y="0"/>
            <a:ext cx="12299950" cy="6858000"/>
            <a:chOff x="0" y="0"/>
            <a:chExt cx="12192000" cy="6834563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3" name="矩形 2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sp>
        <p:nvSpPr>
          <p:cNvPr id="15" name="圆角矩形 14"/>
          <p:cNvSpPr/>
          <p:nvPr/>
        </p:nvSpPr>
        <p:spPr>
          <a:xfrm>
            <a:off x="9801225" y="57150"/>
            <a:ext cx="2402840" cy="580390"/>
          </a:xfrm>
          <a:prstGeom prst="roundRect">
            <a:avLst>
              <a:gd name="adj" fmla="val 45014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 descr="大桥教育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897745" y="57150"/>
            <a:ext cx="2100580" cy="58102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38785" y="262255"/>
            <a:ext cx="11211560" cy="6326505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7.Look, My father is_____.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A. shave                 B. to shave            C.shaving              D. shaveing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8. -Must I leave now?   -No, you_____.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A. must                  B. mustn't              C. need                D. needn't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9. -_____is Sally?  -She is in the garden.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A. Who                  B. What                 C. Which               D. Where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10. -What is the boy doing?  -He is swimming_____the river.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A. above                B. across                C. of                    D. after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11. Some birds are flying_____the river. 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A. in                      B. on                     C. with                 D. above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12. What does the sign            mean?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A. Don't walk along the rive                  B. Don't sit near the river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C. Don't jump into the river                  D. Don't swim in the river</a:t>
            </a:r>
          </a:p>
        </p:txBody>
      </p:sp>
      <p:graphicFrame>
        <p:nvGraphicFramePr>
          <p:cNvPr id="6" name="对象 5"/>
          <p:cNvGraphicFramePr>
            <a:graphicFrameLocks/>
          </p:cNvGraphicFramePr>
          <p:nvPr/>
        </p:nvGraphicFramePr>
        <p:xfrm>
          <a:off x="3799205" y="5045075"/>
          <a:ext cx="743585" cy="616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5" imgW="742988" imgH="615982" progId="PBrush">
                  <p:embed/>
                </p:oleObj>
              </mc:Choice>
              <mc:Fallback>
                <p:oleObj r:id="rId5" imgW="742988" imgH="615982" progId="PBrush">
                  <p:embed/>
                  <p:pic>
                    <p:nvPicPr>
                      <p:cNvPr id="0" name="图片 5" descr="image1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9205" y="5045075"/>
                        <a:ext cx="743585" cy="6165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0" descr="u=3642632827,871911680&amp;fm=15&amp;gp=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680" y="746125"/>
            <a:ext cx="656590" cy="5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 descr="u=3642632827,871911680&amp;fm=15&amp;gp=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990" y="1765300"/>
            <a:ext cx="656590" cy="5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 descr="u=3642632827,871911680&amp;fm=15&amp;gp=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990" y="2655570"/>
            <a:ext cx="656590" cy="5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0" descr="u=3642632827,871911680&amp;fm=15&amp;gp=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615" y="3601085"/>
            <a:ext cx="656590" cy="5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0" descr="u=3642632827,871911680&amp;fm=15&amp;gp=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990" y="4577715"/>
            <a:ext cx="656590" cy="5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0" descr="u=3642632827,871911680&amp;fm=15&amp;gp=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15" y="6043930"/>
            <a:ext cx="656590" cy="5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191344" y="188640"/>
            <a:ext cx="11881320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流程图: 终止 38"/>
          <p:cNvSpPr/>
          <p:nvPr/>
        </p:nvSpPr>
        <p:spPr>
          <a:xfrm>
            <a:off x="9723755" y="0"/>
            <a:ext cx="2468245" cy="66294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0" y="0"/>
            <a:ext cx="12192000" cy="6834563"/>
            <a:chOff x="0" y="0"/>
            <a:chExt cx="12192000" cy="6834563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7" name="矩形 6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4" name="图片 3" descr="大桥教育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07768" y="82213"/>
            <a:ext cx="2100777" cy="58083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63525" y="458470"/>
            <a:ext cx="11254105" cy="5605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IV</a:t>
            </a: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.</a:t>
            </a:r>
            <a:r>
              <a:rPr 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选择适当的短语完成句子，每个短语限用一次。</a:t>
            </a:r>
          </a:p>
          <a:p>
            <a:pPr>
              <a:lnSpc>
                <a:spcPct val="160000"/>
              </a:lnSpc>
            </a:pPr>
            <a:endParaRPr lang="en-US" altLang="zh-CN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>
              <a:lnSpc>
                <a:spcPct val="160000"/>
              </a:lnSpc>
            </a:pPr>
            <a:endParaRPr lang="en-US" altLang="zh-CN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>
              <a:lnSpc>
                <a:spcPct val="16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1. It is cold. __________your coat, Sally.</a:t>
            </a:r>
          </a:p>
          <a:p>
            <a:pPr>
              <a:lnSpc>
                <a:spcPct val="16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2. There is a table________</a:t>
            </a: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______</a:t>
            </a: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__the living room.</a:t>
            </a:r>
          </a:p>
          <a:p>
            <a:pPr>
              <a:lnSpc>
                <a:spcPct val="16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3. _________the light, please.</a:t>
            </a:r>
          </a:p>
          <a:p>
            <a:pPr>
              <a:lnSpc>
                <a:spcPct val="16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4. There is an_____________in the kitchen.</a:t>
            </a:r>
          </a:p>
          <a:p>
            <a:pPr>
              <a:lnSpc>
                <a:spcPct val="16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5. There is a cup on the left and a bottle_____________.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2616835" y="2729230"/>
            <a:ext cx="20300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Put on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3385820" y="3388995"/>
            <a:ext cx="33578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 the middle of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821055" y="4144645"/>
            <a:ext cx="21355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Turn off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2541905" y="4770755"/>
            <a:ext cx="36995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electric cooker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37845" y="1435100"/>
            <a:ext cx="10415270" cy="5219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mpd="sng"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altLang="zh-CN" sz="2800">
                <a:latin typeface="Tahoma" panose="020B0604030504040204" pitchFamily="34" charset="0"/>
                <a:cs typeface="Tahoma" panose="020B0604030504040204" pitchFamily="34" charset="0"/>
              </a:rPr>
              <a:t>on the right   in the middle of   turn off   put on    electric cooker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743700" y="5408295"/>
            <a:ext cx="26498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on the 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191344" y="188640"/>
            <a:ext cx="11881320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流程图: 终止 38"/>
          <p:cNvSpPr/>
          <p:nvPr/>
        </p:nvSpPr>
        <p:spPr>
          <a:xfrm>
            <a:off x="9723755" y="0"/>
            <a:ext cx="2468245" cy="66294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latin typeface="Comic Sans MS" panose="030F0702030302020204" charset="0"/>
              <a:cs typeface="Comic Sans MS" panose="030F070203030202020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0" y="0"/>
            <a:ext cx="12192000" cy="6834563"/>
            <a:chOff x="0" y="0"/>
            <a:chExt cx="12192000" cy="6834563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7" name="矩形 6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4" name="图片 3" descr="大桥教育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07768" y="82213"/>
            <a:ext cx="2100777" cy="58083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54050" y="356870"/>
            <a:ext cx="11254105" cy="586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V</a:t>
            </a: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.</a:t>
            </a:r>
            <a:r>
              <a:rPr lang="zh-CN" altLang="en-US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按要求改写句子，每空一词</a:t>
            </a:r>
            <a:r>
              <a:rPr 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。</a:t>
            </a:r>
          </a:p>
          <a:p>
            <a:pPr>
              <a:lnSpc>
                <a:spcPct val="140000"/>
              </a:lnSpc>
            </a:pPr>
            <a:r>
              <a:rPr lang="en-US" altLang="zh-CN" sz="24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1. There are some clouds in the sky.</a:t>
            </a:r>
            <a:r>
              <a:rPr lang="zh-CN" altLang="en-US" sz="24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（改为否定句）</a:t>
            </a:r>
          </a:p>
          <a:p>
            <a:pPr>
              <a:lnSpc>
                <a:spcPct val="140000"/>
              </a:lnSpc>
            </a:pPr>
            <a:r>
              <a:rPr lang="zh-CN" altLang="en-US" sz="24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    </a:t>
            </a:r>
            <a:r>
              <a:rPr lang="en-US" altLang="zh-CN" sz="24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There_______ _______clouds in the sky.</a:t>
            </a:r>
          </a:p>
          <a:p>
            <a:pPr>
              <a:lnSpc>
                <a:spcPct val="140000"/>
              </a:lnSpc>
            </a:pPr>
            <a:r>
              <a:rPr lang="en-US" altLang="zh-CN" sz="24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2. Open the window, please. </a:t>
            </a:r>
            <a:r>
              <a:rPr lang="zh-CN" altLang="en-US" sz="24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（改为否定祈使句）</a:t>
            </a:r>
          </a:p>
          <a:p>
            <a:pPr>
              <a:lnSpc>
                <a:spcPct val="140000"/>
              </a:lnSpc>
            </a:pPr>
            <a:r>
              <a:rPr lang="en-US" altLang="zh-CN" sz="24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    _______ _______the window, please.</a:t>
            </a:r>
          </a:p>
          <a:p>
            <a:pPr>
              <a:lnSpc>
                <a:spcPct val="140000"/>
              </a:lnSpc>
            </a:pPr>
            <a:r>
              <a:rPr lang="en-US" altLang="zh-CN" sz="24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3. The policeman is running after a man.</a:t>
            </a:r>
            <a:r>
              <a:rPr lang="zh-CN" altLang="en-US" sz="24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（改为否定句）</a:t>
            </a:r>
          </a:p>
          <a:p>
            <a:pPr>
              <a:lnSpc>
                <a:spcPct val="140000"/>
              </a:lnSpc>
            </a:pPr>
            <a:r>
              <a:rPr lang="en-US" altLang="zh-CN" sz="24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    </a:t>
            </a:r>
            <a:r>
              <a:rPr lang="en-US" altLang="zh-CN" sz="24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The policeman_______ _______after a man.</a:t>
            </a:r>
          </a:p>
          <a:p>
            <a:pPr>
              <a:lnSpc>
                <a:spcPct val="140000"/>
              </a:lnSpc>
            </a:pPr>
            <a:r>
              <a:rPr lang="en-US" altLang="zh-CN" sz="24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4. There are some boats on the river.</a:t>
            </a:r>
            <a:r>
              <a:rPr lang="zh-CN" altLang="en-US" sz="24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（改为一般疑问句）</a:t>
            </a:r>
          </a:p>
          <a:p>
            <a:pPr>
              <a:lnSpc>
                <a:spcPct val="140000"/>
              </a:lnSpc>
            </a:pPr>
            <a:r>
              <a:rPr lang="zh-CN" altLang="en-US" sz="24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    </a:t>
            </a:r>
            <a:r>
              <a:rPr lang="en-US" altLang="zh-CN" sz="24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_______ _______ _______boats on the river?</a:t>
            </a:r>
          </a:p>
          <a:p>
            <a:pPr>
              <a:lnSpc>
                <a:spcPct val="140000"/>
              </a:lnSpc>
            </a:pPr>
            <a:r>
              <a:rPr lang="en-US" altLang="zh-CN" sz="24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5. Must I turn off the light now?</a:t>
            </a:r>
            <a:r>
              <a:rPr lang="zh-CN" altLang="en-US" sz="24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（做肯定回答）</a:t>
            </a:r>
          </a:p>
          <a:p>
            <a:pPr>
              <a:lnSpc>
                <a:spcPct val="140000"/>
              </a:lnSpc>
            </a:pPr>
            <a:r>
              <a:rPr lang="zh-CN" altLang="en-US" sz="24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   </a:t>
            </a:r>
            <a:r>
              <a:rPr lang="en-US" altLang="zh-CN" sz="24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_______, you_______.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1997710" y="1543050"/>
            <a:ext cx="25939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aren't   any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1250315" y="2565400"/>
            <a:ext cx="27095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Don't    open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3296920" y="3602990"/>
            <a:ext cx="32816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isn't  running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1050925" y="4582160"/>
            <a:ext cx="41986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Are      there     any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1162050" y="5649595"/>
            <a:ext cx="12223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Yes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124200" y="5649595"/>
            <a:ext cx="17202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must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91344" y="188640"/>
            <a:ext cx="11881320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流程图: 终止 38"/>
          <p:cNvSpPr/>
          <p:nvPr/>
        </p:nvSpPr>
        <p:spPr>
          <a:xfrm>
            <a:off x="9723755" y="0"/>
            <a:ext cx="2468245" cy="66294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latin typeface="Comic Sans MS" panose="030F0702030302020204" charset="0"/>
              <a:cs typeface="Comic Sans MS" panose="030F070203030202020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0" y="0"/>
            <a:ext cx="12192000" cy="6834563"/>
            <a:chOff x="0" y="0"/>
            <a:chExt cx="12192000" cy="6834563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7" name="矩形 6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4" name="图片 3" descr="大桥教育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07768" y="82213"/>
            <a:ext cx="2100777" cy="58083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54050" y="454660"/>
            <a:ext cx="11254105" cy="6118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6. Must I clean my room now?</a:t>
            </a:r>
            <a:r>
              <a:rPr lang="zh-CN" altLang="en-US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（做否定回答）</a:t>
            </a:r>
            <a:endParaRPr lang="zh-CN" altLang="en-US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>
              <a:lnSpc>
                <a:spcPct val="140000"/>
              </a:lnSpc>
            </a:pPr>
            <a:r>
              <a:rPr lang="zh-CN" altLang="en-US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    </a:t>
            </a: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_______, you_______.</a:t>
            </a:r>
            <a:endParaRPr lang="en-US" altLang="zh-CN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>
              <a:lnSpc>
                <a:spcPct val="14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7. The child is sleeping. </a:t>
            </a:r>
            <a:r>
              <a:rPr lang="zh-CN" altLang="en-US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（改为复数形式）</a:t>
            </a:r>
          </a:p>
          <a:p>
            <a:pPr>
              <a:lnSpc>
                <a:spcPct val="14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    </a:t>
            </a: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The</a:t>
            </a: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_______ _______sleeping.</a:t>
            </a:r>
          </a:p>
          <a:p>
            <a:pPr>
              <a:lnSpc>
                <a:spcPct val="14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8. The boy is swimming </a:t>
            </a:r>
            <a:r>
              <a:rPr lang="en-US" altLang="zh-CN" sz="2800" u="sng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in the river</a:t>
            </a: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. </a:t>
            </a:r>
            <a:r>
              <a:rPr lang="zh-CN" altLang="en-US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（对划线部分提问）</a:t>
            </a:r>
          </a:p>
          <a:p>
            <a:pPr>
              <a:lnSpc>
                <a:spcPct val="140000"/>
              </a:lnSpc>
            </a:pPr>
            <a:r>
              <a:rPr lang="zh-CN" altLang="en-US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    </a:t>
            </a: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_______ _______the boy swimming?</a:t>
            </a:r>
          </a:p>
          <a:p>
            <a:pPr>
              <a:lnSpc>
                <a:spcPct val="14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9. Nancy is </a:t>
            </a:r>
            <a:r>
              <a:rPr lang="en-US" altLang="zh-CN" sz="2800" u="sng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in the garden</a:t>
            </a: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.</a:t>
            </a:r>
            <a:r>
              <a:rPr lang="zh-CN" altLang="en-US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（对划线部分提问）</a:t>
            </a:r>
            <a:endParaRPr lang="en-US" altLang="zh-CN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>
              <a:lnSpc>
                <a:spcPct val="14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    _______ _______Nancy?</a:t>
            </a:r>
          </a:p>
          <a:p>
            <a:pPr>
              <a:lnSpc>
                <a:spcPct val="14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10. Jerry is </a:t>
            </a:r>
            <a:r>
              <a:rPr lang="en-US" altLang="zh-CN" sz="2800" u="sng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jumping off the wall</a:t>
            </a: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.</a:t>
            </a:r>
            <a:r>
              <a:rPr lang="zh-CN" altLang="en-US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（对划线部分提问）</a:t>
            </a:r>
          </a:p>
          <a:p>
            <a:pPr>
              <a:lnSpc>
                <a:spcPct val="14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    ________ _______Jerry_______?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1322070" y="1171575"/>
            <a:ext cx="8356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No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3425190" y="1171575"/>
            <a:ext cx="20199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needn't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1916430" y="2401570"/>
            <a:ext cx="26606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children  are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1235075" y="3610610"/>
            <a:ext cx="26606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Where    is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1235075" y="4756150"/>
            <a:ext cx="2767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Where    is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35710" y="5907405"/>
            <a:ext cx="2767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What      is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170170" y="5907405"/>
            <a:ext cx="15925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doing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11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191344" y="188640"/>
            <a:ext cx="11881320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流程图: 终止 38"/>
          <p:cNvSpPr/>
          <p:nvPr/>
        </p:nvSpPr>
        <p:spPr>
          <a:xfrm>
            <a:off x="9723755" y="0"/>
            <a:ext cx="2468245" cy="66294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endParaRPr lang="zh-CN" altLang="en-US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0" y="0"/>
            <a:ext cx="12192000" cy="6834563"/>
            <a:chOff x="0" y="0"/>
            <a:chExt cx="12192000" cy="6834563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7" name="矩形 6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4" name="图片 3" descr="大桥教育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07768" y="82213"/>
            <a:ext cx="2100777" cy="58083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89255" y="410210"/>
            <a:ext cx="11254105" cy="6527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>
                <a:latin typeface="Tahoma" panose="020B0604030504040204" pitchFamily="34" charset="0"/>
                <a:ea typeface="微软雅黑" panose="020B0503020204020204" charset="-122"/>
                <a:cs typeface="Tahoma" panose="020B0604030504040204" pitchFamily="34" charset="0"/>
                <a:sym typeface="+mn-ea"/>
              </a:rPr>
              <a:t>Ⅵ</a:t>
            </a: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.</a:t>
            </a:r>
            <a:r>
              <a:rPr 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补全对话。</a:t>
            </a:r>
          </a:p>
          <a:p>
            <a:pPr>
              <a:lnSpc>
                <a:spcPct val="120000"/>
              </a:lnSpc>
            </a:pPr>
            <a:r>
              <a:rPr lang="en-US" altLang="zh-CN" sz="24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Teacher: Good afternoon, Mary. 1._______</a:t>
            </a:r>
          </a:p>
          <a:p>
            <a:pPr>
              <a:lnSpc>
                <a:spcPct val="120000"/>
              </a:lnSpc>
            </a:pPr>
            <a:r>
              <a:rPr lang="en-US" altLang="zh-CN" sz="24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Mary: I'm doing my homework.</a:t>
            </a:r>
          </a:p>
          <a:p>
            <a:pPr>
              <a:lnSpc>
                <a:spcPct val="120000"/>
              </a:lnSpc>
            </a:pPr>
            <a:r>
              <a:rPr lang="en-US" altLang="zh-CN" sz="24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Teacher: 2. _______</a:t>
            </a:r>
          </a:p>
          <a:p>
            <a:pPr>
              <a:lnSpc>
                <a:spcPct val="120000"/>
              </a:lnSpc>
            </a:pPr>
            <a:r>
              <a:rPr lang="en-US" altLang="zh-CN" sz="24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Mary: She is in the computer room.</a:t>
            </a:r>
          </a:p>
          <a:p>
            <a:pPr>
              <a:lnSpc>
                <a:spcPct val="120000"/>
              </a:lnSpc>
            </a:pPr>
            <a:r>
              <a:rPr lang="en-US" altLang="zh-CN" sz="24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Teacher: 3._______</a:t>
            </a:r>
          </a:p>
          <a:p>
            <a:pPr>
              <a:lnSpc>
                <a:spcPct val="120000"/>
              </a:lnSpc>
            </a:pPr>
            <a:r>
              <a:rPr lang="en-US" altLang="zh-CN" sz="24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Mary: She is typing the letter.</a:t>
            </a:r>
          </a:p>
          <a:p>
            <a:pPr>
              <a:lnSpc>
                <a:spcPct val="120000"/>
              </a:lnSpc>
            </a:pPr>
            <a:r>
              <a:rPr lang="en-US" altLang="zh-CN" sz="24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Teacher: Are Tony and John in the computer </a:t>
            </a:r>
            <a:r>
              <a:rPr lang="en-US" altLang="zh-CN" sz="24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room?</a:t>
            </a:r>
            <a:endParaRPr lang="en-US" altLang="zh-CN" sz="24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24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Mary: 4._______</a:t>
            </a:r>
            <a:endParaRPr lang="en-US" altLang="zh-CN" sz="24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4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Teacher: Where are they?</a:t>
            </a:r>
          </a:p>
          <a:p>
            <a:pPr>
              <a:lnSpc>
                <a:spcPct val="120000"/>
              </a:lnSpc>
            </a:pPr>
            <a:r>
              <a:rPr lang="en-US" altLang="zh-CN" sz="24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Mary: They are in the classroom.</a:t>
            </a:r>
          </a:p>
          <a:p>
            <a:pPr>
              <a:lnSpc>
                <a:spcPct val="120000"/>
              </a:lnSpc>
            </a:pPr>
            <a:r>
              <a:rPr lang="en-US" altLang="zh-CN" sz="24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Teacher: 5._______</a:t>
            </a:r>
          </a:p>
          <a:p>
            <a:pPr>
              <a:lnSpc>
                <a:spcPct val="120000"/>
              </a:lnSpc>
            </a:pPr>
            <a:r>
              <a:rPr lang="en-US" altLang="zh-CN" sz="24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Mary: No, they aren't. They are sleeping.</a:t>
            </a:r>
            <a:endParaRPr lang="en-US" altLang="zh-CN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>
              <a:lnSpc>
                <a:spcPct val="140000"/>
              </a:lnSpc>
            </a:pPr>
            <a:endParaRPr lang="en-US" altLang="zh-CN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353685" y="785495"/>
            <a:ext cx="835660" cy="632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2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2124710" y="1717040"/>
            <a:ext cx="835660" cy="632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2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1953260" y="2638425"/>
            <a:ext cx="835660" cy="632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2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1673860" y="3902710"/>
            <a:ext cx="835660" cy="632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2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2124710" y="5238750"/>
            <a:ext cx="835660" cy="632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2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515100" y="1329690"/>
            <a:ext cx="5214620" cy="2120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400">
                <a:latin typeface="Tahoma" panose="020B0604030504040204" pitchFamily="34" charset="0"/>
                <a:cs typeface="Tahoma" panose="020B0604030504040204" pitchFamily="34" charset="0"/>
              </a:rPr>
              <a:t>A. What are you doing?</a:t>
            </a:r>
          </a:p>
          <a:p>
            <a:pPr>
              <a:lnSpc>
                <a:spcPct val="110000"/>
              </a:lnSpc>
            </a:pPr>
            <a:r>
              <a:rPr lang="en-US" altLang="zh-CN" sz="2400">
                <a:latin typeface="Tahoma" panose="020B0604030504040204" pitchFamily="34" charset="0"/>
                <a:cs typeface="Tahoma" panose="020B0604030504040204" pitchFamily="34" charset="0"/>
              </a:rPr>
              <a:t>B. Are they doing their homework?</a:t>
            </a:r>
          </a:p>
          <a:p>
            <a:pPr>
              <a:lnSpc>
                <a:spcPct val="110000"/>
              </a:lnSpc>
            </a:pPr>
            <a:r>
              <a:rPr lang="en-US" altLang="zh-CN" sz="2400">
                <a:latin typeface="Tahoma" panose="020B0604030504040204" pitchFamily="34" charset="0"/>
                <a:cs typeface="Tahoma" panose="020B0604030504040204" pitchFamily="34" charset="0"/>
              </a:rPr>
              <a:t>C. Where is Tina?</a:t>
            </a:r>
          </a:p>
          <a:p>
            <a:pPr>
              <a:lnSpc>
                <a:spcPct val="110000"/>
              </a:lnSpc>
            </a:pPr>
            <a:r>
              <a:rPr lang="en-US" altLang="zh-CN" sz="2400">
                <a:latin typeface="Tahoma" panose="020B0604030504040204" pitchFamily="34" charset="0"/>
                <a:cs typeface="Tahoma" panose="020B0604030504040204" pitchFamily="34" charset="0"/>
              </a:rPr>
              <a:t>D. What is she doing?</a:t>
            </a:r>
          </a:p>
          <a:p>
            <a:pPr>
              <a:lnSpc>
                <a:spcPct val="110000"/>
              </a:lnSpc>
            </a:pPr>
            <a:r>
              <a:rPr lang="en-US" altLang="zh-CN" sz="2400">
                <a:latin typeface="Tahoma" panose="020B0604030504040204" pitchFamily="34" charset="0"/>
                <a:cs typeface="Tahoma" panose="020B0604030504040204" pitchFamily="34" charset="0"/>
              </a:rPr>
              <a:t>E. No, they aren't.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264_25"/>
  <p:tag name="KSO_WM_TEMPLATE_SUBCATEGORY" val="0"/>
  <p:tag name="KSO_WM_TEMPLATE_MASTER_TYPE" val="1"/>
  <p:tag name="KSO_WM_TEMPLATE_COLOR_TYPE" val="1"/>
  <p:tag name="KSO_WM_SLIDE_TYPE" val="endPage"/>
  <p:tag name="KSO_WM_SLIDE_SUBTYPE" val="pureTxt"/>
  <p:tag name="KSO_WM_SLIDE_ITEM_CNT" val="0"/>
  <p:tag name="KSO_WM_SLIDE_INDEX" val="25"/>
  <p:tag name="KSO_WM_TAG_VERSION" val="1.0"/>
  <p:tag name="KSO_WM_BEAUTIFY_FLAG" val="#wm#"/>
  <p:tag name="KSO_WM_TEMPLATE_CATEGORY" val="custom"/>
  <p:tag name="KSO_WM_TEMPLATE_INDEX" val="20205264"/>
  <p:tag name="KSO_WM_SLIDE_LAYOUT" val="a_b"/>
  <p:tag name="KSO_WM_SLIDE_LAYOUT_CNT" val="1_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8、9、13、15、16、17、18、20、21、22、23、25"/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5264"/>
  <p:tag name="KSO_WM_TEMPLATE_MASTER_THUMB_INDEX" val="1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022424">
      <a:dk1>
        <a:sysClr val="windowText" lastClr="000000"/>
      </a:dk1>
      <a:lt1>
        <a:sysClr val="window" lastClr="FFFFFF"/>
      </a:lt1>
      <a:dk2>
        <a:srgbClr val="EFEDFC"/>
      </a:dk2>
      <a:lt2>
        <a:srgbClr val="FFFFFF"/>
      </a:lt2>
      <a:accent1>
        <a:srgbClr val="7876D1"/>
      </a:accent1>
      <a:accent2>
        <a:srgbClr val="8A76BF"/>
      </a:accent2>
      <a:accent3>
        <a:srgbClr val="9C77AD"/>
      </a:accent3>
      <a:accent4>
        <a:srgbClr val="AD779A"/>
      </a:accent4>
      <a:accent5>
        <a:srgbClr val="BF7888"/>
      </a:accent5>
      <a:accent6>
        <a:srgbClr val="D17876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1145</Words>
  <Application>Microsoft Office PowerPoint</Application>
  <PresentationFormat>宽屏</PresentationFormat>
  <Paragraphs>207</Paragraphs>
  <Slides>12</Slides>
  <Notes>11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Adobe 楷体 Std R</vt:lpstr>
      <vt:lpstr>汉仪乐喵体W</vt:lpstr>
      <vt:lpstr>宋体</vt:lpstr>
      <vt:lpstr>微软雅黑</vt:lpstr>
      <vt:lpstr>幼圆</vt:lpstr>
      <vt:lpstr>Arial</vt:lpstr>
      <vt:lpstr>Calibri</vt:lpstr>
      <vt:lpstr>Comic Sans MS</vt:lpstr>
      <vt:lpstr>Tahoma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Thanks for listening!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HP</dc:creator>
  <cp:lastModifiedBy>liushang</cp:lastModifiedBy>
  <cp:revision>156</cp:revision>
  <dcterms:created xsi:type="dcterms:W3CDTF">2020-04-07T08:20:00Z</dcterms:created>
  <dcterms:modified xsi:type="dcterms:W3CDTF">2020-12-11T07:53:56Z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