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466" r:id="rId2"/>
    <p:sldId id="449" r:id="rId3"/>
    <p:sldId id="450" r:id="rId4"/>
    <p:sldId id="468" r:id="rId5"/>
    <p:sldId id="469" r:id="rId6"/>
    <p:sldId id="459" r:id="rId7"/>
    <p:sldId id="460" r:id="rId8"/>
    <p:sldId id="462" r:id="rId9"/>
    <p:sldId id="461" r:id="rId10"/>
    <p:sldId id="470" r:id="rId11"/>
    <p:sldId id="463" r:id="rId12"/>
    <p:sldId id="47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2" y="67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923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444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950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7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78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693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74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10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494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7670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758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98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5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0" y="0"/>
            <a:ext cx="12301220" cy="6833870"/>
            <a:chOff x="0" y="0"/>
            <a:chExt cx="19390" cy="10762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9390" cy="10763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7" name="圆角矩形 16"/>
            <p:cNvSpPr/>
            <p:nvPr/>
          </p:nvSpPr>
          <p:spPr>
            <a:xfrm>
              <a:off x="15244" y="90"/>
              <a:ext cx="3956" cy="1095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5" name="图片 14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30" y="180"/>
              <a:ext cx="3308" cy="915"/>
            </a:xfrm>
            <a:prstGeom prst="rect">
              <a:avLst/>
            </a:prstGeom>
          </p:spPr>
        </p:pic>
      </p:grpSp>
      <p:sp>
        <p:nvSpPr>
          <p:cNvPr id="5" name="标题 1"/>
          <p:cNvSpPr>
            <a:spLocks noGrp="1"/>
          </p:cNvSpPr>
          <p:nvPr/>
        </p:nvSpPr>
        <p:spPr>
          <a:xfrm>
            <a:off x="1126764" y="1683472"/>
            <a:ext cx="10220325" cy="2517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L25-36</a:t>
            </a:r>
            <a:r>
              <a:rPr lang="zh-CN" altLang="en-US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复习课课</a:t>
            </a:r>
            <a:r>
              <a:rPr lang="zh-CN" altLang="en-US" b="1" dirty="0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后</a:t>
            </a:r>
            <a:r>
              <a:rPr lang="zh-CN" altLang="en-US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作业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0" y="0"/>
            <a:ext cx="12299950" cy="6858000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9801225" y="5715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12985" y="56515"/>
            <a:ext cx="2100580" cy="5810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6720" y="394970"/>
            <a:ext cx="11319510" cy="6292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IV.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阅读短文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，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选择正确答案。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My name is Jason. This is my fla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公寓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). There is a living room, a kitchen, a bathroom and two bedrooms in my house. Look! There is big sofa in the middle of the living room. The television is near the sofa. There is 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 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photo of my family on the wall. Come here and have a look. This is my wife Judy. She is cooking a meal. Oh, my daughter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'</a:t>
            </a:r>
            <a:r>
              <a:rPr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 name is Lucy. She is doing her homework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1. There </a:t>
            </a:r>
            <a:r>
              <a:rPr lang="en-US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are_______bedrooms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in Jason's flat.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A. two      B. three       C. four         D. five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 The television is ______the sofa.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A. in         B. on            C. near          D. off</a:t>
            </a:r>
          </a:p>
          <a:p>
            <a:pPr>
              <a:lnSpc>
                <a:spcPct val="120000"/>
              </a:lnSpc>
            </a:pPr>
            <a:endParaRPr lang="en-US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98445" y="3987800"/>
            <a:ext cx="949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003040" y="4988560"/>
            <a:ext cx="949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/>
        </p:nvSpPr>
        <p:spPr>
          <a:xfrm>
            <a:off x="9801225" y="5715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19430" y="645160"/>
            <a:ext cx="11320145" cy="5429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There is a photo </a:t>
            </a:r>
            <a:r>
              <a:rPr lang="en-US" sz="2800" dirty="0" err="1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of_______on</a:t>
            </a: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the wall.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Jason's family                        B. Jason's house    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C. Jason's bedroom                    D. Jason's sofa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</a:t>
            </a:r>
            <a:r>
              <a:rPr lang="en-US" sz="28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Jason is Lucy's_______.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mother         B. father            C. daughter            D. wife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 Judy is _______.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doing homework                    B. sleeping   </a:t>
            </a:r>
          </a:p>
          <a:p>
            <a:pPr>
              <a:lnSpc>
                <a:spcPct val="140000"/>
              </a:lnSpc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C. cooking                                 D. cleaning the room</a:t>
            </a:r>
          </a:p>
          <a:p>
            <a:pPr>
              <a:lnSpc>
                <a:spcPct val="120000"/>
              </a:lnSpc>
            </a:pPr>
            <a:endParaRPr lang="en-US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2385" y="12065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74443" y="298"/>
            <a:ext cx="2100777" cy="58083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362450" y="645160"/>
            <a:ext cx="950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549650" y="2553335"/>
            <a:ext cx="950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477135" y="3740785"/>
            <a:ext cx="950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011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41573"/>
            <a:ext cx="2100777" cy="58083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07368" y="386715"/>
            <a:ext cx="2994313" cy="586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英汉互译 </a:t>
            </a:r>
          </a:p>
          <a:p>
            <a:pPr>
              <a:lnSpc>
                <a:spcPct val="110000"/>
              </a:lnSpc>
            </a:pP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厨房</a:t>
            </a:r>
            <a:endParaRPr lang="en-US" altLang="zh-CN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Adobe 楷体 Std R" panose="02020400000000000000" pitchFamily="18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2.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电冰箱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3. window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4. armchair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5.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等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6.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跳</a:t>
            </a: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             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7.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照片</a:t>
            </a: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 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                     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8.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村庄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9.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山谷</a:t>
            </a: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  <a:sym typeface="+mn-ea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                         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10.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在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……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之间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                         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69305" y="1319530"/>
            <a:ext cx="31790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11.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小山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12.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另一个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13.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妻子</a:t>
            </a:r>
            <a:r>
              <a:rPr lang="en-US" altLang="zh-CN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14.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沿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15.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河岸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16.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水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17.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游泳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18.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大楼，建筑物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19.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公园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20. </a:t>
            </a:r>
            <a:r>
              <a:rPr lang="zh-CN" altLang="en-US" sz="28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进入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892425" y="1362710"/>
            <a:ext cx="2768600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276554" y="1319530"/>
            <a:ext cx="2769616" cy="4887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600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_______________</a:t>
            </a:r>
            <a:endParaRPr lang="en-US" altLang="zh-CN" sz="26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228975" y="1240790"/>
            <a:ext cx="188595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kitchen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228975" y="1805940"/>
            <a:ext cx="279400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refrigerator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228975" y="2261870"/>
            <a:ext cx="1940560" cy="536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窗户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228975" y="2720975"/>
            <a:ext cx="2129790" cy="536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扶手椅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3228975" y="3183890"/>
            <a:ext cx="190754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wait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228975" y="3601085"/>
            <a:ext cx="218440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jump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228975" y="4095750"/>
            <a:ext cx="209550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photograph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228975" y="4633595"/>
            <a:ext cx="180848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village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3228975" y="5041265"/>
            <a:ext cx="200025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valley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3228975" y="5615305"/>
            <a:ext cx="1907540" cy="521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between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498840" y="1283970"/>
            <a:ext cx="1996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hill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8512175" y="1857375"/>
            <a:ext cx="18643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another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512175" y="2317750"/>
            <a:ext cx="1400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wife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512175" y="2764155"/>
            <a:ext cx="1753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along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8512175" y="3286125"/>
            <a:ext cx="2007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bank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512175" y="3749040"/>
            <a:ext cx="2039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Comic Sans MS" panose="030F0702030302020204" charset="0"/>
                <a:sym typeface="+mn-ea"/>
              </a:rPr>
              <a:t>water</a:t>
            </a:r>
            <a:endParaRPr 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Comic Sans MS" panose="030F0702030302020204" charset="0"/>
              <a:sym typeface="+mn-ea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8542020" y="4166235"/>
            <a:ext cx="2660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swim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512175" y="4676775"/>
            <a:ext cx="1929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building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512175" y="5198745"/>
            <a:ext cx="1969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park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8512175" y="5606415"/>
            <a:ext cx="2534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into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Comic Sans MS" panose="030F0702030302020204" charset="0"/>
              <a:cs typeface="Comic Sans MS" panose="030F070203030202020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82213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55600" y="900430"/>
            <a:ext cx="11254105" cy="4310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II.</a:t>
            </a:r>
            <a:r>
              <a:rPr 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选出适当的动词完成短语。</a:t>
            </a:r>
          </a:p>
          <a:p>
            <a:pPr>
              <a:lnSpc>
                <a:spcPct val="140000"/>
              </a:lnSpc>
            </a:pP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    1._______the tree                 5._______a book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    2._______the pencil              6._______the floor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    3._______the clothes            7._______the room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    4._______the meal                8._______the door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591945" y="2835910"/>
            <a:ext cx="1444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climb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591945" y="3419475"/>
            <a:ext cx="18326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sharpen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591945" y="4037965"/>
            <a:ext cx="1445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wash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591945" y="4621530"/>
            <a:ext cx="1598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cook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39215" y="1711960"/>
            <a:ext cx="846836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</a:rPr>
              <a:t>cook  air  wash  sweep  open  read  sharpen  climb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495415" y="2791460"/>
            <a:ext cx="1466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read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495415" y="3375025"/>
            <a:ext cx="1344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sweep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95415" y="3993515"/>
            <a:ext cx="1466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air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495415" y="4577080"/>
            <a:ext cx="15328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0" y="0"/>
            <a:ext cx="12299950" cy="6858000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9801225" y="5715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97745" y="57150"/>
            <a:ext cx="2100580" cy="5810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96925" y="81915"/>
            <a:ext cx="10826750" cy="640651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III.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单项选择。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1._____a table in the middle of my living room.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  A.These is          B.Th</a:t>
            </a: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ese are          C. There is          D. There are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 There are_____on the wall.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a window       B. three picture    C. some pictures   D. </a:t>
            </a: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some </a:t>
            </a:r>
            <a:r>
              <a:rPr lang="en-US" altLang="zh-CN" sz="240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windows</a:t>
            </a:r>
            <a:endParaRPr lang="en-US" altLang="zh-CN" sz="24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The door isn't shut._____it!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Shut              B. To shut            C. Shutting           D. To shutting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-What are they_____? 	-They are_____for the bus.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do; wait        B. do;waiting        C. doing; wait       D. doing; waiting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5._____is a fine day. The sun is shining.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This              B. That                C. It                    D. Here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6. Your room is untidy. You must_____it.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A. clean            B. to clean           C. cleaning           D. to cleaning</a:t>
            </a:r>
          </a:p>
        </p:txBody>
      </p:sp>
      <p:pic>
        <p:nvPicPr>
          <p:cNvPr id="111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05" y="111696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212852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" y="315658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435" y="402145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494919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u=3642632827,871911680&amp;fm=15&amp;gp=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" y="594360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0" y="0"/>
            <a:ext cx="12299950" cy="6858000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" name="矩形 2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9801225" y="57150"/>
            <a:ext cx="2402840" cy="580390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大桥教育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897745" y="57150"/>
            <a:ext cx="2100580" cy="5810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8785" y="262255"/>
            <a:ext cx="11211560" cy="632650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7.Look, My father is_____.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shave                 B. to shave            C.shaving              D. shaveing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8. -Must I leave now?   -No, you_____.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must                  B. mustn't              C. need                D. needn't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9. -_____is Sally?  -She is in the garden.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Who                  B. What                 C. Which               D. Where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10. -What is the boy doing?  -He is swimming_____the river.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above                B. across                C. of                    D. after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11. Some birds are flying_____the river. 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in                      B. on                     C. with                 D. above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12. What does the sign            mean?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Don't walk along the rive                  B. Don't sit near the river</a:t>
            </a: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C. Don't jump into the river                  D. Don't swim in the river</a:t>
            </a:r>
          </a:p>
        </p:txBody>
      </p:sp>
      <p:graphicFrame>
        <p:nvGraphicFramePr>
          <p:cNvPr id="6" name="对象 5"/>
          <p:cNvGraphicFramePr>
            <a:graphicFrameLocks/>
          </p:cNvGraphicFramePr>
          <p:nvPr/>
        </p:nvGraphicFramePr>
        <p:xfrm>
          <a:off x="3799205" y="5045075"/>
          <a:ext cx="743585" cy="616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742988" imgH="615982" progId="PBrush">
                  <p:embed/>
                </p:oleObj>
              </mc:Choice>
              <mc:Fallback>
                <p:oleObj r:id="rId5" imgW="742988" imgH="615982" progId="PBrush">
                  <p:embed/>
                  <p:pic>
                    <p:nvPicPr>
                      <p:cNvPr id="0" name="图片 5" descr="image1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9205" y="5045075"/>
                        <a:ext cx="743585" cy="6165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680" y="74612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990" y="176530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990" y="265557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615" y="360108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990" y="4577715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 descr="u=3642632827,871911680&amp;fm=15&amp;gp=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" y="6043930"/>
            <a:ext cx="656590" cy="5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82213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3525" y="458470"/>
            <a:ext cx="11254105" cy="5605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IV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</a:t>
            </a:r>
            <a:r>
              <a:rPr 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选择适当的短语完成句子，每个短语限用一次。</a:t>
            </a:r>
          </a:p>
          <a:p>
            <a:pPr>
              <a:lnSpc>
                <a:spcPct val="160000"/>
              </a:lnSpc>
            </a:pP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60000"/>
              </a:lnSpc>
            </a:pP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1. It is cold. __________your coat, Sally.</a:t>
            </a: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2. There is a table________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__the living room.</a:t>
            </a: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3. _________the light, please.</a:t>
            </a: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4. There is an_____________in the kitchen.</a:t>
            </a:r>
          </a:p>
          <a:p>
            <a:pPr>
              <a:lnSpc>
                <a:spcPct val="16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5. There is a cup on the left and a bottle_____________.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616835" y="2729230"/>
            <a:ext cx="2030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Put on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385820" y="3388995"/>
            <a:ext cx="33578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 the middle of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21055" y="4144645"/>
            <a:ext cx="21355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Turn off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541905" y="4770755"/>
            <a:ext cx="36995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electric cooker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7845" y="1435100"/>
            <a:ext cx="1041527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</a:rPr>
              <a:t>on the right   in the middle of   turn off   put on    electric cooker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743700" y="5408295"/>
            <a:ext cx="26498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on the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Comic Sans MS" panose="030F0702030302020204" charset="0"/>
              <a:cs typeface="Comic Sans MS" panose="030F070203030202020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82213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4050" y="356870"/>
            <a:ext cx="11254105" cy="586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V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按要求改写句子，每空一词</a:t>
            </a:r>
            <a:r>
              <a:rPr 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。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1. There are some clouds in the sky.</a:t>
            </a: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（改为否定句）</a:t>
            </a: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There_______ _______clouds in the sky.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2. Open the window, please. </a:t>
            </a: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（改为否定祈使句）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_______ _______the window, please.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3. The policeman is running after a man.</a:t>
            </a: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（改为否定句）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The policeman_______ _______after a man.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4. There are some boats on the river.</a:t>
            </a: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（改为一般疑问句）</a:t>
            </a: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_______ _______ _______boats on the river?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5. Must I turn off the light now?</a:t>
            </a: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（做肯定回答）</a:t>
            </a: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</a:t>
            </a: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_______, you_______.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997710" y="1543050"/>
            <a:ext cx="2593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aren't   any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250315" y="2565400"/>
            <a:ext cx="27095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Don't    open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296920" y="3602990"/>
            <a:ext cx="3281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isn't  running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050925" y="4582160"/>
            <a:ext cx="4198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Are      there     any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162050" y="5649595"/>
            <a:ext cx="12223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Yes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124200" y="5649595"/>
            <a:ext cx="17202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Comic Sans MS" panose="030F0702030302020204" charset="0"/>
              <a:cs typeface="Comic Sans MS" panose="030F070203030202020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82213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4050" y="454660"/>
            <a:ext cx="11254105" cy="6118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6. Must I clean my room now?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（做否定回答）</a:t>
            </a:r>
            <a:endParaRPr lang="zh-CN" altLang="en-US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_______, you_______.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7. The child is sleeping. 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（改为复数形式）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The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_______ _______sleeping.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8. The boy is swimming </a:t>
            </a:r>
            <a:r>
              <a:rPr lang="en-US" altLang="zh-CN" sz="2800" u="sng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in the river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（对划线部分提问）</a:t>
            </a:r>
          </a:p>
          <a:p>
            <a:pPr>
              <a:lnSpc>
                <a:spcPct val="140000"/>
              </a:lnSpc>
            </a:pP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_______ _______the boy swimming?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9. Nancy is </a:t>
            </a:r>
            <a:r>
              <a:rPr lang="en-US" altLang="zh-CN" sz="2800" u="sng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in the garden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（对划线部分提问）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_______ _______Nancy?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10. Jerry is </a:t>
            </a:r>
            <a:r>
              <a:rPr lang="en-US" altLang="zh-CN" sz="2800" u="sng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jumping off the wall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（对划线部分提问）</a:t>
            </a:r>
          </a:p>
          <a:p>
            <a:pPr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    ________ _______Jerry_______?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322070" y="1171575"/>
            <a:ext cx="8356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425190" y="1171575"/>
            <a:ext cx="2019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needn't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916430" y="2401570"/>
            <a:ext cx="2660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children  are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235075" y="3610610"/>
            <a:ext cx="2660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Where    is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235075" y="4756150"/>
            <a:ext cx="2767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Where    is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235710" y="5907405"/>
            <a:ext cx="2767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What      is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70170" y="5907405"/>
            <a:ext cx="1592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11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91344" y="188640"/>
            <a:ext cx="11881320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终止 38"/>
          <p:cNvSpPr/>
          <p:nvPr/>
        </p:nvSpPr>
        <p:spPr>
          <a:xfrm>
            <a:off x="9723755" y="0"/>
            <a:ext cx="2468245" cy="662940"/>
          </a:xfrm>
          <a:prstGeom prst="flowChartTermina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zh-CN" alt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4" name="图片 3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7768" y="82213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89255" y="410210"/>
            <a:ext cx="11254105" cy="6527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ea typeface="微软雅黑" panose="020B0503020204020204" charset="-122"/>
                <a:cs typeface="Tahoma" panose="020B0604030504040204" pitchFamily="34" charset="0"/>
                <a:sym typeface="+mn-ea"/>
              </a:rPr>
              <a:t>Ⅵ</a:t>
            </a:r>
            <a:r>
              <a:rPr lang="en-US" alt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.</a:t>
            </a:r>
            <a:r>
              <a:rPr lang="zh-CN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补全对话。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Teacher: Good afternoon, Mary. 1._______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Mary: I'm doing my homework.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Teacher: 2. _______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Mary: She is in the computer room.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Teacher: 3._______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Mary: She is typing the letter.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Teacher: Are Tony and John in the computer </a:t>
            </a:r>
            <a:r>
              <a:rPr lang="en-US" altLang="zh-CN" sz="2400" dirty="0" smtClean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room?</a:t>
            </a:r>
            <a:endParaRPr lang="en-US" altLang="zh-CN" sz="24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Mary: 4._______</a:t>
            </a:r>
            <a:endParaRPr lang="en-US" altLang="zh-CN" sz="24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Teacher: Where are they?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Mary: They are in the classroom.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Teacher: 5._______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Mary: No, they aren't. They are sleeping.</a:t>
            </a: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ct val="140000"/>
              </a:lnSpc>
            </a:pPr>
            <a:endParaRPr lang="en-US" altLang="zh-CN" sz="2800" dirty="0">
              <a:latin typeface="Tahoma" panose="020B0604030504040204" pitchFamily="34" charset="0"/>
              <a:ea typeface="Adobe 楷体 Std R" panose="02020400000000000000" pitchFamily="18" charset="-122"/>
              <a:cs typeface="Tahoma" panose="020B060403050404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353685" y="785495"/>
            <a:ext cx="83566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124710" y="1717040"/>
            <a:ext cx="83566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953260" y="2638425"/>
            <a:ext cx="83566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673860" y="3902710"/>
            <a:ext cx="83566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124710" y="5238750"/>
            <a:ext cx="835660" cy="63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15100" y="1329690"/>
            <a:ext cx="5214620" cy="2120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</a:rPr>
              <a:t>A. What are you doing?</a:t>
            </a: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</a:rPr>
              <a:t>B. Are they doing their homework?</a:t>
            </a: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</a:rPr>
              <a:t>C. Where is Tina?</a:t>
            </a: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</a:rPr>
              <a:t>D. What is she doing?</a:t>
            </a: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Tahoma" panose="020B0604030504040204" pitchFamily="34" charset="0"/>
                <a:cs typeface="Tahoma" panose="020B0604030504040204" pitchFamily="34" charset="0"/>
              </a:rPr>
              <a:t>E. No, they aren't.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1145</Words>
  <Application>Microsoft Office PowerPoint</Application>
  <PresentationFormat>宽屏</PresentationFormat>
  <Paragraphs>207</Paragraphs>
  <Slides>12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156</cp:revision>
  <dcterms:created xsi:type="dcterms:W3CDTF">2020-04-07T08:20:00Z</dcterms:created>
  <dcterms:modified xsi:type="dcterms:W3CDTF">2020-12-11T07:53:56Z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