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544" r:id="rId2"/>
    <p:sldId id="547" r:id="rId3"/>
    <p:sldId id="545" r:id="rId4"/>
    <p:sldId id="54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3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" y="283"/>
      </p:cViewPr>
      <p:guideLst>
        <p:guide orient="horz" pos="2163"/>
        <p:guide pos="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54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9805375" y="56626"/>
            <a:ext cx="2405566" cy="581519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-10795" y="-5715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3500" y="1844675"/>
            <a:ext cx="9525000" cy="327787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L25-36</a:t>
            </a:r>
            <a:r>
              <a:rPr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课微信教学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63352" y="116632"/>
            <a:ext cx="11928648" cy="6552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146810" y="261620"/>
            <a:ext cx="10133330" cy="6809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I. </a:t>
            </a:r>
            <a:r>
              <a:rPr lang="zh-CN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选择</a:t>
            </a:r>
            <a:r>
              <a:rPr lang="en-US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  <a:endParaRPr lang="en-US" sz="2400" b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1</a:t>
            </a:r>
            <a:r>
              <a:rPr lang="en-US" sz="2400" b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. There isn’t _______ milk in the refrigerator.</a:t>
            </a:r>
          </a:p>
          <a:p>
            <a:pPr indent="0">
              <a:lnSpc>
                <a:spcPct val="140000"/>
              </a:lnSpc>
            </a:pP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  </a:t>
            </a:r>
            <a:r>
              <a:rPr lang="en-US" sz="240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A</a:t>
            </a: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.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 some                   B. any                C. a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2. Please ________ the suits on the shelf.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</a:t>
            </a:r>
            <a:r>
              <a:rPr lang="en-US" sz="240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A</a:t>
            </a: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.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 put                     B. to put             C. putting</a:t>
            </a:r>
            <a:endParaRPr lang="en-US" altLang="en-US" sz="2400" b="0"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3. Vivian and Barney are ________ the letters. </a:t>
            </a:r>
          </a:p>
          <a:p>
            <a:pPr indent="0">
              <a:lnSpc>
                <a:spcPct val="140000"/>
              </a:lnSpc>
            </a:pPr>
            <a:r>
              <a:rPr lang="en-US" sz="240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  A</a:t>
            </a: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.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 type                     B.typing             C. typeing</a:t>
            </a:r>
            <a:endParaRPr lang="en-US" altLang="en-US" sz="2400" b="0"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4. --_______ is Kelly ________ in the classroom? 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-- She’s sleeping.</a:t>
            </a:r>
          </a:p>
          <a:p>
            <a:pPr indent="0">
              <a:lnSpc>
                <a:spcPct val="140000"/>
              </a:lnSpc>
            </a:pPr>
            <a:r>
              <a:rPr lang="en-US" sz="240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   A</a:t>
            </a: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.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 How;doing          B.Who; to do        C. What; doing</a:t>
            </a:r>
            <a:endParaRPr lang="en-US" altLang="en-US" sz="2400" b="0"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5. Here _______ two students on the bridge.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</a:t>
            </a:r>
            <a:r>
              <a:rPr lang="en-US" sz="240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A</a:t>
            </a:r>
            <a:r>
              <a:rPr lang="en-US" sz="240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.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 is                       B. are                   C. am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0" y="-635"/>
            <a:ext cx="12313920" cy="6871335"/>
            <a:chOff x="0" y="0"/>
            <a:chExt cx="19370" cy="10800"/>
          </a:xfrm>
        </p:grpSpPr>
        <p:grpSp>
          <p:nvGrpSpPr>
            <p:cNvPr id="31" name="组合 30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32" name="矩形 31"/>
              <p:cNvSpPr/>
              <p:nvPr/>
            </p:nvSpPr>
            <p:spPr>
              <a:xfrm>
                <a:off x="0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36" name="圆角矩形 35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7" name="图片 36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云形 6"/>
          <p:cNvSpPr/>
          <p:nvPr/>
        </p:nvSpPr>
        <p:spPr>
          <a:xfrm>
            <a:off x="4279900" y="1353185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云形 7"/>
          <p:cNvSpPr/>
          <p:nvPr/>
        </p:nvSpPr>
        <p:spPr>
          <a:xfrm>
            <a:off x="1377950" y="2422525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4279900" y="3442970"/>
            <a:ext cx="140525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云形 9"/>
          <p:cNvSpPr/>
          <p:nvPr/>
        </p:nvSpPr>
        <p:spPr>
          <a:xfrm>
            <a:off x="6772910" y="4936490"/>
            <a:ext cx="229933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云形 10"/>
          <p:cNvSpPr/>
          <p:nvPr/>
        </p:nvSpPr>
        <p:spPr>
          <a:xfrm>
            <a:off x="4091305" y="6000750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911424" y="1196752"/>
            <a:ext cx="10479405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II.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用括号内所给词的适当形式填空。</a:t>
            </a: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1.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Mandy’s father is a ________(cooker). </a:t>
            </a:r>
            <a:endParaRPr lang="en-US" sz="2400" b="0" dirty="0">
              <a:latin typeface="Tahoma" panose="020B0604030504040204" charset="0"/>
              <a:ea typeface="宋体" panose="02010600030101010101" pitchFamily="2" charset="-122"/>
              <a:cs typeface="Tahoma" panose="020B0604030504040204" charset="0"/>
            </a:endParaRPr>
          </a:p>
          <a:p>
            <a:pPr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2.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Jason 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ha</a:t>
            </a:r>
            <a:r>
              <a:rPr lang="en-US" sz="240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s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a pair of green ________(trouser). </a:t>
            </a:r>
            <a:endParaRPr lang="en-US" sz="2400" b="0" dirty="0">
              <a:latin typeface="Tahoma" panose="020B0604030504040204" charset="0"/>
              <a:ea typeface="宋体" panose="02010600030101010101" pitchFamily="2" charset="-122"/>
              <a:cs typeface="Tahoma" panose="020B0604030504040204" charset="0"/>
            </a:endParaRPr>
          </a:p>
          <a:p>
            <a:pPr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3.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His room is very ________(tidy). He must clean it. </a:t>
            </a:r>
            <a:endParaRPr lang="en-US" sz="2400" b="0" dirty="0">
              <a:latin typeface="Tahoma" panose="020B0604030504040204" charset="0"/>
              <a:ea typeface="宋体" panose="02010600030101010101" pitchFamily="2" charset="-122"/>
              <a:cs typeface="Tahoma" panose="020B0604030504040204" charset="0"/>
            </a:endParaRPr>
          </a:p>
          <a:p>
            <a:pPr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4.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Jane’s ________(tooth) are very white. </a:t>
            </a:r>
          </a:p>
          <a:p>
            <a:pPr>
              <a:lnSpc>
                <a:spcPct val="20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5. There are some ________(cloud) in the sky. </a:t>
            </a:r>
            <a:endParaRPr lang="en-US" altLang="en-US" sz="2400" b="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23792" y="2132856"/>
            <a:ext cx="1031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cook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99856" y="2924944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trousers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35760" y="3573016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untidy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23592" y="4293096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teeth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47728" y="5013176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1055440" y="404664"/>
            <a:ext cx="10875010" cy="61863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III.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按要求完成下列各题。</a:t>
            </a: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  <a:endParaRPr lang="en-US" sz="2400" b="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1. There are two forks in the cupboard. (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改为否定</a:t>
            </a:r>
            <a:r>
              <a:rPr lang="zh-CN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句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)</a:t>
            </a:r>
            <a:endParaRPr lang="en-US" sz="2400" b="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________ ________ two forks in the cupboard.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2. There is a lovely girl. (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改为一般疑问句并作出否定回答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)</a:t>
            </a:r>
          </a:p>
          <a:p>
            <a:pPr indent="0">
              <a:lnSpc>
                <a:spcPct val="150000"/>
              </a:lnSpc>
            </a:pP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   _______________________         _____________</a:t>
            </a:r>
            <a:r>
              <a:rPr lang="en-US" sz="2400" u="sng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                  </a:t>
            </a:r>
            <a:r>
              <a:rPr lang="en-US" sz="2400" b="0" u="sng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                                    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       </a:t>
            </a:r>
            <a:endParaRPr lang="en-US" sz="2400" b="0" dirty="0">
              <a:latin typeface="Tahoma" panose="020B0604030504040204" charset="0"/>
              <a:ea typeface="宋体" panose="02010600030101010101" pitchFamily="2" charset="-122"/>
              <a:cs typeface="Tahoma" panose="020B060403050404020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3.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We must </a:t>
            </a:r>
            <a:r>
              <a:rPr lang="en-US" sz="2400" b="0" u="sng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sharpen the pencils.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(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对画线部分提问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________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________ </a:t>
            </a:r>
            <a:r>
              <a:rPr lang="en-US" altLang="zh-CN" sz="240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you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do?  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4. book, is, bottles, there, a, the, near 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(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连词成句，标点已给出，注意大小</a:t>
            </a:r>
            <a:r>
              <a:rPr lang="zh-CN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写</a:t>
            </a: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)</a:t>
            </a:r>
            <a:endParaRPr lang="en-US" sz="2400" b="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 smtClean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___________________________________________. 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5. kitchen, cooking, Susan, the, is, in (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连词成句，标点已给出，注意大小写。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____________________________________________  </a:t>
            </a:r>
            <a:r>
              <a:rPr lang="en-US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?</a:t>
            </a:r>
            <a:endParaRPr lang="en-US" altLang="zh-CN" sz="2400" b="0" dirty="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3472" y="1556792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There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855640" y="1556792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aren't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15480" y="2636912"/>
            <a:ext cx="33921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Is there a lovely girl?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96000" y="2636912"/>
            <a:ext cx="29279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No, there isn't.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87488" y="3717032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What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999656" y="3717032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must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415480" y="4869160"/>
            <a:ext cx="6194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There is a book near the bottles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03512" y="5949280"/>
            <a:ext cx="6194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Is Susan cooking in the kitchen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7" grpId="0"/>
      <p:bldP spid="8" grpId="0"/>
      <p:bldP spid="9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354</Words>
  <Application>Microsoft Office PowerPoint</Application>
  <PresentationFormat>宽屏</PresentationFormat>
  <Paragraphs>44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爱学习新概念L25-36课微信教学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234</cp:revision>
  <dcterms:created xsi:type="dcterms:W3CDTF">2020-04-07T08:20:00Z</dcterms:created>
  <dcterms:modified xsi:type="dcterms:W3CDTF">2020-12-11T07:29:24Z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