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544" r:id="rId2"/>
    <p:sldId id="547" r:id="rId3"/>
    <p:sldId id="545" r:id="rId4"/>
    <p:sldId id="549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3">
          <p15:clr>
            <a:srgbClr val="A4A3A4"/>
          </p15:clr>
        </p15:guide>
        <p15:guide id="2" pos="38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77" y="283"/>
      </p:cViewPr>
      <p:guideLst>
        <p:guide orient="horz" pos="2163"/>
        <p:guide pos="38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2020/12/11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3548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tags" Target="../tags/tag9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7" Type="http://schemas.openxmlformats.org/officeDocument/2006/relationships/image" Target="../media/image5.emf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5.xml"/><Relationship Id="rId4" Type="http://schemas.openxmlformats.org/officeDocument/2006/relationships/tags" Target="../tags/tag64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tags" Target="../tags/tag68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6" Type="http://schemas.openxmlformats.org/officeDocument/2006/relationships/tags" Target="../tags/tag71.xml"/><Relationship Id="rId5" Type="http://schemas.openxmlformats.org/officeDocument/2006/relationships/tags" Target="../tags/tag70.xml"/><Relationship Id="rId4" Type="http://schemas.openxmlformats.org/officeDocument/2006/relationships/tags" Target="../tags/tag69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7" Type="http://schemas.openxmlformats.org/officeDocument/2006/relationships/image" Target="../media/image6.emf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6.xml"/><Relationship Id="rId4" Type="http://schemas.openxmlformats.org/officeDocument/2006/relationships/tags" Target="../tags/tag75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79.xml"/><Relationship Id="rId7" Type="http://schemas.openxmlformats.org/officeDocument/2006/relationships/tags" Target="../tags/tag83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6" Type="http://schemas.openxmlformats.org/officeDocument/2006/relationships/tags" Target="../tags/tag82.xml"/><Relationship Id="rId5" Type="http://schemas.openxmlformats.org/officeDocument/2006/relationships/tags" Target="../tags/tag81.xml"/><Relationship Id="rId4" Type="http://schemas.openxmlformats.org/officeDocument/2006/relationships/tags" Target="../tags/tag80.xml"/><Relationship Id="rId9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91.xml"/><Relationship Id="rId3" Type="http://schemas.openxmlformats.org/officeDocument/2006/relationships/tags" Target="../tags/tag86.xml"/><Relationship Id="rId7" Type="http://schemas.openxmlformats.org/officeDocument/2006/relationships/tags" Target="../tags/tag90.xml"/><Relationship Id="rId2" Type="http://schemas.openxmlformats.org/officeDocument/2006/relationships/tags" Target="../tags/tag85.xml"/><Relationship Id="rId1" Type="http://schemas.openxmlformats.org/officeDocument/2006/relationships/tags" Target="../tags/tag84.xml"/><Relationship Id="rId6" Type="http://schemas.openxmlformats.org/officeDocument/2006/relationships/tags" Target="../tags/tag89.xml"/><Relationship Id="rId5" Type="http://schemas.openxmlformats.org/officeDocument/2006/relationships/tags" Target="../tags/tag88.xml"/><Relationship Id="rId10" Type="http://schemas.openxmlformats.org/officeDocument/2006/relationships/image" Target="../media/image2.png"/><Relationship Id="rId4" Type="http://schemas.openxmlformats.org/officeDocument/2006/relationships/tags" Target="../tags/tag87.xml"/><Relationship Id="rId9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99.xml"/><Relationship Id="rId3" Type="http://schemas.openxmlformats.org/officeDocument/2006/relationships/tags" Target="../tags/tag94.xml"/><Relationship Id="rId7" Type="http://schemas.openxmlformats.org/officeDocument/2006/relationships/tags" Target="../tags/tag98.xml"/><Relationship Id="rId2" Type="http://schemas.openxmlformats.org/officeDocument/2006/relationships/tags" Target="../tags/tag93.xml"/><Relationship Id="rId1" Type="http://schemas.openxmlformats.org/officeDocument/2006/relationships/tags" Target="../tags/tag92.xml"/><Relationship Id="rId6" Type="http://schemas.openxmlformats.org/officeDocument/2006/relationships/tags" Target="../tags/tag97.xml"/><Relationship Id="rId5" Type="http://schemas.openxmlformats.org/officeDocument/2006/relationships/tags" Target="../tags/tag96.xml"/><Relationship Id="rId10" Type="http://schemas.openxmlformats.org/officeDocument/2006/relationships/image" Target="../media/image9.png"/><Relationship Id="rId4" Type="http://schemas.openxmlformats.org/officeDocument/2006/relationships/tags" Target="../tags/tag95.xml"/><Relationship Id="rId9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107.xml"/><Relationship Id="rId3" Type="http://schemas.openxmlformats.org/officeDocument/2006/relationships/tags" Target="../tags/tag102.xml"/><Relationship Id="rId7" Type="http://schemas.openxmlformats.org/officeDocument/2006/relationships/tags" Target="../tags/tag106.xml"/><Relationship Id="rId2" Type="http://schemas.openxmlformats.org/officeDocument/2006/relationships/tags" Target="../tags/tag101.xml"/><Relationship Id="rId1" Type="http://schemas.openxmlformats.org/officeDocument/2006/relationships/tags" Target="../tags/tag100.xml"/><Relationship Id="rId6" Type="http://schemas.openxmlformats.org/officeDocument/2006/relationships/tags" Target="../tags/tag105.xml"/><Relationship Id="rId5" Type="http://schemas.openxmlformats.org/officeDocument/2006/relationships/tags" Target="../tags/tag104.xml"/><Relationship Id="rId10" Type="http://schemas.openxmlformats.org/officeDocument/2006/relationships/image" Target="../media/image10.png"/><Relationship Id="rId4" Type="http://schemas.openxmlformats.org/officeDocument/2006/relationships/tags" Target="../tags/tag103.xml"/><Relationship Id="rId9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115.xml"/><Relationship Id="rId3" Type="http://schemas.openxmlformats.org/officeDocument/2006/relationships/tags" Target="../tags/tag110.xml"/><Relationship Id="rId7" Type="http://schemas.openxmlformats.org/officeDocument/2006/relationships/tags" Target="../tags/tag114.xml"/><Relationship Id="rId12" Type="http://schemas.openxmlformats.org/officeDocument/2006/relationships/image" Target="../media/image7.emf"/><Relationship Id="rId2" Type="http://schemas.openxmlformats.org/officeDocument/2006/relationships/tags" Target="../tags/tag109.xml"/><Relationship Id="rId1" Type="http://schemas.openxmlformats.org/officeDocument/2006/relationships/tags" Target="../tags/tag108.xml"/><Relationship Id="rId6" Type="http://schemas.openxmlformats.org/officeDocument/2006/relationships/tags" Target="../tags/tag113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112.xml"/><Relationship Id="rId10" Type="http://schemas.openxmlformats.org/officeDocument/2006/relationships/tags" Target="../tags/tag117.xml"/><Relationship Id="rId4" Type="http://schemas.openxmlformats.org/officeDocument/2006/relationships/tags" Target="../tags/tag111.xml"/><Relationship Id="rId9" Type="http://schemas.openxmlformats.org/officeDocument/2006/relationships/tags" Target="../tags/tag116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20.xml"/><Relationship Id="rId7" Type="http://schemas.openxmlformats.org/officeDocument/2006/relationships/tags" Target="../tags/tag124.xml"/><Relationship Id="rId2" Type="http://schemas.openxmlformats.org/officeDocument/2006/relationships/tags" Target="../tags/tag119.xml"/><Relationship Id="rId1" Type="http://schemas.openxmlformats.org/officeDocument/2006/relationships/tags" Target="../tags/tag118.xml"/><Relationship Id="rId6" Type="http://schemas.openxmlformats.org/officeDocument/2006/relationships/tags" Target="../tags/tag123.xml"/><Relationship Id="rId5" Type="http://schemas.openxmlformats.org/officeDocument/2006/relationships/tags" Target="../tags/tag122.xml"/><Relationship Id="rId4" Type="http://schemas.openxmlformats.org/officeDocument/2006/relationships/tags" Target="../tags/tag121.xml"/><Relationship Id="rId9" Type="http://schemas.openxmlformats.org/officeDocument/2006/relationships/image" Target="../media/image11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7" Type="http://schemas.openxmlformats.org/officeDocument/2006/relationships/image" Target="../media/image3.png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3.xml"/><Relationship Id="rId4" Type="http://schemas.openxmlformats.org/officeDocument/2006/relationships/tags" Target="../tags/tag22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6.xml"/><Relationship Id="rId7" Type="http://schemas.openxmlformats.org/officeDocument/2006/relationships/tags" Target="../tags/tag30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Relationship Id="rId9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8.xml"/><Relationship Id="rId3" Type="http://schemas.openxmlformats.org/officeDocument/2006/relationships/tags" Target="../tags/tag33.xml"/><Relationship Id="rId7" Type="http://schemas.openxmlformats.org/officeDocument/2006/relationships/tags" Target="../tags/tag37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11" Type="http://schemas.openxmlformats.org/officeDocument/2006/relationships/image" Target="../media/image4.png"/><Relationship Id="rId5" Type="http://schemas.openxmlformats.org/officeDocument/2006/relationships/tags" Target="../tags/tag35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34.xml"/><Relationship Id="rId9" Type="http://schemas.openxmlformats.org/officeDocument/2006/relationships/tags" Target="../tags/tag39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7" Type="http://schemas.openxmlformats.org/officeDocument/2006/relationships/image" Target="../media/image5.emf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44.xml"/><Relationship Id="rId4" Type="http://schemas.openxmlformats.org/officeDocument/2006/relationships/tags" Target="../tags/tag4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50.xml"/><Relationship Id="rId7" Type="http://schemas.openxmlformats.org/officeDocument/2006/relationships/tags" Target="../tags/tag54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Relationship Id="rId9" Type="http://schemas.openxmlformats.org/officeDocument/2006/relationships/image" Target="../media/image6.emf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5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6" Type="http://schemas.openxmlformats.org/officeDocument/2006/relationships/tags" Target="../tags/tag60.xml"/><Relationship Id="rId5" Type="http://schemas.openxmlformats.org/officeDocument/2006/relationships/tags" Target="../tags/tag59.xml"/><Relationship Id="rId4" Type="http://schemas.openxmlformats.org/officeDocument/2006/relationships/tags" Target="../tags/tag5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580644" y="413229"/>
            <a:ext cx="11150550" cy="615139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2472220" y="2239645"/>
            <a:ext cx="7618730" cy="116776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5400" b="0" i="0" spc="30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2472220" y="3488928"/>
            <a:ext cx="7618730" cy="1005788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baseline="0" dirty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  <a:endParaRPr lang="en-US" altLang="zh-CN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924210" y="415289"/>
            <a:ext cx="10796016" cy="61264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429001" y="2385676"/>
            <a:ext cx="5879668" cy="1230315"/>
          </a:xfrm>
          <a:noFill/>
        </p:spPr>
        <p:txBody>
          <a:bodyPr wrap="square" lIns="91440" tIns="45720" rIns="91440" bIns="45720" rtlCol="0" anchor="b" anchorCtr="0">
            <a:normAutofit/>
          </a:bodyPr>
          <a:lstStyle>
            <a:lvl1pPr marL="857250" indent="-857250" algn="ctr">
              <a:buFont typeface="Arial" panose="020B0604020202020204" pitchFamily="34" charset="0"/>
              <a:buNone/>
              <a:defRPr kumimoji="0" sz="6000" b="0" i="0" spc="300" baseline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  <a:sym typeface="+mn-ea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dirty="0" err="1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3" hasCustomPrompt="1"/>
            <p:custDataLst>
              <p:tags r:id="rId6"/>
            </p:custDataLst>
          </p:nvPr>
        </p:nvSpPr>
        <p:spPr>
          <a:xfrm>
            <a:off x="3429001" y="3789452"/>
            <a:ext cx="5879668" cy="1230313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smtClean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  <a:lvl2pPr marL="228600" indent="0">
              <a:buNone/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2pPr>
            <a:lvl3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3pPr>
            <a:lvl4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4pPr>
            <a:lvl5pPr>
              <a:defRPr lang="zh-CN" altLang="en-US" sz="18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ea typeface="幼圆" panose="02010509060101010101" pitchFamily="49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 dirty="0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370099" y="341387"/>
            <a:ext cx="1944793" cy="96934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678005" y="349291"/>
            <a:ext cx="1213209" cy="652329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8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372366" y="220344"/>
            <a:ext cx="11717528" cy="645622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579885" y="522533"/>
            <a:ext cx="11161789" cy="604020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331210" y="3522345"/>
            <a:ext cx="6367780" cy="101155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4800" b="0" i="0" baseline="0" dirty="0">
                <a:ln>
                  <a:noFill/>
                </a:ln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9EFD9D74-47D9-4702-A33C-335B63B48DBF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FABC47A4-756D-490B-A52F-7D9E2C9FC05F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KSO_TEMPLATE" hidden="1"/>
          <p:cNvSpPr/>
          <p:nvPr>
            <p:custDataLst>
              <p:tags r:id="rId2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1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圆角矩形 26"/>
          <p:cNvSpPr/>
          <p:nvPr/>
        </p:nvSpPr>
        <p:spPr>
          <a:xfrm>
            <a:off x="9805375" y="56626"/>
            <a:ext cx="2405566" cy="581519"/>
          </a:xfrm>
          <a:prstGeom prst="roundRect">
            <a:avLst>
              <a:gd name="adj" fmla="val 45014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" name="组合 5"/>
          <p:cNvGrpSpPr/>
          <p:nvPr/>
        </p:nvGrpSpPr>
        <p:grpSpPr>
          <a:xfrm>
            <a:off x="-10795" y="-57150"/>
            <a:ext cx="12299950" cy="6858000"/>
            <a:chOff x="0" y="0"/>
            <a:chExt cx="19370" cy="10800"/>
          </a:xfrm>
        </p:grpSpPr>
        <p:grpSp>
          <p:nvGrpSpPr>
            <p:cNvPr id="3" name="组合 2"/>
            <p:cNvGrpSpPr/>
            <p:nvPr/>
          </p:nvGrpSpPr>
          <p:grpSpPr>
            <a:xfrm>
              <a:off x="0" y="0"/>
              <a:ext cx="19370" cy="10800"/>
              <a:chOff x="0" y="0"/>
              <a:chExt cx="12192000" cy="6834563"/>
            </a:xfrm>
            <a:solidFill>
              <a:schemeClr val="accent3">
                <a:lumMod val="20000"/>
                <a:lumOff val="80000"/>
              </a:schemeClr>
            </a:solidFill>
          </p:grpSpPr>
          <p:sp>
            <p:nvSpPr>
              <p:cNvPr id="4" name="矩形 3"/>
              <p:cNvSpPr/>
              <p:nvPr/>
            </p:nvSpPr>
            <p:spPr>
              <a:xfrm>
                <a:off x="0" y="0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</p:grpSp>
        <p:sp>
          <p:nvSpPr>
            <p:cNvPr id="15" name="圆角矩形 14"/>
            <p:cNvSpPr/>
            <p:nvPr/>
          </p:nvSpPr>
          <p:spPr>
            <a:xfrm>
              <a:off x="15435" y="90"/>
              <a:ext cx="3784" cy="914"/>
            </a:xfrm>
            <a:prstGeom prst="roundRect">
              <a:avLst>
                <a:gd name="adj" fmla="val 45014"/>
              </a:avLst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6" name="图片 15" descr="大桥教育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587" y="90"/>
              <a:ext cx="3308" cy="915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333500" y="1844675"/>
            <a:ext cx="9525000" cy="3277870"/>
          </a:xfrm>
        </p:spPr>
        <p:txBody>
          <a:bodyPr>
            <a:normAutofit/>
          </a:bodyPr>
          <a:lstStyle/>
          <a:p>
            <a:pPr algn="ctr"/>
            <a:r>
              <a:rPr lang="zh-CN" altLang="en-US" sz="4400" b="1" dirty="0">
                <a:solidFill>
                  <a:schemeClr val="tx1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  <a:cs typeface="Adobe 楷体 Std R" panose="02020400000000000000" pitchFamily="18" charset="-122"/>
              </a:rPr>
              <a:t>爱学习新概念</a:t>
            </a:r>
            <a:r>
              <a:rPr lang="en-US" altLang="zh-CN" sz="4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L25-36</a:t>
            </a:r>
            <a:r>
              <a:rPr sz="4400" b="1" dirty="0">
                <a:solidFill>
                  <a:schemeClr val="tx1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  <a:cs typeface="Adobe 楷体 Std R" panose="02020400000000000000" pitchFamily="18" charset="-122"/>
              </a:rPr>
              <a:t>课微信教学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263352" y="116632"/>
            <a:ext cx="11928648" cy="65527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文本框 18"/>
          <p:cNvSpPr txBox="1"/>
          <p:nvPr/>
        </p:nvSpPr>
        <p:spPr>
          <a:xfrm>
            <a:off x="1146810" y="261620"/>
            <a:ext cx="10133330" cy="68097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40000"/>
              </a:lnSpc>
            </a:pPr>
            <a:r>
              <a:rPr lang="en-US" sz="2400" b="0">
                <a:latin typeface="Tahoma" panose="020B0604030504040204" charset="0"/>
                <a:ea typeface="宋体" panose="02010600030101010101" pitchFamily="2" charset="-122"/>
                <a:cs typeface="Tahoma" panose="020B0604030504040204" charset="0"/>
              </a:rPr>
              <a:t>I. </a:t>
            </a:r>
            <a:r>
              <a:rPr lang="zh-CN" sz="2400" b="0">
                <a:latin typeface="Tahoma" panose="020B0604030504040204" charset="0"/>
                <a:ea typeface="宋体" panose="02010600030101010101" pitchFamily="2" charset="-122"/>
                <a:cs typeface="Tahoma" panose="020B0604030504040204" charset="0"/>
              </a:rPr>
              <a:t>选择</a:t>
            </a:r>
            <a:r>
              <a:rPr lang="en-US" sz="2400" b="0">
                <a:latin typeface="Tahoma" panose="020B0604030504040204" charset="0"/>
                <a:ea typeface="宋体" panose="02010600030101010101" pitchFamily="2" charset="-122"/>
                <a:cs typeface="Tahoma" panose="020B0604030504040204" charset="0"/>
              </a:rPr>
              <a:t> </a:t>
            </a:r>
            <a:endParaRPr lang="en-US" sz="2400" b="0">
              <a:latin typeface="Tahoma" panose="020B0604030504040204" charset="0"/>
              <a:ea typeface="Adobe 楷体 Std R" panose="02020400000000000000" pitchFamily="18" charset="-122"/>
              <a:cs typeface="Tahoma" panose="020B0604030504040204" charset="0"/>
            </a:endParaRPr>
          </a:p>
          <a:p>
            <a:pPr indent="0">
              <a:lnSpc>
                <a:spcPct val="140000"/>
              </a:lnSpc>
            </a:pPr>
            <a:r>
              <a:rPr lang="en-US" sz="2400" b="0">
                <a:latin typeface="Tahoma" panose="020B0604030504040204" charset="0"/>
                <a:ea typeface="宋体" panose="02010600030101010101" pitchFamily="2" charset="-122"/>
                <a:cs typeface="Tahoma" panose="020B0604030504040204" charset="0"/>
              </a:rPr>
              <a:t>1</a:t>
            </a:r>
            <a:r>
              <a:rPr lang="en-US" sz="2400" b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. There isn’t _______ milk in the refrigerator.</a:t>
            </a:r>
          </a:p>
          <a:p>
            <a:pPr indent="0">
              <a:lnSpc>
                <a:spcPct val="140000"/>
              </a:lnSpc>
            </a:pPr>
            <a:r>
              <a:rPr lang="en-US" sz="2400">
                <a:latin typeface="Adobe 楷体 Std R" panose="02020400000000000000" pitchFamily="18" charset="-122"/>
                <a:ea typeface="Adobe 楷体 Std R" panose="02020400000000000000" pitchFamily="18" charset="-122"/>
                <a:cs typeface="Adobe 楷体 Std R" panose="02020400000000000000" pitchFamily="18" charset="-122"/>
                <a:sym typeface="+mn-ea"/>
              </a:rPr>
              <a:t>   </a:t>
            </a:r>
            <a:r>
              <a:rPr lang="en-US" sz="240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  <a:sym typeface="+mn-ea"/>
              </a:rPr>
              <a:t>A</a:t>
            </a:r>
            <a:r>
              <a:rPr lang="en-US" sz="2400">
                <a:latin typeface="Adobe 楷体 Std R" panose="02020400000000000000" pitchFamily="18" charset="-122"/>
                <a:ea typeface="Adobe 楷体 Std R" panose="02020400000000000000" pitchFamily="18" charset="-122"/>
                <a:cs typeface="Adobe 楷体 Std R" panose="02020400000000000000" pitchFamily="18" charset="-122"/>
                <a:sym typeface="+mn-ea"/>
              </a:rPr>
              <a:t>.</a:t>
            </a:r>
            <a:r>
              <a:rPr lang="en-US" sz="2400">
                <a:latin typeface="Tahoma" panose="020B0604030504040204" charset="0"/>
                <a:cs typeface="Tahoma" panose="020B0604030504040204" charset="0"/>
                <a:sym typeface="+mn-ea"/>
              </a:rPr>
              <a:t> some                   B. any                C. a</a:t>
            </a:r>
          </a:p>
          <a:p>
            <a:pPr indent="0">
              <a:lnSpc>
                <a:spcPct val="140000"/>
              </a:lnSpc>
            </a:pPr>
            <a:r>
              <a:rPr lang="en-US" altLang="en-US" sz="2400" b="0">
                <a:latin typeface="Tahoma" panose="020B0604030504040204" charset="0"/>
                <a:ea typeface="Tahoma" panose="020B0604030504040204" charset="0"/>
                <a:cs typeface="Tahoma" panose="020B0604030504040204" charset="0"/>
              </a:rPr>
              <a:t>2. Please ________ the suits on the shelf. </a:t>
            </a:r>
          </a:p>
          <a:p>
            <a:pPr indent="0">
              <a:lnSpc>
                <a:spcPct val="140000"/>
              </a:lnSpc>
            </a:pPr>
            <a:r>
              <a:rPr lang="en-US" altLang="en-US" sz="2400" b="0">
                <a:latin typeface="Tahoma" panose="020B0604030504040204" charset="0"/>
                <a:ea typeface="Tahoma" panose="020B0604030504040204" charset="0"/>
                <a:cs typeface="Tahoma" panose="020B0604030504040204" charset="0"/>
              </a:rPr>
              <a:t>   </a:t>
            </a:r>
            <a:r>
              <a:rPr lang="en-US" sz="240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  <a:sym typeface="+mn-ea"/>
              </a:rPr>
              <a:t>A</a:t>
            </a:r>
            <a:r>
              <a:rPr lang="en-US" sz="2400">
                <a:latin typeface="Adobe 楷体 Std R" panose="02020400000000000000" pitchFamily="18" charset="-122"/>
                <a:ea typeface="Adobe 楷体 Std R" panose="02020400000000000000" pitchFamily="18" charset="-122"/>
                <a:cs typeface="Adobe 楷体 Std R" panose="02020400000000000000" pitchFamily="18" charset="-122"/>
                <a:sym typeface="+mn-ea"/>
              </a:rPr>
              <a:t>.</a:t>
            </a:r>
            <a:r>
              <a:rPr lang="en-US" sz="2400">
                <a:latin typeface="Tahoma" panose="020B0604030504040204" charset="0"/>
                <a:cs typeface="Tahoma" panose="020B0604030504040204" charset="0"/>
                <a:sym typeface="+mn-ea"/>
              </a:rPr>
              <a:t> put                     B. to put             C. putting</a:t>
            </a:r>
            <a:endParaRPr lang="en-US" altLang="en-US" sz="2400" b="0">
              <a:latin typeface="Tahoma" panose="020B0604030504040204" charset="0"/>
              <a:ea typeface="Tahoma" panose="020B0604030504040204" charset="0"/>
              <a:cs typeface="Tahoma" panose="020B0604030504040204" charset="0"/>
            </a:endParaRPr>
          </a:p>
          <a:p>
            <a:pPr indent="0">
              <a:lnSpc>
                <a:spcPct val="140000"/>
              </a:lnSpc>
            </a:pPr>
            <a:r>
              <a:rPr lang="en-US" altLang="en-US" sz="2400" b="0">
                <a:latin typeface="Tahoma" panose="020B0604030504040204" charset="0"/>
                <a:ea typeface="Tahoma" panose="020B0604030504040204" charset="0"/>
                <a:cs typeface="Tahoma" panose="020B0604030504040204" charset="0"/>
              </a:rPr>
              <a:t>3. Vivian and Barney are ________ the letters. </a:t>
            </a:r>
          </a:p>
          <a:p>
            <a:pPr indent="0">
              <a:lnSpc>
                <a:spcPct val="140000"/>
              </a:lnSpc>
            </a:pPr>
            <a:r>
              <a:rPr lang="en-US" sz="240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  <a:sym typeface="+mn-ea"/>
              </a:rPr>
              <a:t>  A</a:t>
            </a:r>
            <a:r>
              <a:rPr lang="en-US" sz="2400">
                <a:latin typeface="Adobe 楷体 Std R" panose="02020400000000000000" pitchFamily="18" charset="-122"/>
                <a:ea typeface="Adobe 楷体 Std R" panose="02020400000000000000" pitchFamily="18" charset="-122"/>
                <a:cs typeface="Adobe 楷体 Std R" panose="02020400000000000000" pitchFamily="18" charset="-122"/>
                <a:sym typeface="+mn-ea"/>
              </a:rPr>
              <a:t>.</a:t>
            </a:r>
            <a:r>
              <a:rPr lang="en-US" sz="2400">
                <a:latin typeface="Tahoma" panose="020B0604030504040204" charset="0"/>
                <a:cs typeface="Tahoma" panose="020B0604030504040204" charset="0"/>
                <a:sym typeface="+mn-ea"/>
              </a:rPr>
              <a:t> type                     B.typing             C. typeing</a:t>
            </a:r>
            <a:endParaRPr lang="en-US" altLang="en-US" sz="2400" b="0">
              <a:latin typeface="Tahoma" panose="020B0604030504040204" charset="0"/>
              <a:ea typeface="Tahoma" panose="020B0604030504040204" charset="0"/>
              <a:cs typeface="Tahoma" panose="020B0604030504040204" charset="0"/>
            </a:endParaRPr>
          </a:p>
          <a:p>
            <a:pPr indent="0">
              <a:lnSpc>
                <a:spcPct val="140000"/>
              </a:lnSpc>
            </a:pPr>
            <a:r>
              <a:rPr lang="en-US" altLang="en-US" sz="2400" b="0">
                <a:latin typeface="Tahoma" panose="020B0604030504040204" charset="0"/>
                <a:ea typeface="Tahoma" panose="020B0604030504040204" charset="0"/>
                <a:cs typeface="Tahoma" panose="020B0604030504040204" charset="0"/>
              </a:rPr>
              <a:t>4. --_______ is Kelly ________ in the classroom?  </a:t>
            </a:r>
          </a:p>
          <a:p>
            <a:pPr indent="0">
              <a:lnSpc>
                <a:spcPct val="140000"/>
              </a:lnSpc>
            </a:pPr>
            <a:r>
              <a:rPr lang="en-US" altLang="en-US" sz="2400" b="0">
                <a:latin typeface="Tahoma" panose="020B0604030504040204" charset="0"/>
                <a:ea typeface="Tahoma" panose="020B0604030504040204" charset="0"/>
                <a:cs typeface="Tahoma" panose="020B0604030504040204" charset="0"/>
              </a:rPr>
              <a:t>   -- She’s sleeping.</a:t>
            </a:r>
          </a:p>
          <a:p>
            <a:pPr indent="0">
              <a:lnSpc>
                <a:spcPct val="140000"/>
              </a:lnSpc>
            </a:pPr>
            <a:r>
              <a:rPr lang="en-US" sz="240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  <a:sym typeface="+mn-ea"/>
              </a:rPr>
              <a:t>   A</a:t>
            </a:r>
            <a:r>
              <a:rPr lang="en-US" sz="2400">
                <a:latin typeface="Adobe 楷体 Std R" panose="02020400000000000000" pitchFamily="18" charset="-122"/>
                <a:ea typeface="Adobe 楷体 Std R" panose="02020400000000000000" pitchFamily="18" charset="-122"/>
                <a:cs typeface="Adobe 楷体 Std R" panose="02020400000000000000" pitchFamily="18" charset="-122"/>
                <a:sym typeface="+mn-ea"/>
              </a:rPr>
              <a:t>.</a:t>
            </a:r>
            <a:r>
              <a:rPr lang="en-US" sz="2400">
                <a:latin typeface="Tahoma" panose="020B0604030504040204" charset="0"/>
                <a:cs typeface="Tahoma" panose="020B0604030504040204" charset="0"/>
                <a:sym typeface="+mn-ea"/>
              </a:rPr>
              <a:t> How;doing          B.Who; to do        C. What; doing</a:t>
            </a:r>
            <a:endParaRPr lang="en-US" altLang="en-US" sz="2400" b="0">
              <a:latin typeface="Tahoma" panose="020B0604030504040204" charset="0"/>
              <a:ea typeface="Tahoma" panose="020B0604030504040204" charset="0"/>
              <a:cs typeface="Tahoma" panose="020B0604030504040204" charset="0"/>
            </a:endParaRPr>
          </a:p>
          <a:p>
            <a:pPr indent="0">
              <a:lnSpc>
                <a:spcPct val="140000"/>
              </a:lnSpc>
            </a:pPr>
            <a:r>
              <a:rPr lang="en-US" altLang="en-US" sz="2400" b="0">
                <a:latin typeface="Tahoma" panose="020B0604030504040204" charset="0"/>
                <a:ea typeface="Tahoma" panose="020B0604030504040204" charset="0"/>
                <a:cs typeface="Tahoma" panose="020B0604030504040204" charset="0"/>
              </a:rPr>
              <a:t>5. Here _______ two students on the bridge.</a:t>
            </a:r>
          </a:p>
          <a:p>
            <a:pPr indent="0">
              <a:lnSpc>
                <a:spcPct val="140000"/>
              </a:lnSpc>
            </a:pPr>
            <a:r>
              <a:rPr lang="en-US" altLang="en-US" sz="2400" b="0">
                <a:latin typeface="Tahoma" panose="020B0604030504040204" charset="0"/>
                <a:ea typeface="Tahoma" panose="020B0604030504040204" charset="0"/>
                <a:cs typeface="Tahoma" panose="020B0604030504040204" charset="0"/>
              </a:rPr>
              <a:t>   </a:t>
            </a:r>
            <a:r>
              <a:rPr lang="en-US" sz="240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  <a:sym typeface="+mn-ea"/>
              </a:rPr>
              <a:t>A</a:t>
            </a:r>
            <a:r>
              <a:rPr lang="en-US" sz="2400">
                <a:latin typeface="Adobe 楷体 Std R" panose="02020400000000000000" pitchFamily="18" charset="-122"/>
                <a:ea typeface="Adobe 楷体 Std R" panose="02020400000000000000" pitchFamily="18" charset="-122"/>
                <a:cs typeface="Adobe 楷体 Std R" panose="02020400000000000000" pitchFamily="18" charset="-122"/>
                <a:sym typeface="+mn-ea"/>
              </a:rPr>
              <a:t>.</a:t>
            </a:r>
            <a:r>
              <a:rPr lang="en-US" sz="2400">
                <a:latin typeface="Tahoma" panose="020B0604030504040204" charset="0"/>
                <a:cs typeface="Tahoma" panose="020B0604030504040204" charset="0"/>
                <a:sym typeface="+mn-ea"/>
              </a:rPr>
              <a:t> is                       B. are                   C. am</a:t>
            </a:r>
          </a:p>
          <a:p>
            <a:pPr indent="0">
              <a:lnSpc>
                <a:spcPct val="140000"/>
              </a:lnSpc>
            </a:pPr>
            <a:r>
              <a:rPr lang="en-US" altLang="en-US" sz="2400" b="0">
                <a:latin typeface="Tahoma" panose="020B0604030504040204" charset="0"/>
                <a:ea typeface="Tahoma" panose="020B0604030504040204" charset="0"/>
                <a:cs typeface="Tahoma" panose="020B0604030504040204" charset="0"/>
              </a:rPr>
              <a:t> </a:t>
            </a:r>
          </a:p>
        </p:txBody>
      </p:sp>
      <p:grpSp>
        <p:nvGrpSpPr>
          <p:cNvPr id="30" name="组合 29"/>
          <p:cNvGrpSpPr/>
          <p:nvPr/>
        </p:nvGrpSpPr>
        <p:grpSpPr>
          <a:xfrm>
            <a:off x="0" y="-635"/>
            <a:ext cx="12313920" cy="6871335"/>
            <a:chOff x="0" y="0"/>
            <a:chExt cx="19370" cy="10800"/>
          </a:xfrm>
        </p:grpSpPr>
        <p:grpSp>
          <p:nvGrpSpPr>
            <p:cNvPr id="31" name="组合 30"/>
            <p:cNvGrpSpPr/>
            <p:nvPr/>
          </p:nvGrpSpPr>
          <p:grpSpPr>
            <a:xfrm>
              <a:off x="0" y="0"/>
              <a:ext cx="19370" cy="10800"/>
              <a:chOff x="0" y="0"/>
              <a:chExt cx="12192000" cy="6834563"/>
            </a:xfrm>
            <a:solidFill>
              <a:schemeClr val="accent3">
                <a:lumMod val="20000"/>
                <a:lumOff val="80000"/>
              </a:schemeClr>
            </a:solidFill>
          </p:grpSpPr>
          <p:sp>
            <p:nvSpPr>
              <p:cNvPr id="32" name="矩形 31"/>
              <p:cNvSpPr/>
              <p:nvPr/>
            </p:nvSpPr>
            <p:spPr>
              <a:xfrm>
                <a:off x="0" y="0"/>
                <a:ext cx="12192000" cy="35881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33" name="矩形 32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34" name="矩形 33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35" name="矩形 34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</p:grpSp>
        <p:sp>
          <p:nvSpPr>
            <p:cNvPr id="36" name="圆角矩形 35"/>
            <p:cNvSpPr/>
            <p:nvPr/>
          </p:nvSpPr>
          <p:spPr>
            <a:xfrm>
              <a:off x="15435" y="90"/>
              <a:ext cx="3784" cy="914"/>
            </a:xfrm>
            <a:prstGeom prst="roundRect">
              <a:avLst>
                <a:gd name="adj" fmla="val 45014"/>
              </a:avLst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37" name="图片 36" descr="大桥教育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587" y="90"/>
              <a:ext cx="3308" cy="915"/>
            </a:xfrm>
            <a:prstGeom prst="rect">
              <a:avLst/>
            </a:prstGeom>
          </p:spPr>
        </p:pic>
      </p:grpSp>
      <p:sp>
        <p:nvSpPr>
          <p:cNvPr id="7" name="云形 6"/>
          <p:cNvSpPr/>
          <p:nvPr/>
        </p:nvSpPr>
        <p:spPr>
          <a:xfrm>
            <a:off x="4279900" y="1353185"/>
            <a:ext cx="1226820" cy="607695"/>
          </a:xfrm>
          <a:prstGeom prst="cloud">
            <a:avLst/>
          </a:prstGeom>
          <a:noFill/>
          <a:ln>
            <a:solidFill>
              <a:srgbClr val="00B0F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云形 7"/>
          <p:cNvSpPr/>
          <p:nvPr/>
        </p:nvSpPr>
        <p:spPr>
          <a:xfrm>
            <a:off x="1377950" y="2422525"/>
            <a:ext cx="1226820" cy="607695"/>
          </a:xfrm>
          <a:prstGeom prst="cloud">
            <a:avLst/>
          </a:prstGeom>
          <a:noFill/>
          <a:ln>
            <a:solidFill>
              <a:srgbClr val="00B0F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云形 8"/>
          <p:cNvSpPr/>
          <p:nvPr/>
        </p:nvSpPr>
        <p:spPr>
          <a:xfrm>
            <a:off x="4279900" y="3442970"/>
            <a:ext cx="1405255" cy="607695"/>
          </a:xfrm>
          <a:prstGeom prst="cloud">
            <a:avLst/>
          </a:prstGeom>
          <a:noFill/>
          <a:ln>
            <a:solidFill>
              <a:srgbClr val="00B0F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云形 9"/>
          <p:cNvSpPr/>
          <p:nvPr/>
        </p:nvSpPr>
        <p:spPr>
          <a:xfrm>
            <a:off x="6772910" y="4936490"/>
            <a:ext cx="2299335" cy="607695"/>
          </a:xfrm>
          <a:prstGeom prst="cloud">
            <a:avLst/>
          </a:prstGeom>
          <a:noFill/>
          <a:ln>
            <a:solidFill>
              <a:srgbClr val="00B0F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云形 10"/>
          <p:cNvSpPr/>
          <p:nvPr/>
        </p:nvSpPr>
        <p:spPr>
          <a:xfrm>
            <a:off x="4091305" y="6000750"/>
            <a:ext cx="1226820" cy="607695"/>
          </a:xfrm>
          <a:prstGeom prst="cloud">
            <a:avLst/>
          </a:prstGeom>
          <a:noFill/>
          <a:ln>
            <a:solidFill>
              <a:srgbClr val="00B0F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8" grpId="0" bldLvl="0" animBg="1"/>
      <p:bldP spid="9" grpId="0" bldLvl="0" animBg="1"/>
      <p:bldP spid="10" grpId="0" bldLvl="0" animBg="1"/>
      <p:bldP spid="11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-20955" y="-635"/>
            <a:ext cx="12334875" cy="6858635"/>
            <a:chOff x="-33" y="20"/>
            <a:chExt cx="19403" cy="10780"/>
          </a:xfrm>
        </p:grpSpPr>
        <p:grpSp>
          <p:nvGrpSpPr>
            <p:cNvPr id="5" name="组合 4"/>
            <p:cNvGrpSpPr/>
            <p:nvPr/>
          </p:nvGrpSpPr>
          <p:grpSpPr>
            <a:xfrm>
              <a:off x="-33" y="20"/>
              <a:ext cx="19403" cy="10780"/>
              <a:chOff x="-20748" y="12632"/>
              <a:chExt cx="12212748" cy="6821931"/>
            </a:xfrm>
            <a:solidFill>
              <a:schemeClr val="accent3">
                <a:lumMod val="20000"/>
                <a:lumOff val="80000"/>
              </a:schemeClr>
            </a:solidFill>
          </p:grpSpPr>
          <p:sp>
            <p:nvSpPr>
              <p:cNvPr id="11" name="矩形 10"/>
              <p:cNvSpPr/>
              <p:nvPr/>
            </p:nvSpPr>
            <p:spPr>
              <a:xfrm>
                <a:off x="-20748" y="12632"/>
                <a:ext cx="12192000" cy="35881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4" name="矩形 13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</p:grpSp>
        <p:sp>
          <p:nvSpPr>
            <p:cNvPr id="15" name="圆角矩形 14"/>
            <p:cNvSpPr/>
            <p:nvPr/>
          </p:nvSpPr>
          <p:spPr>
            <a:xfrm>
              <a:off x="15435" y="90"/>
              <a:ext cx="3784" cy="914"/>
            </a:xfrm>
            <a:prstGeom prst="roundRect">
              <a:avLst>
                <a:gd name="adj" fmla="val 45014"/>
              </a:avLst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6" name="图片 15" descr="大桥教育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587" y="90"/>
              <a:ext cx="3308" cy="915"/>
            </a:xfrm>
            <a:prstGeom prst="rect">
              <a:avLst/>
            </a:prstGeom>
          </p:spPr>
        </p:pic>
      </p:grpSp>
      <p:grpSp>
        <p:nvGrpSpPr>
          <p:cNvPr id="10" name="组合 9"/>
          <p:cNvGrpSpPr/>
          <p:nvPr/>
        </p:nvGrpSpPr>
        <p:grpSpPr>
          <a:xfrm>
            <a:off x="-20955" y="-635"/>
            <a:ext cx="12327890" cy="6871335"/>
            <a:chOff x="-22" y="0"/>
            <a:chExt cx="19392" cy="10800"/>
          </a:xfrm>
        </p:grpSpPr>
        <p:grpSp>
          <p:nvGrpSpPr>
            <p:cNvPr id="21" name="组合 20"/>
            <p:cNvGrpSpPr/>
            <p:nvPr/>
          </p:nvGrpSpPr>
          <p:grpSpPr>
            <a:xfrm>
              <a:off x="-22" y="0"/>
              <a:ext cx="19392" cy="10800"/>
              <a:chOff x="-13832" y="0"/>
              <a:chExt cx="12205832" cy="6834563"/>
            </a:xfrm>
            <a:solidFill>
              <a:schemeClr val="accent3">
                <a:lumMod val="20000"/>
                <a:lumOff val="80000"/>
              </a:schemeClr>
            </a:solidFill>
          </p:grpSpPr>
          <p:sp>
            <p:nvSpPr>
              <p:cNvPr id="22" name="矩形 21"/>
              <p:cNvSpPr/>
              <p:nvPr/>
            </p:nvSpPr>
            <p:spPr>
              <a:xfrm>
                <a:off x="-13832" y="0"/>
                <a:ext cx="12192000" cy="35881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23" name="矩形 22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24" name="矩形 23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26" name="矩形 25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</p:grpSp>
        <p:sp>
          <p:nvSpPr>
            <p:cNvPr id="27" name="圆角矩形 26"/>
            <p:cNvSpPr/>
            <p:nvPr/>
          </p:nvSpPr>
          <p:spPr>
            <a:xfrm>
              <a:off x="15435" y="90"/>
              <a:ext cx="3784" cy="914"/>
            </a:xfrm>
            <a:prstGeom prst="roundRect">
              <a:avLst>
                <a:gd name="adj" fmla="val 45014"/>
              </a:avLst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大桥教育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621" y="69"/>
              <a:ext cx="3308" cy="915"/>
            </a:xfrm>
            <a:prstGeom prst="rect">
              <a:avLst/>
            </a:prstGeom>
          </p:spPr>
        </p:pic>
      </p:grpSp>
      <p:sp>
        <p:nvSpPr>
          <p:cNvPr id="100" name="文本框 99"/>
          <p:cNvSpPr txBox="1"/>
          <p:nvPr/>
        </p:nvSpPr>
        <p:spPr>
          <a:xfrm>
            <a:off x="911424" y="1196752"/>
            <a:ext cx="10479405" cy="45243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200000"/>
              </a:lnSpc>
            </a:pPr>
            <a:r>
              <a:rPr lang="en-US" sz="2400" b="0" dirty="0">
                <a:latin typeface="Tahoma" panose="020B0604030504040204" charset="0"/>
                <a:ea typeface="宋体" panose="02010600030101010101" pitchFamily="2" charset="-122"/>
                <a:cs typeface="Tahoma" panose="020B0604030504040204" charset="0"/>
              </a:rPr>
              <a:t>II.</a:t>
            </a:r>
            <a:r>
              <a:rPr lang="zh-CN" sz="2400" b="0" dirty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用括号内所给词的适当形式填空。</a:t>
            </a:r>
            <a:r>
              <a:rPr lang="en-US" sz="2400" b="0" dirty="0">
                <a:latin typeface="Tahoma" panose="020B0604030504040204" charset="0"/>
                <a:ea typeface="宋体" panose="02010600030101010101" pitchFamily="2" charset="-122"/>
                <a:cs typeface="Tahoma" panose="020B0604030504040204" charset="0"/>
              </a:rPr>
              <a:t> </a:t>
            </a:r>
          </a:p>
          <a:p>
            <a:pPr>
              <a:lnSpc>
                <a:spcPct val="200000"/>
              </a:lnSpc>
            </a:pPr>
            <a:r>
              <a:rPr lang="en-US" sz="2400" b="0" dirty="0">
                <a:latin typeface="Tahoma" panose="020B0604030504040204" charset="0"/>
                <a:ea typeface="宋体" panose="02010600030101010101" pitchFamily="2" charset="-122"/>
                <a:cs typeface="Tahoma" panose="020B0604030504040204" charset="0"/>
              </a:rPr>
              <a:t>1. </a:t>
            </a:r>
            <a:r>
              <a:rPr lang="en-US" sz="2400" b="0" dirty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Mandy’s father is a ________(cooker). </a:t>
            </a:r>
            <a:endParaRPr lang="en-US" sz="2400" b="0" dirty="0">
              <a:latin typeface="Tahoma" panose="020B0604030504040204" charset="0"/>
              <a:ea typeface="宋体" panose="02010600030101010101" pitchFamily="2" charset="-122"/>
              <a:cs typeface="Tahoma" panose="020B0604030504040204" charset="0"/>
            </a:endParaRPr>
          </a:p>
          <a:p>
            <a:pPr>
              <a:lnSpc>
                <a:spcPct val="200000"/>
              </a:lnSpc>
            </a:pPr>
            <a:r>
              <a:rPr lang="en-US" sz="2400" b="0" dirty="0">
                <a:latin typeface="Tahoma" panose="020B0604030504040204" charset="0"/>
                <a:ea typeface="宋体" panose="02010600030101010101" pitchFamily="2" charset="-122"/>
                <a:cs typeface="Tahoma" panose="020B0604030504040204" charset="0"/>
              </a:rPr>
              <a:t>2. </a:t>
            </a:r>
            <a:r>
              <a:rPr lang="en-US" sz="2400" b="0" dirty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Jason </a:t>
            </a:r>
            <a:r>
              <a:rPr lang="en-US" sz="2400" b="0" dirty="0" smtClean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ha</a:t>
            </a:r>
            <a:r>
              <a:rPr lang="en-US" sz="2400" dirty="0" smtClean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s</a:t>
            </a:r>
            <a:r>
              <a:rPr lang="en-US" sz="2400" b="0" dirty="0" smtClean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 </a:t>
            </a:r>
            <a:r>
              <a:rPr lang="en-US" sz="2400" b="0" dirty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a pair of green ________(trouser). </a:t>
            </a:r>
            <a:endParaRPr lang="en-US" sz="2400" b="0" dirty="0">
              <a:latin typeface="Tahoma" panose="020B0604030504040204" charset="0"/>
              <a:ea typeface="宋体" panose="02010600030101010101" pitchFamily="2" charset="-122"/>
              <a:cs typeface="Tahoma" panose="020B0604030504040204" charset="0"/>
            </a:endParaRPr>
          </a:p>
          <a:p>
            <a:pPr>
              <a:lnSpc>
                <a:spcPct val="200000"/>
              </a:lnSpc>
            </a:pPr>
            <a:r>
              <a:rPr lang="en-US" sz="2400" b="0" dirty="0">
                <a:latin typeface="Tahoma" panose="020B0604030504040204" charset="0"/>
                <a:ea typeface="宋体" panose="02010600030101010101" pitchFamily="2" charset="-122"/>
                <a:cs typeface="Tahoma" panose="020B0604030504040204" charset="0"/>
              </a:rPr>
              <a:t>3. </a:t>
            </a:r>
            <a:r>
              <a:rPr lang="en-US" sz="2400" b="0" dirty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His room is very ________(tidy). He must clean it. </a:t>
            </a:r>
            <a:endParaRPr lang="en-US" sz="2400" b="0" dirty="0">
              <a:latin typeface="Tahoma" panose="020B0604030504040204" charset="0"/>
              <a:ea typeface="宋体" panose="02010600030101010101" pitchFamily="2" charset="-122"/>
              <a:cs typeface="Tahoma" panose="020B0604030504040204" charset="0"/>
            </a:endParaRPr>
          </a:p>
          <a:p>
            <a:pPr>
              <a:lnSpc>
                <a:spcPct val="200000"/>
              </a:lnSpc>
            </a:pPr>
            <a:r>
              <a:rPr lang="en-US" sz="2400" b="0" dirty="0">
                <a:latin typeface="Tahoma" panose="020B0604030504040204" charset="0"/>
                <a:ea typeface="宋体" panose="02010600030101010101" pitchFamily="2" charset="-122"/>
                <a:cs typeface="Tahoma" panose="020B0604030504040204" charset="0"/>
              </a:rPr>
              <a:t>4. </a:t>
            </a:r>
            <a:r>
              <a:rPr lang="en-US" sz="2400" b="0" dirty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Jane’s ________(tooth) are very white. </a:t>
            </a:r>
          </a:p>
          <a:p>
            <a:pPr>
              <a:lnSpc>
                <a:spcPct val="200000"/>
              </a:lnSpc>
            </a:pPr>
            <a:r>
              <a:rPr lang="en-US" sz="2400" b="0" dirty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5. There are some ________(cloud) in the sky. </a:t>
            </a:r>
            <a:endParaRPr lang="en-US" altLang="en-US" sz="2400" b="0" dirty="0">
              <a:latin typeface="Tahoma" panose="020B0604030504040204" charset="0"/>
              <a:ea typeface="Adobe 楷体 Std R" panose="02020400000000000000" pitchFamily="18" charset="-122"/>
              <a:cs typeface="Tahoma" panose="020B060403050404020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223792" y="2132856"/>
            <a:ext cx="10312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cook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799856" y="2924944"/>
            <a:ext cx="13004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trousers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935760" y="3573016"/>
            <a:ext cx="13004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untidy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423592" y="4293096"/>
            <a:ext cx="13004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teeth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647728" y="5013176"/>
            <a:ext cx="13004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clouds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-20955" y="-635"/>
            <a:ext cx="12334875" cy="6858635"/>
            <a:chOff x="-33" y="20"/>
            <a:chExt cx="19403" cy="10780"/>
          </a:xfrm>
        </p:grpSpPr>
        <p:grpSp>
          <p:nvGrpSpPr>
            <p:cNvPr id="5" name="组合 4"/>
            <p:cNvGrpSpPr/>
            <p:nvPr/>
          </p:nvGrpSpPr>
          <p:grpSpPr>
            <a:xfrm>
              <a:off x="-33" y="20"/>
              <a:ext cx="19403" cy="10780"/>
              <a:chOff x="-20748" y="12632"/>
              <a:chExt cx="12212748" cy="6821931"/>
            </a:xfrm>
            <a:solidFill>
              <a:schemeClr val="accent3">
                <a:lumMod val="20000"/>
                <a:lumOff val="80000"/>
              </a:schemeClr>
            </a:solidFill>
          </p:grpSpPr>
          <p:sp>
            <p:nvSpPr>
              <p:cNvPr id="11" name="矩形 10"/>
              <p:cNvSpPr/>
              <p:nvPr/>
            </p:nvSpPr>
            <p:spPr>
              <a:xfrm>
                <a:off x="-20748" y="12632"/>
                <a:ext cx="12192000" cy="35881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4" name="矩形 13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</p:grpSp>
        <p:sp>
          <p:nvSpPr>
            <p:cNvPr id="15" name="圆角矩形 14"/>
            <p:cNvSpPr/>
            <p:nvPr/>
          </p:nvSpPr>
          <p:spPr>
            <a:xfrm>
              <a:off x="15435" y="90"/>
              <a:ext cx="3784" cy="914"/>
            </a:xfrm>
            <a:prstGeom prst="roundRect">
              <a:avLst>
                <a:gd name="adj" fmla="val 45014"/>
              </a:avLst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6" name="图片 15" descr="大桥教育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587" y="90"/>
              <a:ext cx="3308" cy="915"/>
            </a:xfrm>
            <a:prstGeom prst="rect">
              <a:avLst/>
            </a:prstGeom>
          </p:spPr>
        </p:pic>
      </p:grpSp>
      <p:grpSp>
        <p:nvGrpSpPr>
          <p:cNvPr id="10" name="组合 9"/>
          <p:cNvGrpSpPr/>
          <p:nvPr/>
        </p:nvGrpSpPr>
        <p:grpSpPr>
          <a:xfrm>
            <a:off x="-20955" y="-635"/>
            <a:ext cx="12327890" cy="6871335"/>
            <a:chOff x="-22" y="0"/>
            <a:chExt cx="19392" cy="10800"/>
          </a:xfrm>
        </p:grpSpPr>
        <p:grpSp>
          <p:nvGrpSpPr>
            <p:cNvPr id="21" name="组合 20"/>
            <p:cNvGrpSpPr/>
            <p:nvPr/>
          </p:nvGrpSpPr>
          <p:grpSpPr>
            <a:xfrm>
              <a:off x="-22" y="0"/>
              <a:ext cx="19392" cy="10800"/>
              <a:chOff x="-13832" y="0"/>
              <a:chExt cx="12205832" cy="6834563"/>
            </a:xfrm>
            <a:solidFill>
              <a:schemeClr val="accent3">
                <a:lumMod val="20000"/>
                <a:lumOff val="80000"/>
              </a:schemeClr>
            </a:solidFill>
          </p:grpSpPr>
          <p:sp>
            <p:nvSpPr>
              <p:cNvPr id="22" name="矩形 21"/>
              <p:cNvSpPr/>
              <p:nvPr/>
            </p:nvSpPr>
            <p:spPr>
              <a:xfrm>
                <a:off x="-13832" y="0"/>
                <a:ext cx="12192000" cy="35881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23" name="矩形 22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24" name="矩形 23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26" name="矩形 25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</p:grpSp>
        <p:sp>
          <p:nvSpPr>
            <p:cNvPr id="27" name="圆角矩形 26"/>
            <p:cNvSpPr/>
            <p:nvPr/>
          </p:nvSpPr>
          <p:spPr>
            <a:xfrm>
              <a:off x="15435" y="90"/>
              <a:ext cx="3784" cy="914"/>
            </a:xfrm>
            <a:prstGeom prst="roundRect">
              <a:avLst>
                <a:gd name="adj" fmla="val 45014"/>
              </a:avLst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大桥教育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621" y="69"/>
              <a:ext cx="3308" cy="915"/>
            </a:xfrm>
            <a:prstGeom prst="rect">
              <a:avLst/>
            </a:prstGeom>
          </p:spPr>
        </p:pic>
      </p:grpSp>
      <p:sp>
        <p:nvSpPr>
          <p:cNvPr id="100" name="文本框 99"/>
          <p:cNvSpPr txBox="1"/>
          <p:nvPr/>
        </p:nvSpPr>
        <p:spPr>
          <a:xfrm>
            <a:off x="1055440" y="404664"/>
            <a:ext cx="10875010" cy="618630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50000"/>
              </a:lnSpc>
            </a:pPr>
            <a:r>
              <a:rPr lang="en-US" sz="2400" b="0" dirty="0">
                <a:latin typeface="Tahoma" panose="020B0604030504040204" charset="0"/>
                <a:ea typeface="宋体" panose="02010600030101010101" pitchFamily="2" charset="-122"/>
                <a:cs typeface="Tahoma" panose="020B0604030504040204" charset="0"/>
              </a:rPr>
              <a:t>III.</a:t>
            </a:r>
            <a:r>
              <a:rPr lang="zh-CN" sz="2400" b="0" dirty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按要求完成下列各题。</a:t>
            </a:r>
            <a:r>
              <a:rPr lang="en-US" sz="2400" b="0" dirty="0">
                <a:latin typeface="Tahoma" panose="020B0604030504040204" charset="0"/>
                <a:ea typeface="宋体" panose="02010600030101010101" pitchFamily="2" charset="-122"/>
                <a:cs typeface="Tahoma" panose="020B0604030504040204" charset="0"/>
              </a:rPr>
              <a:t> </a:t>
            </a:r>
            <a:endParaRPr lang="en-US" sz="2400" b="0" dirty="0">
              <a:latin typeface="Tahoma" panose="020B0604030504040204" charset="0"/>
              <a:ea typeface="Adobe 楷体 Std R" panose="02020400000000000000" pitchFamily="18" charset="-122"/>
              <a:cs typeface="Tahoma" panose="020B0604030504040204" charset="0"/>
            </a:endParaRPr>
          </a:p>
          <a:p>
            <a:pPr>
              <a:lnSpc>
                <a:spcPct val="150000"/>
              </a:lnSpc>
            </a:pPr>
            <a:r>
              <a:rPr lang="en-US" sz="2400" b="0" dirty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1. There are two forks in the cupboard. (</a:t>
            </a:r>
            <a:r>
              <a:rPr lang="zh-CN" sz="2400" b="0" dirty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改为否定</a:t>
            </a:r>
            <a:r>
              <a:rPr lang="zh-CN" sz="2400" b="0" dirty="0" smtClean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句</a:t>
            </a:r>
            <a:r>
              <a:rPr lang="en-US" sz="2400" b="0" dirty="0" smtClean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)</a:t>
            </a:r>
            <a:endParaRPr lang="en-US" sz="2400" b="0" dirty="0">
              <a:latin typeface="Tahoma" panose="020B0604030504040204" charset="0"/>
              <a:ea typeface="Adobe 楷体 Std R" panose="02020400000000000000" pitchFamily="18" charset="-122"/>
              <a:cs typeface="Tahoma" panose="020B0604030504040204" charset="0"/>
            </a:endParaRPr>
          </a:p>
          <a:p>
            <a:pPr>
              <a:lnSpc>
                <a:spcPct val="150000"/>
              </a:lnSpc>
            </a:pPr>
            <a:r>
              <a:rPr lang="en-US" sz="2400" b="0" dirty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  ________ ________ two forks in the cupboard.</a:t>
            </a:r>
          </a:p>
          <a:p>
            <a:pPr>
              <a:lnSpc>
                <a:spcPct val="150000"/>
              </a:lnSpc>
            </a:pPr>
            <a:r>
              <a:rPr lang="en-US" sz="2400" b="0" dirty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2. There is a lovely girl. (</a:t>
            </a:r>
            <a:r>
              <a:rPr lang="zh-CN" sz="2400" b="0" dirty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改为一般疑问句并作出否定回答</a:t>
            </a:r>
            <a:r>
              <a:rPr lang="en-US" sz="2400" b="0" dirty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)</a:t>
            </a:r>
          </a:p>
          <a:p>
            <a:pPr indent="0">
              <a:lnSpc>
                <a:spcPct val="150000"/>
              </a:lnSpc>
            </a:pPr>
            <a:r>
              <a:rPr lang="en-US" sz="2400" dirty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  <a:sym typeface="+mn-ea"/>
              </a:rPr>
              <a:t>   _______________________         _____________</a:t>
            </a:r>
            <a:r>
              <a:rPr lang="en-US" sz="2400" u="sng" dirty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  <a:sym typeface="+mn-ea"/>
              </a:rPr>
              <a:t>                  </a:t>
            </a:r>
            <a:r>
              <a:rPr lang="en-US" sz="2400" b="0" u="sng" dirty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                                         </a:t>
            </a:r>
            <a:r>
              <a:rPr lang="en-US" sz="2400" b="0" dirty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           </a:t>
            </a:r>
            <a:endParaRPr lang="en-US" sz="2400" b="0" dirty="0">
              <a:latin typeface="Tahoma" panose="020B0604030504040204" charset="0"/>
              <a:ea typeface="宋体" panose="02010600030101010101" pitchFamily="2" charset="-122"/>
              <a:cs typeface="Tahoma" panose="020B0604030504040204" charset="0"/>
            </a:endParaRPr>
          </a:p>
          <a:p>
            <a:pPr>
              <a:lnSpc>
                <a:spcPct val="150000"/>
              </a:lnSpc>
            </a:pPr>
            <a:r>
              <a:rPr lang="en-US" sz="2400" b="0" dirty="0">
                <a:latin typeface="Tahoma" panose="020B0604030504040204" charset="0"/>
                <a:ea typeface="宋体" panose="02010600030101010101" pitchFamily="2" charset="-122"/>
                <a:cs typeface="Tahoma" panose="020B0604030504040204" charset="0"/>
              </a:rPr>
              <a:t>3.</a:t>
            </a:r>
            <a:r>
              <a:rPr lang="en-US" sz="2400" b="0" dirty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We must </a:t>
            </a:r>
            <a:r>
              <a:rPr lang="en-US" sz="2400" b="0" u="sng" dirty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sharpen the pencils.</a:t>
            </a:r>
            <a:r>
              <a:rPr lang="en-US" sz="2400" b="0" dirty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 (</a:t>
            </a:r>
            <a:r>
              <a:rPr lang="zh-CN" sz="2400" b="0" dirty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对画线部分提问</a:t>
            </a:r>
            <a:r>
              <a:rPr lang="en-US" sz="2400" b="0" dirty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sz="2400" b="0" dirty="0" smtClean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   ________ </a:t>
            </a:r>
            <a:r>
              <a:rPr lang="en-US" sz="2400" b="0" dirty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________ </a:t>
            </a:r>
            <a:r>
              <a:rPr lang="en-US" altLang="zh-CN" sz="2400" dirty="0" smtClean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you</a:t>
            </a:r>
            <a:r>
              <a:rPr lang="en-US" sz="2400" b="0" dirty="0" smtClean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 </a:t>
            </a:r>
            <a:r>
              <a:rPr lang="en-US" sz="2400" b="0" dirty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do?  </a:t>
            </a:r>
          </a:p>
          <a:p>
            <a:pPr>
              <a:lnSpc>
                <a:spcPct val="150000"/>
              </a:lnSpc>
            </a:pPr>
            <a:r>
              <a:rPr lang="en-US" sz="2400" b="0" dirty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4. book, is, bottles, there, a, the, near </a:t>
            </a:r>
            <a:r>
              <a:rPr lang="en-US" sz="2400" b="0" dirty="0" smtClean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(</a:t>
            </a:r>
            <a:r>
              <a:rPr lang="zh-CN" sz="2400" b="0" dirty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连词成句，标点已给出，注意大小</a:t>
            </a:r>
            <a:r>
              <a:rPr lang="zh-CN" sz="2400" b="0" dirty="0" smtClean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写</a:t>
            </a:r>
            <a:r>
              <a:rPr lang="en-US" sz="2400" b="0" dirty="0" smtClean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)</a:t>
            </a:r>
            <a:endParaRPr lang="en-US" sz="2400" b="0" dirty="0">
              <a:latin typeface="Tahoma" panose="020B0604030504040204" charset="0"/>
              <a:ea typeface="Adobe 楷体 Std R" panose="02020400000000000000" pitchFamily="18" charset="-122"/>
              <a:cs typeface="Tahoma" panose="020B0604030504040204" charset="0"/>
            </a:endParaRPr>
          </a:p>
          <a:p>
            <a:pPr>
              <a:lnSpc>
                <a:spcPct val="150000"/>
              </a:lnSpc>
            </a:pPr>
            <a:r>
              <a:rPr lang="en-US" sz="2400" b="0" dirty="0" smtClean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   </a:t>
            </a:r>
            <a:r>
              <a:rPr lang="en-US" sz="2400" dirty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  <a:sym typeface="+mn-ea"/>
              </a:rPr>
              <a:t>___________________________________________.  </a:t>
            </a:r>
            <a:r>
              <a:rPr lang="en-US" sz="2400" b="0" dirty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   </a:t>
            </a:r>
          </a:p>
          <a:p>
            <a:pPr>
              <a:lnSpc>
                <a:spcPct val="150000"/>
              </a:lnSpc>
            </a:pPr>
            <a:r>
              <a:rPr lang="en-US" sz="2400" b="0" dirty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5. kitchen, cooking, Susan, the, is, in (</a:t>
            </a:r>
            <a:r>
              <a:rPr lang="zh-CN" sz="2400" b="0" dirty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连词成句，标点已给出，注意大小写。</a:t>
            </a:r>
            <a:r>
              <a:rPr lang="en-US" sz="2400" b="0" dirty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sz="2400" b="0" dirty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 </a:t>
            </a:r>
            <a:r>
              <a:rPr lang="en-US" sz="2400" dirty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  <a:sym typeface="+mn-ea"/>
              </a:rPr>
              <a:t>____________________________________________  </a:t>
            </a:r>
            <a:r>
              <a:rPr lang="en-US" sz="2400" b="0" dirty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 ?</a:t>
            </a:r>
            <a:endParaRPr lang="en-US" altLang="zh-CN" sz="2400" b="0" dirty="0">
              <a:solidFill>
                <a:srgbClr val="FF0000"/>
              </a:solidFill>
              <a:latin typeface="Tahoma" panose="020B0604030504040204" charset="0"/>
              <a:ea typeface="Adobe 楷体 Std R" panose="02020400000000000000" pitchFamily="18" charset="-122"/>
              <a:cs typeface="Tahoma" panose="020B060403050404020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343472" y="1556792"/>
            <a:ext cx="13004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There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855640" y="1556792"/>
            <a:ext cx="11391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aren't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415480" y="2636912"/>
            <a:ext cx="339217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Is there a lovely girl?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096000" y="2636912"/>
            <a:ext cx="29279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No, there isn't.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487488" y="3717032"/>
            <a:ext cx="11391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What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999656" y="3717032"/>
            <a:ext cx="11391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must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1415480" y="4869160"/>
            <a:ext cx="619442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There is a book near the bottles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1703512" y="5949280"/>
            <a:ext cx="619442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 Is Susan cooking in the kitchen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6" grpId="0"/>
      <p:bldP spid="7" grpId="0"/>
      <p:bldP spid="8" grpId="0"/>
      <p:bldP spid="9" grpId="0"/>
      <p:bldP spid="17" grpId="0"/>
      <p:bldP spid="1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2"/>
  <p:tag name="KSO_WM_UNIT_LAYERLEVEL" val="1"/>
  <p:tag name="KSO_WM_TAG_VERSION" val="1.0"/>
  <p:tag name="KSO_WM_BEAUTIFY_FLAG" val="#wm#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2"/>
  <p:tag name="KSO_WM_UNIT_LAYERLEVEL" val="1"/>
  <p:tag name="KSO_WM_TAG_VERSION" val="1.0"/>
  <p:tag name="KSO_WM_BEAUTIFY_FLAG" val="#wm#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8、9、13、15、16、17、18、20、21、22、23、25"/>
  <p:tag name="KSO_WM_TEMPLATE_SUBCATEGORY" val="0"/>
  <p:tag name="KSO_WM_TEMPLATE_MASTER_TYPE" val="1"/>
  <p:tag name="KSO_WM_TEMPLATE_COLOR_TYPE" val="1"/>
  <p:tag name="KSO_WM_TAG_VERSION" val="1.0"/>
  <p:tag name="KSO_WM_BEAUTIFY_FLAG" val="#wm#"/>
  <p:tag name="KSO_WM_TEMPLATE_CATEGORY" val="custom"/>
  <p:tag name="KSO_WM_TEMPLATE_INDEX" val="20205264"/>
  <p:tag name="KSO_WM_TEMPLATE_MASTER_THUMB_INDEX" val="12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2"/>
  <p:tag name="KSO_WM_UNIT_LAYERLEVEL" val="1"/>
  <p:tag name="KSO_WM_TAG_VERSION" val="1.0"/>
  <p:tag name="KSO_WM_BEAUTIFY_FLAG" val="#wm#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2"/>
  <p:tag name="KSO_WM_UNIT_LAYERLEVEL" val="1"/>
  <p:tag name="KSO_WM_TAG_VERSION" val="1.0"/>
  <p:tag name="KSO_WM_BEAUTIFY_FLAG" val="#wm#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022424">
      <a:dk1>
        <a:sysClr val="windowText" lastClr="000000"/>
      </a:dk1>
      <a:lt1>
        <a:sysClr val="window" lastClr="FFFFFF"/>
      </a:lt1>
      <a:dk2>
        <a:srgbClr val="EFEDFC"/>
      </a:dk2>
      <a:lt2>
        <a:srgbClr val="FFFFFF"/>
      </a:lt2>
      <a:accent1>
        <a:srgbClr val="7876D1"/>
      </a:accent1>
      <a:accent2>
        <a:srgbClr val="8A76BF"/>
      </a:accent2>
      <a:accent3>
        <a:srgbClr val="9C77AD"/>
      </a:accent3>
      <a:accent4>
        <a:srgbClr val="AD779A"/>
      </a:accent4>
      <a:accent5>
        <a:srgbClr val="BF7888"/>
      </a:accent5>
      <a:accent6>
        <a:srgbClr val="D17876"/>
      </a:accent6>
      <a:hlink>
        <a:srgbClr val="658BD5"/>
      </a:hlink>
      <a:folHlink>
        <a:srgbClr val="A16AA5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354</Words>
  <Application>Microsoft Office PowerPoint</Application>
  <PresentationFormat>宽屏</PresentationFormat>
  <Paragraphs>44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3" baseType="lpstr">
      <vt:lpstr>Adobe 楷体 Std R</vt:lpstr>
      <vt:lpstr>汉仪乐喵体W</vt:lpstr>
      <vt:lpstr>宋体</vt:lpstr>
      <vt:lpstr>微软雅黑</vt:lpstr>
      <vt:lpstr>幼圆</vt:lpstr>
      <vt:lpstr>Arial</vt:lpstr>
      <vt:lpstr>Calibri</vt:lpstr>
      <vt:lpstr>Tahoma</vt:lpstr>
      <vt:lpstr>Office 主题​​</vt:lpstr>
      <vt:lpstr>爱学习新概念L25-36课微信教学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HP</dc:creator>
  <cp:lastModifiedBy>liushang</cp:lastModifiedBy>
  <cp:revision>234</cp:revision>
  <dcterms:created xsi:type="dcterms:W3CDTF">2020-04-07T08:20:00Z</dcterms:created>
  <dcterms:modified xsi:type="dcterms:W3CDTF">2020-12-11T07:29:24Z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2052-11.1.0.9828</vt:lpwstr>
  </property>
</Properties>
</file>