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heme/theme2.xml" ContentType="application/vnd.openxmlformats-officedocument.theme+xml"/>
  <Override PartName="/ppt/tags/tag125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373" r:id="rId2"/>
    <p:sldId id="452" r:id="rId3"/>
    <p:sldId id="451" r:id="rId4"/>
    <p:sldId id="453" r:id="rId5"/>
    <p:sldId id="454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92">
          <p15:clr>
            <a:srgbClr val="A4A3A4"/>
          </p15:clr>
        </p15:guide>
        <p15:guide id="2" pos="38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77" y="283"/>
      </p:cViewPr>
      <p:guideLst>
        <p:guide orient="horz" pos="2192"/>
        <p:guide pos="38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2020/12/11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6571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FE0E21-AEFC-4E8E-981F-A488613F10D1}" type="slidenum">
              <a:rPr lang="zh-CN" altLang="en-US" smtClean="0">
                <a:solidFill>
                  <a:prstClr val="black"/>
                </a:solidFill>
              </a:rPr>
              <a:pPr/>
              <a:t>5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569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tags" Target="../tags/tag9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7" Type="http://schemas.openxmlformats.org/officeDocument/2006/relationships/image" Target="../media/image5.emf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5.xml"/><Relationship Id="rId4" Type="http://schemas.openxmlformats.org/officeDocument/2006/relationships/tags" Target="../tags/tag64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tags" Target="../tags/tag68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6" Type="http://schemas.openxmlformats.org/officeDocument/2006/relationships/tags" Target="../tags/tag71.xml"/><Relationship Id="rId5" Type="http://schemas.openxmlformats.org/officeDocument/2006/relationships/tags" Target="../tags/tag70.xml"/><Relationship Id="rId4" Type="http://schemas.openxmlformats.org/officeDocument/2006/relationships/tags" Target="../tags/tag69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7" Type="http://schemas.openxmlformats.org/officeDocument/2006/relationships/image" Target="../media/image6.emf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6.xml"/><Relationship Id="rId4" Type="http://schemas.openxmlformats.org/officeDocument/2006/relationships/tags" Target="../tags/tag75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79.xml"/><Relationship Id="rId7" Type="http://schemas.openxmlformats.org/officeDocument/2006/relationships/tags" Target="../tags/tag83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6" Type="http://schemas.openxmlformats.org/officeDocument/2006/relationships/tags" Target="../tags/tag82.xml"/><Relationship Id="rId5" Type="http://schemas.openxmlformats.org/officeDocument/2006/relationships/tags" Target="../tags/tag81.xml"/><Relationship Id="rId4" Type="http://schemas.openxmlformats.org/officeDocument/2006/relationships/tags" Target="../tags/tag80.xml"/><Relationship Id="rId9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91.xml"/><Relationship Id="rId3" Type="http://schemas.openxmlformats.org/officeDocument/2006/relationships/tags" Target="../tags/tag86.xml"/><Relationship Id="rId7" Type="http://schemas.openxmlformats.org/officeDocument/2006/relationships/tags" Target="../tags/tag90.xml"/><Relationship Id="rId2" Type="http://schemas.openxmlformats.org/officeDocument/2006/relationships/tags" Target="../tags/tag85.xml"/><Relationship Id="rId1" Type="http://schemas.openxmlformats.org/officeDocument/2006/relationships/tags" Target="../tags/tag84.xml"/><Relationship Id="rId6" Type="http://schemas.openxmlformats.org/officeDocument/2006/relationships/tags" Target="../tags/tag89.xml"/><Relationship Id="rId5" Type="http://schemas.openxmlformats.org/officeDocument/2006/relationships/tags" Target="../tags/tag88.xml"/><Relationship Id="rId10" Type="http://schemas.openxmlformats.org/officeDocument/2006/relationships/image" Target="../media/image2.png"/><Relationship Id="rId4" Type="http://schemas.openxmlformats.org/officeDocument/2006/relationships/tags" Target="../tags/tag87.xml"/><Relationship Id="rId9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99.xml"/><Relationship Id="rId3" Type="http://schemas.openxmlformats.org/officeDocument/2006/relationships/tags" Target="../tags/tag94.xml"/><Relationship Id="rId7" Type="http://schemas.openxmlformats.org/officeDocument/2006/relationships/tags" Target="../tags/tag98.xml"/><Relationship Id="rId2" Type="http://schemas.openxmlformats.org/officeDocument/2006/relationships/tags" Target="../tags/tag93.xml"/><Relationship Id="rId1" Type="http://schemas.openxmlformats.org/officeDocument/2006/relationships/tags" Target="../tags/tag92.xml"/><Relationship Id="rId6" Type="http://schemas.openxmlformats.org/officeDocument/2006/relationships/tags" Target="../tags/tag97.xml"/><Relationship Id="rId5" Type="http://schemas.openxmlformats.org/officeDocument/2006/relationships/tags" Target="../tags/tag96.xml"/><Relationship Id="rId10" Type="http://schemas.openxmlformats.org/officeDocument/2006/relationships/image" Target="../media/image9.png"/><Relationship Id="rId4" Type="http://schemas.openxmlformats.org/officeDocument/2006/relationships/tags" Target="../tags/tag95.xml"/><Relationship Id="rId9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107.xml"/><Relationship Id="rId3" Type="http://schemas.openxmlformats.org/officeDocument/2006/relationships/tags" Target="../tags/tag102.xml"/><Relationship Id="rId7" Type="http://schemas.openxmlformats.org/officeDocument/2006/relationships/tags" Target="../tags/tag106.xml"/><Relationship Id="rId2" Type="http://schemas.openxmlformats.org/officeDocument/2006/relationships/tags" Target="../tags/tag101.xml"/><Relationship Id="rId1" Type="http://schemas.openxmlformats.org/officeDocument/2006/relationships/tags" Target="../tags/tag100.xml"/><Relationship Id="rId6" Type="http://schemas.openxmlformats.org/officeDocument/2006/relationships/tags" Target="../tags/tag105.xml"/><Relationship Id="rId5" Type="http://schemas.openxmlformats.org/officeDocument/2006/relationships/tags" Target="../tags/tag104.xml"/><Relationship Id="rId10" Type="http://schemas.openxmlformats.org/officeDocument/2006/relationships/image" Target="../media/image10.png"/><Relationship Id="rId4" Type="http://schemas.openxmlformats.org/officeDocument/2006/relationships/tags" Target="../tags/tag103.xml"/><Relationship Id="rId9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115.xml"/><Relationship Id="rId3" Type="http://schemas.openxmlformats.org/officeDocument/2006/relationships/tags" Target="../tags/tag110.xml"/><Relationship Id="rId7" Type="http://schemas.openxmlformats.org/officeDocument/2006/relationships/tags" Target="../tags/tag114.xml"/><Relationship Id="rId12" Type="http://schemas.openxmlformats.org/officeDocument/2006/relationships/image" Target="../media/image7.emf"/><Relationship Id="rId2" Type="http://schemas.openxmlformats.org/officeDocument/2006/relationships/tags" Target="../tags/tag109.xml"/><Relationship Id="rId1" Type="http://schemas.openxmlformats.org/officeDocument/2006/relationships/tags" Target="../tags/tag108.xml"/><Relationship Id="rId6" Type="http://schemas.openxmlformats.org/officeDocument/2006/relationships/tags" Target="../tags/tag113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112.xml"/><Relationship Id="rId10" Type="http://schemas.openxmlformats.org/officeDocument/2006/relationships/tags" Target="../tags/tag117.xml"/><Relationship Id="rId4" Type="http://schemas.openxmlformats.org/officeDocument/2006/relationships/tags" Target="../tags/tag111.xml"/><Relationship Id="rId9" Type="http://schemas.openxmlformats.org/officeDocument/2006/relationships/tags" Target="../tags/tag116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20.xml"/><Relationship Id="rId7" Type="http://schemas.openxmlformats.org/officeDocument/2006/relationships/tags" Target="../tags/tag124.xml"/><Relationship Id="rId2" Type="http://schemas.openxmlformats.org/officeDocument/2006/relationships/tags" Target="../tags/tag119.xml"/><Relationship Id="rId1" Type="http://schemas.openxmlformats.org/officeDocument/2006/relationships/tags" Target="../tags/tag118.xml"/><Relationship Id="rId6" Type="http://schemas.openxmlformats.org/officeDocument/2006/relationships/tags" Target="../tags/tag123.xml"/><Relationship Id="rId5" Type="http://schemas.openxmlformats.org/officeDocument/2006/relationships/tags" Target="../tags/tag122.xml"/><Relationship Id="rId4" Type="http://schemas.openxmlformats.org/officeDocument/2006/relationships/tags" Target="../tags/tag121.xml"/><Relationship Id="rId9" Type="http://schemas.openxmlformats.org/officeDocument/2006/relationships/image" Target="../media/image11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7" Type="http://schemas.openxmlformats.org/officeDocument/2006/relationships/image" Target="../media/image3.png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3.xml"/><Relationship Id="rId4" Type="http://schemas.openxmlformats.org/officeDocument/2006/relationships/tags" Target="../tags/tag22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6.xml"/><Relationship Id="rId7" Type="http://schemas.openxmlformats.org/officeDocument/2006/relationships/tags" Target="../tags/tag30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Relationship Id="rId9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8.xml"/><Relationship Id="rId3" Type="http://schemas.openxmlformats.org/officeDocument/2006/relationships/tags" Target="../tags/tag33.xml"/><Relationship Id="rId7" Type="http://schemas.openxmlformats.org/officeDocument/2006/relationships/tags" Target="../tags/tag37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11" Type="http://schemas.openxmlformats.org/officeDocument/2006/relationships/image" Target="../media/image4.png"/><Relationship Id="rId5" Type="http://schemas.openxmlformats.org/officeDocument/2006/relationships/tags" Target="../tags/tag35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34.xml"/><Relationship Id="rId9" Type="http://schemas.openxmlformats.org/officeDocument/2006/relationships/tags" Target="../tags/tag39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7" Type="http://schemas.openxmlformats.org/officeDocument/2006/relationships/image" Target="../media/image5.emf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44.xml"/><Relationship Id="rId4" Type="http://schemas.openxmlformats.org/officeDocument/2006/relationships/tags" Target="../tags/tag4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50.xml"/><Relationship Id="rId7" Type="http://schemas.openxmlformats.org/officeDocument/2006/relationships/tags" Target="../tags/tag54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Relationship Id="rId9" Type="http://schemas.openxmlformats.org/officeDocument/2006/relationships/image" Target="../media/image6.emf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5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6" Type="http://schemas.openxmlformats.org/officeDocument/2006/relationships/tags" Target="../tags/tag60.xml"/><Relationship Id="rId5" Type="http://schemas.openxmlformats.org/officeDocument/2006/relationships/tags" Target="../tags/tag59.xml"/><Relationship Id="rId4" Type="http://schemas.openxmlformats.org/officeDocument/2006/relationships/tags" Target="../tags/tag5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580644" y="413229"/>
            <a:ext cx="11150550" cy="615139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2472220" y="2239645"/>
            <a:ext cx="7618730" cy="116776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5400" b="0" i="0" spc="30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2472220" y="3488928"/>
            <a:ext cx="7618730" cy="1005788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baseline="0" dirty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  <a:endParaRPr lang="en-US" altLang="zh-CN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924210" y="415289"/>
            <a:ext cx="10796016" cy="61264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429001" y="2385676"/>
            <a:ext cx="5879668" cy="1230315"/>
          </a:xfrm>
          <a:noFill/>
        </p:spPr>
        <p:txBody>
          <a:bodyPr wrap="square" lIns="91440" tIns="45720" rIns="91440" bIns="45720" rtlCol="0" anchor="b" anchorCtr="0">
            <a:normAutofit/>
          </a:bodyPr>
          <a:lstStyle>
            <a:lvl1pPr marL="857250" indent="-857250" algn="ctr">
              <a:buFont typeface="Arial" panose="020B0604020202020204" pitchFamily="34" charset="0"/>
              <a:buNone/>
              <a:defRPr kumimoji="0" sz="6000" b="0" i="0" spc="300" baseline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  <a:sym typeface="+mn-ea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dirty="0" err="1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3" hasCustomPrompt="1"/>
            <p:custDataLst>
              <p:tags r:id="rId6"/>
            </p:custDataLst>
          </p:nvPr>
        </p:nvSpPr>
        <p:spPr>
          <a:xfrm>
            <a:off x="3429001" y="3789452"/>
            <a:ext cx="5879668" cy="1230313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smtClean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  <a:lvl2pPr marL="228600" indent="0">
              <a:buNone/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2pPr>
            <a:lvl3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3pPr>
            <a:lvl4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4pPr>
            <a:lvl5pPr>
              <a:defRPr lang="zh-CN" altLang="en-US" sz="18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ea typeface="幼圆" panose="02010509060101010101" pitchFamily="49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 dirty="0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370099" y="341387"/>
            <a:ext cx="1944793" cy="96934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678005" y="349291"/>
            <a:ext cx="1213209" cy="652329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8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372366" y="220344"/>
            <a:ext cx="11717528" cy="645622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579885" y="522533"/>
            <a:ext cx="11161789" cy="604020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331210" y="3522345"/>
            <a:ext cx="6367780" cy="101155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4800" b="0" i="0" baseline="0" dirty="0">
                <a:ln>
                  <a:noFill/>
                </a:ln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9EFD9D74-47D9-4702-A33C-335B63B48DBF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FABC47A4-756D-490B-A52F-7D9E2C9FC05F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KSO_TEMPLATE" hidden="1"/>
          <p:cNvSpPr/>
          <p:nvPr>
            <p:custDataLst>
              <p:tags r:id="rId2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25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-7620" y="0"/>
            <a:ext cx="12192000" cy="6875762"/>
            <a:chOff x="0" y="-11430"/>
            <a:chExt cx="12192000" cy="6875762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6" name="圆角矩形 5"/>
            <p:cNvSpPr/>
            <p:nvPr/>
          </p:nvSpPr>
          <p:spPr>
            <a:xfrm>
              <a:off x="9738360" y="102870"/>
              <a:ext cx="2351405" cy="605155"/>
            </a:xfrm>
            <a:prstGeom prst="roundRect">
              <a:avLst>
                <a:gd name="adj" fmla="val 4501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0" y="-11430"/>
              <a:ext cx="12192000" cy="6875762"/>
              <a:chOff x="0" y="-11430"/>
              <a:chExt cx="12192000" cy="6875762"/>
            </a:xfrm>
            <a:grpFill/>
          </p:grpSpPr>
          <p:sp>
            <p:nvSpPr>
              <p:cNvPr id="9" name="矩形 8"/>
              <p:cNvSpPr/>
              <p:nvPr/>
            </p:nvSpPr>
            <p:spPr>
              <a:xfrm>
                <a:off x="0" y="-11430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0" name="矩形 9"/>
              <p:cNvSpPr/>
              <p:nvPr/>
            </p:nvSpPr>
            <p:spPr>
              <a:xfrm>
                <a:off x="0" y="6603684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0" y="260648"/>
                <a:ext cx="263352" cy="634303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11928648" y="260648"/>
                <a:ext cx="263352" cy="634303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</p:grpSp>
        <p:pic>
          <p:nvPicPr>
            <p:cNvPr id="8" name="图片 7" descr="大桥教育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827722" y="127225"/>
              <a:ext cx="2100777" cy="580835"/>
            </a:xfrm>
            <a:prstGeom prst="rect">
              <a:avLst/>
            </a:prstGeom>
            <a:grpFill/>
          </p:spPr>
        </p:pic>
      </p:grpSp>
      <p:sp>
        <p:nvSpPr>
          <p:cNvPr id="13" name="矩形 12"/>
          <p:cNvSpPr/>
          <p:nvPr/>
        </p:nvSpPr>
        <p:spPr>
          <a:xfrm>
            <a:off x="2191789" y="3005547"/>
            <a:ext cx="863409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4000" b="1" dirty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爱学习新概念</a:t>
            </a:r>
            <a:r>
              <a:rPr lang="en-US" altLang="zh-CN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Lesson </a:t>
            </a:r>
            <a:r>
              <a:rPr lang="en-US" altLang="zh-CN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35-36 </a:t>
            </a:r>
            <a:r>
              <a:rPr lang="zh-CN" altLang="en-US" sz="4000" b="1" dirty="0" smtClean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课后作业</a:t>
            </a:r>
            <a:endParaRPr lang="en-US" altLang="zh-CN" sz="4000" b="1" dirty="0" smtClean="0">
              <a:latin typeface="Adobe 楷体 Std R" panose="02020400000000000000" pitchFamily="18" charset="-122"/>
              <a:ea typeface="Adobe 楷体 Std R" panose="02020400000000000000" pitchFamily="18" charset="-122"/>
            </a:endParaRPr>
          </a:p>
          <a:p>
            <a:endParaRPr lang="zh-CN" altLang="en-US" sz="4000" b="1" dirty="0">
              <a:latin typeface="Adobe 楷体 Std R" panose="02020400000000000000" pitchFamily="18" charset="-122"/>
              <a:ea typeface="Adobe 楷体 Std R" panose="02020400000000000000" pitchFamily="18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635" y="0"/>
            <a:ext cx="12263120" cy="6834505"/>
            <a:chOff x="0" y="0"/>
            <a:chExt cx="12192000" cy="6834563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35" name="矩形 34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9" name="流程图: 终止 38"/>
            <p:cNvSpPr/>
            <p:nvPr/>
          </p:nvSpPr>
          <p:spPr>
            <a:xfrm>
              <a:off x="9897110" y="0"/>
              <a:ext cx="2294890" cy="624845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pic>
        <p:nvPicPr>
          <p:cNvPr id="33" name="图片 32" descr="大桥教育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94340" y="43815"/>
            <a:ext cx="2100777" cy="58083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697865" y="430530"/>
            <a:ext cx="10920095" cy="5000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90000"/>
              </a:lnSpc>
            </a:pPr>
            <a:r>
              <a:rPr lang="en-US" altLang="zh-CN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I.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英汉互译（每小题</a:t>
            </a:r>
            <a:r>
              <a:rPr lang="en-US" altLang="zh-CN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5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分，共</a:t>
            </a:r>
            <a:r>
              <a:rPr lang="en-US" altLang="zh-CN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50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分）</a:t>
            </a:r>
          </a:p>
          <a:p>
            <a:pPr>
              <a:lnSpc>
                <a:spcPct val="1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hill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______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___           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6. </a:t>
            </a:r>
            <a:r>
              <a:rPr lang="zh-CN" altLang="en-US" sz="2800" dirty="0" smtClean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建筑物     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____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______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bank  __________        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村庄    </a:t>
            </a:r>
            <a:r>
              <a:rPr lang="zh-CN" altLang="en-US" sz="2800" dirty="0" smtClean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      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________________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bridge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__________         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8.  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在</a:t>
            </a:r>
            <a:r>
              <a:rPr lang="zh-CN" altLang="en-US" sz="2800" dirty="0" smtClean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…之间 </a:t>
            </a:r>
            <a:r>
              <a:rPr lang="zh-CN" altLang="en-US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________________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  <a:p>
            <a:pPr>
              <a:lnSpc>
                <a:spcPct val="1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zh-CN" altLang="en-US" sz="2800" dirty="0">
                <a:solidFill>
                  <a:schemeClr val="tx1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rPr>
              <a:t>在</a:t>
            </a:r>
            <a:r>
              <a:rPr lang="zh-CN" altLang="en-US" sz="2800" dirty="0" smtClean="0">
                <a:solidFill>
                  <a:schemeClr val="tx1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rPr>
              <a:t>…旁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__________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        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9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zh-CN" altLang="en-US" sz="2800" dirty="0" smtClean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山谷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sym typeface="+mn-ea"/>
              </a:rPr>
              <a:t> </a:t>
            </a:r>
            <a:r>
              <a:rPr lang="zh-CN" altLang="en-US" sz="2800" dirty="0" smtClean="0">
                <a:latin typeface="Adobe 楷体 Std R" panose="02020400000000000000" pitchFamily="18" charset="-122"/>
                <a:ea typeface="Adobe 楷体 Std R" panose="02020400000000000000" pitchFamily="18" charset="-122"/>
                <a:sym typeface="+mn-ea"/>
              </a:rPr>
              <a:t>        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_________________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  <a:p>
            <a:pPr>
              <a:lnSpc>
                <a:spcPct val="1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 </a:t>
            </a:r>
            <a:r>
              <a:rPr lang="zh-CN" altLang="en-US" sz="2800" dirty="0" smtClean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公园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sym typeface="+mn-ea"/>
              </a:rPr>
              <a:t> </a:t>
            </a:r>
            <a:r>
              <a:rPr lang="zh-CN" altLang="en-US" sz="2800" dirty="0" smtClean="0">
                <a:latin typeface="Adobe 楷体 Std R" panose="02020400000000000000" pitchFamily="18" charset="-122"/>
                <a:ea typeface="Adobe 楷体 Std R" panose="02020400000000000000" pitchFamily="18" charset="-122"/>
                <a:sym typeface="+mn-ea"/>
              </a:rPr>
              <a:t>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__________        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10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另一</a:t>
            </a:r>
            <a:r>
              <a:rPr lang="zh-CN" altLang="en-US" sz="2800" dirty="0" smtClean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个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sym typeface="+mn-ea"/>
              </a:rPr>
              <a:t> </a:t>
            </a:r>
            <a:r>
              <a:rPr lang="zh-CN" altLang="en-US" sz="2800" dirty="0" smtClean="0">
                <a:latin typeface="Adobe 楷体 Std R" panose="02020400000000000000" pitchFamily="18" charset="-122"/>
                <a:ea typeface="Adobe 楷体 Std R" panose="02020400000000000000" pitchFamily="18" charset="-122"/>
                <a:sym typeface="+mn-ea"/>
              </a:rPr>
              <a:t>   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_________________</a:t>
            </a:r>
            <a:endParaRPr lang="zh-CN" altLang="en-US" sz="28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420620" y="1480820"/>
            <a:ext cx="112331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rPr>
              <a:t>小山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420620" y="2325370"/>
            <a:ext cx="112331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2800">
                <a:solidFill>
                  <a:srgbClr val="FF0000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rPr>
              <a:t>河岸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420620" y="3168015"/>
            <a:ext cx="181673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2800">
                <a:solidFill>
                  <a:srgbClr val="FF0000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rPr>
              <a:t>桥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520653" y="3904138"/>
            <a:ext cx="172656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beside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602976" y="4755277"/>
            <a:ext cx="197929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park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8114665" y="1493033"/>
            <a:ext cx="328739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building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8256240" y="2310732"/>
            <a:ext cx="202438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village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8114665" y="3143069"/>
            <a:ext cx="193865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between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8195673" y="3990250"/>
            <a:ext cx="224091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valley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8022590" y="4710702"/>
            <a:ext cx="200723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another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63525" y="260350"/>
            <a:ext cx="11644630" cy="5777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II.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单项选择（每小题</a:t>
            </a:r>
            <a:r>
              <a:rPr lang="en-US" altLang="zh-CN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5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分，共</a:t>
            </a:r>
            <a:r>
              <a:rPr lang="en-US" altLang="zh-CN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30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分）</a:t>
            </a: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11. Here are some photographs ________ my house.</a:t>
            </a:r>
          </a:p>
          <a:p>
            <a:pPr>
              <a:lnSpc>
                <a:spcPct val="110000"/>
              </a:lnSpc>
            </a:pPr>
            <a:r>
              <a:rPr lang="zh-CN" altLang="en-US" sz="2800" dirty="0">
                <a:latin typeface="Tahoma" panose="020B0604030504040204" pitchFamily="34" charset="0"/>
                <a:cs typeface="Tahoma" panose="020B0604030504040204" pitchFamily="34" charset="0"/>
              </a:rPr>
              <a:t>      A. under       B. on            C. of           D. off</a:t>
            </a: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12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Don’t jump ________ the train! It ’s dangerous (危险)!</a:t>
            </a: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  A. to            B. across        C. along     </a:t>
            </a:r>
            <a:r>
              <a:rPr lang="zh-CN" altLang="en-US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D. off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13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 Sally and her classmates are coming ________ the park.</a:t>
            </a:r>
          </a:p>
          <a:p>
            <a:pPr>
              <a:lnSpc>
                <a:spcPct val="110000"/>
              </a:lnSpc>
            </a:pP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     A. out of        B. along         C. between    D. of</a:t>
            </a: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14. Look! Mary is sitting ________ two trees.</a:t>
            </a: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 A. on             B. over          C. between     D. into</a:t>
            </a: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15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There are four people in my family. They are mother, father,______.</a:t>
            </a: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  A. me and sister              B. sister and me           C. I and brother</a:t>
            </a: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  D. me and brother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34" name="组合 33"/>
          <p:cNvGrpSpPr/>
          <p:nvPr/>
        </p:nvGrpSpPr>
        <p:grpSpPr>
          <a:xfrm>
            <a:off x="20320" y="12065"/>
            <a:ext cx="12192000" cy="6834505"/>
            <a:chOff x="0" y="0"/>
            <a:chExt cx="12192000" cy="6834563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35" name="矩形 34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9" name="流程图: 终止 38"/>
            <p:cNvSpPr/>
            <p:nvPr/>
          </p:nvSpPr>
          <p:spPr>
            <a:xfrm>
              <a:off x="9814560" y="0"/>
              <a:ext cx="2377440" cy="635640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pic>
        <p:nvPicPr>
          <p:cNvPr id="33" name="图片 32" descr="大桥教育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899090" y="0"/>
            <a:ext cx="2100777" cy="58083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5800090" y="716915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C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431704" y="1705271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D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392035" y="2555875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543425" y="3480435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C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0592435" y="4316095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337820" y="390525"/>
            <a:ext cx="11480165" cy="6331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CN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III.根据要求完成句子，每空一词。（每小题 6 分，共 30 分）</a:t>
            </a:r>
          </a:p>
          <a:p>
            <a:pPr>
              <a:lnSpc>
                <a:spcPct val="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16. This is a photo of Jason’s car. (改为一般疑问句)</a:t>
            </a:r>
          </a:p>
          <a:p>
            <a:pPr>
              <a:lnSpc>
                <a:spcPct val="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  _______ ________ a photo of Jason’s car?</a:t>
            </a:r>
          </a:p>
          <a:p>
            <a:pPr>
              <a:lnSpc>
                <a:spcPct val="90000"/>
              </a:lnSpc>
            </a:pP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17. Is the village in a valley? (改为否定句)</a:t>
            </a:r>
          </a:p>
          <a:p>
            <a:pPr>
              <a:lnSpc>
                <a:spcPct val="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 The village _______ ________ a valley.</a:t>
            </a:r>
          </a:p>
          <a:p>
            <a:pPr>
              <a:lnSpc>
                <a:spcPct val="90000"/>
              </a:lnSpc>
            </a:pP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18. </a:t>
            </a:r>
            <a:r>
              <a:rPr lang="en-US" altLang="zh-CN" sz="2800" u="sng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My wife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is walking on the bridge. (对划线部分提问)</a:t>
            </a:r>
          </a:p>
          <a:p>
            <a:pPr>
              <a:lnSpc>
                <a:spcPct val="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_____ _______ walking on the bridge?</a:t>
            </a:r>
          </a:p>
          <a:p>
            <a:pPr>
              <a:lnSpc>
                <a:spcPct val="90000"/>
              </a:lnSpc>
            </a:pP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19. The village is </a:t>
            </a:r>
            <a:r>
              <a:rPr lang="en-US" altLang="zh-CN" sz="2800" u="sng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on a river.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(对划线部分提问)</a:t>
            </a:r>
          </a:p>
          <a:p>
            <a:pPr>
              <a:lnSpc>
                <a:spcPct val="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_______ ________ the village?</a:t>
            </a:r>
          </a:p>
          <a:p>
            <a:pPr>
              <a:lnSpc>
                <a:spcPct val="90000"/>
              </a:lnSpc>
            </a:pP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20. The boy is </a:t>
            </a:r>
            <a:r>
              <a:rPr lang="en-US" altLang="zh-CN" sz="2800" u="sng" dirty="0">
                <a:latin typeface="Tahoma" panose="020B0604030504040204" pitchFamily="34" charset="0"/>
                <a:cs typeface="Tahoma" panose="020B0604030504040204" pitchFamily="34" charset="0"/>
              </a:rPr>
              <a:t>swimming across the river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. (对划线部分提问)</a:t>
            </a:r>
          </a:p>
          <a:p>
            <a:pPr>
              <a:lnSpc>
                <a:spcPct val="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________ is the boy __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__?</a:t>
            </a:r>
          </a:p>
          <a:p>
            <a:pPr>
              <a:lnSpc>
                <a:spcPct val="100000"/>
              </a:lnSpc>
            </a:pP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34" name="组合 33"/>
          <p:cNvGrpSpPr/>
          <p:nvPr/>
        </p:nvGrpSpPr>
        <p:grpSpPr>
          <a:xfrm>
            <a:off x="0" y="12065"/>
            <a:ext cx="12192000" cy="6834505"/>
            <a:chOff x="0" y="0"/>
            <a:chExt cx="12192000" cy="6834563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35" name="矩形 34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9" name="流程图: 终止 38"/>
            <p:cNvSpPr/>
            <p:nvPr/>
          </p:nvSpPr>
          <p:spPr>
            <a:xfrm>
              <a:off x="9911080" y="0"/>
              <a:ext cx="2280920" cy="709936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pic>
        <p:nvPicPr>
          <p:cNvPr id="33" name="图片 32" descr="大桥教育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325" y="64135"/>
            <a:ext cx="2100777" cy="58083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</p:pic>
      <p:sp>
        <p:nvSpPr>
          <p:cNvPr id="8" name="文本框 7"/>
          <p:cNvSpPr txBox="1"/>
          <p:nvPr/>
        </p:nvSpPr>
        <p:spPr>
          <a:xfrm>
            <a:off x="1237769" y="1124744"/>
            <a:ext cx="291401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Is             this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927140" y="3415665"/>
            <a:ext cx="228854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Who      is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983432" y="4581128"/>
            <a:ext cx="318643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Where        is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3046859" y="2235835"/>
            <a:ext cx="290512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isn't           in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983432" y="5715342"/>
            <a:ext cx="512826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What                         doing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13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ctrTitle"/>
          </p:nvPr>
        </p:nvSpPr>
        <p:spPr>
          <a:xfrm>
            <a:off x="2210090" y="2499038"/>
            <a:ext cx="7772578" cy="1470025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latin typeface="Comic Sans MS" panose="030F0702030302020204" pitchFamily="66" charset="0"/>
              </a:rPr>
              <a:t>Thanks for listening!</a:t>
            </a:r>
            <a:endParaRPr lang="zh-CN" altLang="en-US" dirty="0">
              <a:latin typeface="Comic Sans MS" panose="030F0702030302020204" pitchFamily="66" charset="0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0" y="0"/>
            <a:ext cx="12192000" cy="6858000"/>
            <a:chOff x="0" y="0"/>
            <a:chExt cx="19200" cy="10800"/>
          </a:xfrm>
        </p:grpSpPr>
        <p:grpSp>
          <p:nvGrpSpPr>
            <p:cNvPr id="4" name="组合 3"/>
            <p:cNvGrpSpPr/>
            <p:nvPr/>
          </p:nvGrpSpPr>
          <p:grpSpPr>
            <a:xfrm>
              <a:off x="0" y="0"/>
              <a:ext cx="19200" cy="10800"/>
              <a:chOff x="0" y="-23437"/>
              <a:chExt cx="12192000" cy="6858000"/>
            </a:xfrm>
            <a:solidFill>
              <a:schemeClr val="accent5">
                <a:lumMod val="20000"/>
                <a:lumOff val="80000"/>
              </a:schemeClr>
            </a:solidFill>
          </p:grpSpPr>
          <p:sp>
            <p:nvSpPr>
              <p:cNvPr id="7" name="矩形 6"/>
              <p:cNvSpPr/>
              <p:nvPr/>
            </p:nvSpPr>
            <p:spPr>
              <a:xfrm>
                <a:off x="0" y="0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" name="矩形 7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" name="矩形 8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" name="矩形 9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1" name="流程图: 终止 10"/>
              <p:cNvSpPr/>
              <p:nvPr/>
            </p:nvSpPr>
            <p:spPr>
              <a:xfrm>
                <a:off x="0" y="-23437"/>
                <a:ext cx="2351584" cy="692696"/>
              </a:xfrm>
              <a:prstGeom prst="flowChartTerminator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pic>
          <p:nvPicPr>
            <p:cNvPr id="5" name="图片 4" descr="大桥教育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184"/>
              <a:ext cx="3308" cy="915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2550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2"/>
  <p:tag name="KSO_WM_UNIT_LAYERLEVEL" val="1"/>
  <p:tag name="KSO_WM_TAG_VERSION" val="1.0"/>
  <p:tag name="KSO_WM_BEAUTIFY_FLAG" val="#wm#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2"/>
  <p:tag name="KSO_WM_UNIT_LAYERLEVEL" val="1"/>
  <p:tag name="KSO_WM_TAG_VERSION" val="1.0"/>
  <p:tag name="KSO_WM_BEAUTIFY_FLAG" val="#wm#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264_25"/>
  <p:tag name="KSO_WM_TEMPLATE_SUBCATEGORY" val="0"/>
  <p:tag name="KSO_WM_TEMPLATE_MASTER_TYPE" val="1"/>
  <p:tag name="KSO_WM_TEMPLATE_COLOR_TYPE" val="1"/>
  <p:tag name="KSO_WM_SLIDE_TYPE" val="endPage"/>
  <p:tag name="KSO_WM_SLIDE_SUBTYPE" val="pureTxt"/>
  <p:tag name="KSO_WM_SLIDE_ITEM_CNT" val="0"/>
  <p:tag name="KSO_WM_SLIDE_INDEX" val="25"/>
  <p:tag name="KSO_WM_TAG_VERSION" val="1.0"/>
  <p:tag name="KSO_WM_BEAUTIFY_FLAG" val="#wm#"/>
  <p:tag name="KSO_WM_TEMPLATE_CATEGORY" val="custom"/>
  <p:tag name="KSO_WM_TEMPLATE_INDEX" val="20205264"/>
  <p:tag name="KSO_WM_SLIDE_LAYOUT" val="a_b"/>
  <p:tag name="KSO_WM_SLIDE_LAYOUT_CNT" val="1_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8、9、13、15、16、17、18、20、21、22、23、25"/>
  <p:tag name="KSO_WM_TEMPLATE_SUBCATEGORY" val="0"/>
  <p:tag name="KSO_WM_TEMPLATE_MASTER_TYPE" val="1"/>
  <p:tag name="KSO_WM_TEMPLATE_COLOR_TYPE" val="1"/>
  <p:tag name="KSO_WM_TAG_VERSION" val="1.0"/>
  <p:tag name="KSO_WM_BEAUTIFY_FLAG" val="#wm#"/>
  <p:tag name="KSO_WM_TEMPLATE_CATEGORY" val="custom"/>
  <p:tag name="KSO_WM_TEMPLATE_INDEX" val="20205264"/>
  <p:tag name="KSO_WM_TEMPLATE_MASTER_THUMB_INDEX" val="12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2"/>
  <p:tag name="KSO_WM_UNIT_LAYERLEVEL" val="1"/>
  <p:tag name="KSO_WM_TAG_VERSION" val="1.0"/>
  <p:tag name="KSO_WM_BEAUTIFY_FLAG" val="#wm#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2"/>
  <p:tag name="KSO_WM_UNIT_LAYERLEVEL" val="1"/>
  <p:tag name="KSO_WM_TAG_VERSION" val="1.0"/>
  <p:tag name="KSO_WM_BEAUTIFY_FLAG" val="#wm#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022424">
      <a:dk1>
        <a:sysClr val="windowText" lastClr="000000"/>
      </a:dk1>
      <a:lt1>
        <a:sysClr val="window" lastClr="FFFFFF"/>
      </a:lt1>
      <a:dk2>
        <a:srgbClr val="EFEDFC"/>
      </a:dk2>
      <a:lt2>
        <a:srgbClr val="FFFFFF"/>
      </a:lt2>
      <a:accent1>
        <a:srgbClr val="7876D1"/>
      </a:accent1>
      <a:accent2>
        <a:srgbClr val="8A76BF"/>
      </a:accent2>
      <a:accent3>
        <a:srgbClr val="9C77AD"/>
      </a:accent3>
      <a:accent4>
        <a:srgbClr val="AD779A"/>
      </a:accent4>
      <a:accent5>
        <a:srgbClr val="BF7888"/>
      </a:accent5>
      <a:accent6>
        <a:srgbClr val="D17876"/>
      </a:accent6>
      <a:hlink>
        <a:srgbClr val="658BD5"/>
      </a:hlink>
      <a:folHlink>
        <a:srgbClr val="A16AA5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368</Words>
  <Application>Microsoft Office PowerPoint</Application>
  <PresentationFormat>宽屏</PresentationFormat>
  <Paragraphs>56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Adobe 楷体 Std R</vt:lpstr>
      <vt:lpstr>汉仪乐喵体W</vt:lpstr>
      <vt:lpstr>宋体</vt:lpstr>
      <vt:lpstr>微软雅黑</vt:lpstr>
      <vt:lpstr>幼圆</vt:lpstr>
      <vt:lpstr>Arial</vt:lpstr>
      <vt:lpstr>Calibri</vt:lpstr>
      <vt:lpstr>Comic Sans MS</vt:lpstr>
      <vt:lpstr>Tahoma</vt:lpstr>
      <vt:lpstr>Office 主题​​</vt:lpstr>
      <vt:lpstr>PowerPoint 演示文稿</vt:lpstr>
      <vt:lpstr>PowerPoint 演示文稿</vt:lpstr>
      <vt:lpstr>PowerPoint 演示文稿</vt:lpstr>
      <vt:lpstr>PowerPoint 演示文稿</vt:lpstr>
      <vt:lpstr>Thanks for listening!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HP</dc:creator>
  <cp:lastModifiedBy>liushang</cp:lastModifiedBy>
  <cp:revision>140</cp:revision>
  <dcterms:created xsi:type="dcterms:W3CDTF">2020-04-07T08:20:00Z</dcterms:created>
  <dcterms:modified xsi:type="dcterms:W3CDTF">2020-12-11T07:11:59Z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2052-11.1.0.9828</vt:lpwstr>
  </property>
</Properties>
</file>