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544" r:id="rId2"/>
    <p:sldId id="547" r:id="rId3"/>
    <p:sldId id="545" r:id="rId4"/>
    <p:sldId id="548" r:id="rId5"/>
    <p:sldId id="54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7">
          <p15:clr>
            <a:srgbClr val="A4A3A4"/>
          </p15:clr>
        </p15:guide>
        <p15:guide id="2" pos="38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" y="283"/>
      </p:cViewPr>
      <p:guideLst>
        <p:guide orient="horz" pos="2187"/>
        <p:guide pos="38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723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圆角矩形 26"/>
          <p:cNvSpPr/>
          <p:nvPr/>
        </p:nvSpPr>
        <p:spPr>
          <a:xfrm>
            <a:off x="9805375" y="56626"/>
            <a:ext cx="2405566" cy="581519"/>
          </a:xfrm>
          <a:prstGeom prst="roundRect">
            <a:avLst>
              <a:gd name="adj" fmla="val 450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-10795" y="-5715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90345" y="1332230"/>
            <a:ext cx="9525000" cy="3277870"/>
          </a:xfrm>
        </p:spPr>
        <p:txBody>
          <a:bodyPr>
            <a:normAutofit/>
          </a:bodyPr>
          <a:lstStyle/>
          <a:p>
            <a:pPr algn="ctr"/>
            <a:r>
              <a:rPr lang="zh-CN" altLang="en-US" sz="4400" b="1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</a:rPr>
              <a:t>爱学习新概念</a:t>
            </a:r>
            <a:r>
              <a:rPr lang="en-US" altLang="zh-CN" sz="4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L35-36</a:t>
            </a:r>
            <a:r>
              <a:rPr sz="4400" b="1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</a:rPr>
              <a:t>课微信教学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191344" y="116632"/>
            <a:ext cx="1200065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>
            <a:off x="0" y="-635"/>
            <a:ext cx="12313920" cy="6871335"/>
            <a:chOff x="0" y="0"/>
            <a:chExt cx="19370" cy="10800"/>
          </a:xfrm>
        </p:grpSpPr>
        <p:grpSp>
          <p:nvGrpSpPr>
            <p:cNvPr id="31" name="组合 30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32" name="矩形 31"/>
              <p:cNvSpPr/>
              <p:nvPr/>
            </p:nvSpPr>
            <p:spPr>
              <a:xfrm>
                <a:off x="0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36" name="圆角矩形 35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7" name="图片 36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6" name="文本框 5"/>
          <p:cNvSpPr txBox="1"/>
          <p:nvPr/>
        </p:nvSpPr>
        <p:spPr>
          <a:xfrm>
            <a:off x="451485" y="909955"/>
            <a:ext cx="10922635" cy="5688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1.Mary ______walking into the shop with her sister.</a:t>
            </a: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 A. is                       	B. on                      	 C. are</a:t>
            </a: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2.I have some </a:t>
            </a:r>
            <a:r>
              <a:rPr lang="en-US" altLang="zh-CN" sz="2800" dirty="0" err="1">
                <a:latin typeface="Tahoma" panose="020B0604030504040204" charset="0"/>
                <a:cs typeface="Tahoma" panose="020B0604030504040204" charset="0"/>
              </a:rPr>
              <a:t>photographs______the</a:t>
            </a: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valley.</a:t>
            </a: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 A. off                  	</a:t>
            </a:r>
            <a:r>
              <a:rPr lang="en-US" altLang="zh-CN" sz="2800" dirty="0" err="1">
                <a:latin typeface="Tahoma" panose="020B0604030504040204" charset="0"/>
                <a:cs typeface="Tahoma" panose="020B0604030504040204" charset="0"/>
              </a:rPr>
              <a:t>B.of</a:t>
            </a: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                 		</a:t>
            </a:r>
            <a:r>
              <a:rPr lang="en-US" altLang="zh-CN" sz="2800" dirty="0" err="1">
                <a:latin typeface="Tahoma" panose="020B0604030504040204" charset="0"/>
                <a:cs typeface="Tahoma" panose="020B0604030504040204" charset="0"/>
              </a:rPr>
              <a:t>C.over</a:t>
            </a:r>
            <a:endParaRPr lang="en-US" altLang="zh-CN" sz="2800" dirty="0">
              <a:latin typeface="Tahoma" panose="020B0604030504040204" charset="0"/>
              <a:cs typeface="Tahoma" panose="020B060403050404020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3.My sister is sitting _______the grass.</a:t>
            </a: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 A. across         		</a:t>
            </a:r>
            <a:r>
              <a:rPr lang="en-US" altLang="zh-CN" sz="2800" dirty="0" err="1">
                <a:latin typeface="Tahoma" panose="020B0604030504040204" charset="0"/>
                <a:cs typeface="Tahoma" panose="020B0604030504040204" charset="0"/>
              </a:rPr>
              <a:t>B.over</a:t>
            </a: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              		</a:t>
            </a:r>
            <a:r>
              <a:rPr lang="en-US" altLang="zh-CN" sz="2800" dirty="0" err="1">
                <a:latin typeface="Tahoma" panose="020B0604030504040204" charset="0"/>
                <a:cs typeface="Tahoma" panose="020B0604030504040204" charset="0"/>
              </a:rPr>
              <a:t>C.on</a:t>
            </a:r>
            <a:endParaRPr lang="en-US" altLang="zh-CN" sz="2800" dirty="0">
              <a:latin typeface="Tahoma" panose="020B0604030504040204" charset="0"/>
              <a:cs typeface="Tahoma" panose="020B060403050404020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4.Some boys are </a:t>
            </a:r>
            <a:r>
              <a:rPr lang="en-US" altLang="zh-CN" sz="2800" dirty="0" err="1">
                <a:latin typeface="Tahoma" panose="020B0604030504040204" charset="0"/>
                <a:cs typeface="Tahoma" panose="020B0604030504040204" charset="0"/>
              </a:rPr>
              <a:t>looking______the</a:t>
            </a: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window.</a:t>
            </a: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 </a:t>
            </a:r>
            <a:r>
              <a:rPr lang="en-US" altLang="zh-CN" sz="2800" dirty="0" err="1">
                <a:latin typeface="Tahoma" panose="020B0604030504040204" charset="0"/>
                <a:cs typeface="Tahoma" panose="020B0604030504040204" charset="0"/>
              </a:rPr>
              <a:t>A.out</a:t>
            </a: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of           		</a:t>
            </a:r>
            <a:r>
              <a:rPr lang="en-US" altLang="zh-CN" sz="2800" dirty="0" err="1">
                <a:latin typeface="Tahoma" panose="020B0604030504040204" charset="0"/>
                <a:cs typeface="Tahoma" panose="020B0604030504040204" charset="0"/>
              </a:rPr>
              <a:t>B.out</a:t>
            </a: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               		C. of</a:t>
            </a:r>
          </a:p>
          <a:p>
            <a:pPr>
              <a:lnSpc>
                <a:spcPct val="130000"/>
              </a:lnSpc>
            </a:pPr>
            <a:r>
              <a:rPr lang="en-US" altLang="zh-CN" sz="2800">
                <a:latin typeface="Tahoma" panose="020B0604030504040204" charset="0"/>
                <a:cs typeface="Tahoma" panose="020B0604030504040204" charset="0"/>
              </a:rPr>
              <a:t>5.The village is </a:t>
            </a:r>
            <a:r>
              <a:rPr lang="en-US" altLang="zh-CN" sz="2800" smtClean="0">
                <a:latin typeface="Tahoma" panose="020B0604030504040204" charset="0"/>
                <a:cs typeface="Tahoma" panose="020B0604030504040204" charset="0"/>
              </a:rPr>
              <a:t>______ </a:t>
            </a:r>
            <a:r>
              <a:rPr lang="en-US" altLang="zh-CN" sz="2800">
                <a:latin typeface="Tahoma" panose="020B0604030504040204" charset="0"/>
                <a:cs typeface="Tahoma" panose="020B0604030504040204" charset="0"/>
              </a:rPr>
              <a:t>a river.</a:t>
            </a: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 A. in                 	</a:t>
            </a:r>
            <a:r>
              <a:rPr lang="en-US" altLang="zh-CN" sz="2800" dirty="0" err="1">
                <a:latin typeface="Tahoma" panose="020B0604030504040204" charset="0"/>
                <a:cs typeface="Tahoma" panose="020B0604030504040204" charset="0"/>
              </a:rPr>
              <a:t>B.on</a:t>
            </a:r>
            <a:r>
              <a:rPr lang="en-US" altLang="zh-CN" sz="2800" dirty="0">
                <a:latin typeface="Tahoma" panose="020B0604030504040204" charset="0"/>
                <a:cs typeface="Tahoma" panose="020B0604030504040204" charset="0"/>
              </a:rPr>
              <a:t>              	        </a:t>
            </a:r>
            <a:r>
              <a:rPr lang="en-US" altLang="zh-CN" sz="2800" dirty="0" err="1">
                <a:latin typeface="Tahoma" panose="020B0604030504040204" charset="0"/>
                <a:cs typeface="Tahoma" panose="020B0604030504040204" charset="0"/>
              </a:rPr>
              <a:t>C.over</a:t>
            </a:r>
            <a:endParaRPr lang="en-US" altLang="zh-CN" sz="2800" dirty="0">
              <a:latin typeface="Tahoma" panose="020B0604030504040204" charset="0"/>
              <a:cs typeface="Tahoma" panose="020B0604030504040204" charset="0"/>
            </a:endParaRPr>
          </a:p>
        </p:txBody>
      </p:sp>
      <p:sp>
        <p:nvSpPr>
          <p:cNvPr id="7" name="云形 6"/>
          <p:cNvSpPr/>
          <p:nvPr/>
        </p:nvSpPr>
        <p:spPr>
          <a:xfrm>
            <a:off x="572770" y="1513840"/>
            <a:ext cx="122682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云形 7"/>
          <p:cNvSpPr/>
          <p:nvPr/>
        </p:nvSpPr>
        <p:spPr>
          <a:xfrm>
            <a:off x="3862070" y="2601595"/>
            <a:ext cx="122682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云形 8"/>
          <p:cNvSpPr/>
          <p:nvPr/>
        </p:nvSpPr>
        <p:spPr>
          <a:xfrm>
            <a:off x="7550785" y="3636010"/>
            <a:ext cx="122682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云形 9"/>
          <p:cNvSpPr/>
          <p:nvPr/>
        </p:nvSpPr>
        <p:spPr>
          <a:xfrm>
            <a:off x="648970" y="4776470"/>
            <a:ext cx="167894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云形 10"/>
          <p:cNvSpPr/>
          <p:nvPr/>
        </p:nvSpPr>
        <p:spPr>
          <a:xfrm>
            <a:off x="3862070" y="5991225"/>
            <a:ext cx="122682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51485" y="466090"/>
            <a:ext cx="14008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latin typeface="Comic Sans MS" panose="030F0702030302020204" pitchFamily="66" charset="0"/>
                <a:cs typeface="Comic Sans MS" panose="030F0702030302020204" pitchFamily="66" charset="0"/>
              </a:rPr>
              <a:t>I.</a:t>
            </a:r>
            <a:r>
              <a:rPr lang="zh-CN" altLang="en-US" sz="2800">
                <a:latin typeface="Comic Sans MS" panose="030F0702030302020204" pitchFamily="66" charset="0"/>
                <a:cs typeface="Comic Sans MS" panose="030F0702030302020204" pitchFamily="66" charset="0"/>
              </a:rPr>
              <a:t>选择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191344" y="116632"/>
            <a:ext cx="1200065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-20955" y="-635"/>
            <a:ext cx="12334875" cy="6858635"/>
            <a:chOff x="-33" y="20"/>
            <a:chExt cx="19403" cy="10780"/>
          </a:xfrm>
        </p:grpSpPr>
        <p:grpSp>
          <p:nvGrpSpPr>
            <p:cNvPr id="5" name="组合 4"/>
            <p:cNvGrpSpPr/>
            <p:nvPr/>
          </p:nvGrpSpPr>
          <p:grpSpPr>
            <a:xfrm>
              <a:off x="-33" y="20"/>
              <a:ext cx="19403" cy="10780"/>
              <a:chOff x="-20748" y="12632"/>
              <a:chExt cx="12212748" cy="6821931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11" name="矩形 10"/>
              <p:cNvSpPr/>
              <p:nvPr/>
            </p:nvSpPr>
            <p:spPr>
              <a:xfrm>
                <a:off x="-20748" y="12632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-20955" y="-21631"/>
            <a:ext cx="12327890" cy="6892331"/>
            <a:chOff x="-22" y="-33"/>
            <a:chExt cx="19392" cy="10833"/>
          </a:xfrm>
        </p:grpSpPr>
        <p:grpSp>
          <p:nvGrpSpPr>
            <p:cNvPr id="21" name="组合 20"/>
            <p:cNvGrpSpPr/>
            <p:nvPr/>
          </p:nvGrpSpPr>
          <p:grpSpPr>
            <a:xfrm>
              <a:off x="-22" y="0"/>
              <a:ext cx="19392" cy="10800"/>
              <a:chOff x="-13832" y="0"/>
              <a:chExt cx="12205832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22" name="矩形 21"/>
              <p:cNvSpPr/>
              <p:nvPr/>
            </p:nvSpPr>
            <p:spPr>
              <a:xfrm>
                <a:off x="-13832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27" name="圆角矩形 26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98" y="-33"/>
              <a:ext cx="3308" cy="915"/>
            </a:xfrm>
            <a:prstGeom prst="rect">
              <a:avLst/>
            </a:prstGeom>
          </p:spPr>
        </p:pic>
      </p:grpSp>
      <p:sp>
        <p:nvSpPr>
          <p:cNvPr id="20" name="文本框 19"/>
          <p:cNvSpPr txBox="1"/>
          <p:nvPr/>
        </p:nvSpPr>
        <p:spPr>
          <a:xfrm>
            <a:off x="407368" y="404664"/>
            <a:ext cx="10192385" cy="554254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ts val="3860"/>
              </a:lnSpc>
            </a:pPr>
            <a:r>
              <a:rPr lang="en-US" sz="28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II.</a:t>
            </a:r>
            <a:r>
              <a:rPr lang="zh-CN" sz="2800" dirty="0">
                <a:ea typeface="Adobe 楷体 Std R" panose="02020400000000000000" pitchFamily="18" charset="-122"/>
              </a:rPr>
              <a:t>根据汉语提示完成句子，每空一词。</a:t>
            </a:r>
            <a:endParaRPr lang="en-US" sz="2800" dirty="0">
              <a:ea typeface="Adobe 楷体 Std R" panose="02020400000000000000" pitchFamily="18" charset="-122"/>
            </a:endParaRPr>
          </a:p>
          <a:p>
            <a:pPr>
              <a:lnSpc>
                <a:spcPts val="3860"/>
              </a:lnSpc>
            </a:pP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1. </a:t>
            </a:r>
            <a:r>
              <a:rPr lang="zh-CN" sz="2800" b="0" dirty="0">
                <a:ea typeface="Adobe 楷体 Std R" panose="02020400000000000000" pitchFamily="18" charset="-122"/>
              </a:rPr>
              <a:t>玛丽正坐在她朋友的中间。</a:t>
            </a:r>
            <a:endParaRPr lang="en-US" sz="2800" b="0" dirty="0">
              <a:latin typeface="Tahoma" panose="020B0604030504040204" charset="0"/>
              <a:ea typeface="Adobe 楷体 Std R" panose="02020400000000000000" pitchFamily="18" charset="-122"/>
            </a:endParaRPr>
          </a:p>
          <a:p>
            <a:pPr>
              <a:lnSpc>
                <a:spcPts val="3860"/>
              </a:lnSpc>
            </a:pPr>
            <a:r>
              <a:rPr lang="en-US" sz="2800" b="0" dirty="0" smtClean="0">
                <a:latin typeface="Tahoma" panose="020B0604030504040204" charset="0"/>
                <a:ea typeface="Adobe 楷体 Std R" panose="02020400000000000000" pitchFamily="18" charset="-122"/>
              </a:rPr>
              <a:t>   Mary </a:t>
            </a: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________ ________ ________ her friends.      </a:t>
            </a:r>
          </a:p>
          <a:p>
            <a:pPr>
              <a:lnSpc>
                <a:spcPts val="3860"/>
              </a:lnSpc>
            </a:pP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2. </a:t>
            </a:r>
            <a:r>
              <a:rPr lang="zh-CN" sz="2800" b="0" dirty="0">
                <a:ea typeface="Adobe 楷体 Std R" panose="02020400000000000000" pitchFamily="18" charset="-122"/>
              </a:rPr>
              <a:t>我们正从那家商店里出来。</a:t>
            </a:r>
            <a:endParaRPr lang="en-US" sz="2800" b="0" dirty="0">
              <a:latin typeface="Tahoma" panose="020B0604030504040204" charset="0"/>
              <a:ea typeface="Adobe 楷体 Std R" panose="02020400000000000000" pitchFamily="18" charset="-122"/>
            </a:endParaRPr>
          </a:p>
          <a:p>
            <a:pPr>
              <a:lnSpc>
                <a:spcPts val="3860"/>
              </a:lnSpc>
            </a:pPr>
            <a:r>
              <a:rPr lang="en-US" sz="2800" b="0" dirty="0" smtClean="0">
                <a:latin typeface="Tahoma" panose="020B0604030504040204" charset="0"/>
                <a:ea typeface="Adobe 楷体 Std R" panose="02020400000000000000" pitchFamily="18" charset="-122"/>
              </a:rPr>
              <a:t>   We </a:t>
            </a: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are ________ _______ _______ that shop.        </a:t>
            </a:r>
          </a:p>
          <a:p>
            <a:pPr>
              <a:lnSpc>
                <a:spcPts val="3860"/>
              </a:lnSpc>
            </a:pP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3. </a:t>
            </a:r>
            <a:r>
              <a:rPr lang="zh-CN" sz="2800" b="0" dirty="0">
                <a:ea typeface="Adobe 楷体 Std R" panose="02020400000000000000" pitchFamily="18" charset="-122"/>
              </a:rPr>
              <a:t>他们中有一些人正走进那个教室。</a:t>
            </a:r>
            <a:endParaRPr lang="en-US" sz="2800" b="0" dirty="0">
              <a:latin typeface="Tahoma" panose="020B0604030504040204" charset="0"/>
              <a:ea typeface="Adobe 楷体 Std R" panose="02020400000000000000" pitchFamily="18" charset="-122"/>
            </a:endParaRPr>
          </a:p>
          <a:p>
            <a:pPr>
              <a:lnSpc>
                <a:spcPts val="3860"/>
              </a:lnSpc>
            </a:pPr>
            <a:r>
              <a:rPr lang="en-US" sz="2800" b="0" dirty="0" smtClean="0">
                <a:latin typeface="Tahoma" panose="020B0604030504040204" charset="0"/>
                <a:ea typeface="Adobe 楷体 Std R" panose="02020400000000000000" pitchFamily="18" charset="-122"/>
              </a:rPr>
              <a:t>   Some </a:t>
            </a: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_______ them are _______ ________ the room.</a:t>
            </a:r>
          </a:p>
          <a:p>
            <a:pPr>
              <a:lnSpc>
                <a:spcPts val="3860"/>
              </a:lnSpc>
            </a:pP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4. </a:t>
            </a:r>
            <a:r>
              <a:rPr lang="zh-CN" sz="2800" b="0" dirty="0">
                <a:ea typeface="Adobe 楷体 Std R" panose="02020400000000000000" pitchFamily="18" charset="-122"/>
              </a:rPr>
              <a:t>这是一幅我们学校的照片。</a:t>
            </a:r>
            <a:endParaRPr lang="en-US" sz="2800" b="0" dirty="0">
              <a:latin typeface="Tahoma" panose="020B0604030504040204" charset="0"/>
              <a:ea typeface="Adobe 楷体 Std R" panose="02020400000000000000" pitchFamily="18" charset="-122"/>
            </a:endParaRPr>
          </a:p>
          <a:p>
            <a:pPr>
              <a:lnSpc>
                <a:spcPts val="3860"/>
              </a:lnSpc>
            </a:pPr>
            <a:r>
              <a:rPr lang="en-US" sz="2800" b="0" dirty="0" smtClean="0">
                <a:latin typeface="Tahoma" panose="020B0604030504040204" charset="0"/>
                <a:ea typeface="Adobe 楷体 Std R" panose="02020400000000000000" pitchFamily="18" charset="-122"/>
              </a:rPr>
              <a:t>   This </a:t>
            </a: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is ______ ____</a:t>
            </a:r>
            <a:r>
              <a:rPr lang="en-US" sz="2800" dirty="0">
                <a:latin typeface="Tahoma" panose="020B0604030504040204" charset="0"/>
                <a:ea typeface="Adobe 楷体 Std R" panose="02020400000000000000" pitchFamily="18" charset="-122"/>
                <a:sym typeface="+mn-ea"/>
              </a:rPr>
              <a:t>__</a:t>
            </a: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____ ________ our school.  </a:t>
            </a:r>
          </a:p>
          <a:p>
            <a:pPr>
              <a:lnSpc>
                <a:spcPts val="3860"/>
              </a:lnSpc>
            </a:pP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5. </a:t>
            </a:r>
            <a:r>
              <a:rPr lang="zh-CN" sz="2800" b="0" dirty="0">
                <a:ea typeface="Adobe 楷体 Std R" panose="02020400000000000000" pitchFamily="18" charset="-122"/>
              </a:rPr>
              <a:t>另一个男孩在右边。</a:t>
            </a:r>
            <a:endParaRPr lang="en-US" sz="2800" b="0" dirty="0">
              <a:latin typeface="Tahoma" panose="020B0604030504040204" charset="0"/>
              <a:ea typeface="Adobe 楷体 Std R" panose="02020400000000000000" pitchFamily="18" charset="-122"/>
            </a:endParaRPr>
          </a:p>
          <a:p>
            <a:pPr>
              <a:lnSpc>
                <a:spcPts val="3860"/>
              </a:lnSpc>
            </a:pPr>
            <a:r>
              <a:rPr lang="en-US" sz="2800" b="0" dirty="0" smtClean="0">
                <a:latin typeface="Tahoma" panose="020B0604030504040204" charset="0"/>
                <a:ea typeface="Adobe 楷体 Std R" panose="02020400000000000000" pitchFamily="18" charset="-122"/>
              </a:rPr>
              <a:t>   Another </a:t>
            </a:r>
            <a:r>
              <a:rPr lang="en-US" sz="2800" b="0" dirty="0">
                <a:latin typeface="Tahoma" panose="020B0604030504040204" charset="0"/>
                <a:ea typeface="Adobe 楷体 Std R" panose="02020400000000000000" pitchFamily="18" charset="-122"/>
              </a:rPr>
              <a:t>boy is ________ ________ _________.   </a:t>
            </a:r>
            <a:endParaRPr lang="en-US" altLang="en-US" sz="2800" b="0" dirty="0">
              <a:latin typeface="Tahoma" panose="020B0604030504040204" charset="0"/>
              <a:ea typeface="Adobe 楷体 Std R" panose="02020400000000000000" pitchFamily="18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635368" y="1394862"/>
            <a:ext cx="5252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is          sitting      between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2021572" y="2348880"/>
            <a:ext cx="50825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walking    out          of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279576" y="3356992"/>
            <a:ext cx="7210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of                     </a:t>
            </a:r>
            <a:r>
              <a:rPr lang="en-US" altLang="zh-CN" sz="28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walking     into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445508" y="4347190"/>
            <a:ext cx="5082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  a      </a:t>
            </a:r>
            <a:r>
              <a:rPr lang="en-US" altLang="zh-CN" sz="28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photograph     of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287688" y="5301208"/>
            <a:ext cx="50825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on    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   </a:t>
            </a:r>
            <a:r>
              <a:rPr lang="en-US" altLang="zh-CN" sz="28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the   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    </a:t>
            </a:r>
            <a:r>
              <a:rPr lang="en-US" altLang="zh-CN" sz="28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191344" y="116632"/>
            <a:ext cx="1200065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" name="组合 2"/>
          <p:cNvGrpSpPr/>
          <p:nvPr/>
        </p:nvGrpSpPr>
        <p:grpSpPr>
          <a:xfrm>
            <a:off x="-20955" y="-635"/>
            <a:ext cx="12334875" cy="6858635"/>
            <a:chOff x="-33" y="20"/>
            <a:chExt cx="19403" cy="10780"/>
          </a:xfrm>
        </p:grpSpPr>
        <p:grpSp>
          <p:nvGrpSpPr>
            <p:cNvPr id="3" name="组合 4"/>
            <p:cNvGrpSpPr/>
            <p:nvPr/>
          </p:nvGrpSpPr>
          <p:grpSpPr>
            <a:xfrm>
              <a:off x="-33" y="20"/>
              <a:ext cx="19403" cy="10780"/>
              <a:chOff x="-20748" y="12632"/>
              <a:chExt cx="12212748" cy="6821931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11" name="矩形 10"/>
              <p:cNvSpPr/>
              <p:nvPr/>
            </p:nvSpPr>
            <p:spPr>
              <a:xfrm>
                <a:off x="-20748" y="12632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grpSp>
        <p:nvGrpSpPr>
          <p:cNvPr id="4" name="组合 9"/>
          <p:cNvGrpSpPr/>
          <p:nvPr/>
        </p:nvGrpSpPr>
        <p:grpSpPr>
          <a:xfrm>
            <a:off x="-20955" y="-21631"/>
            <a:ext cx="12327890" cy="6892331"/>
            <a:chOff x="-22" y="-33"/>
            <a:chExt cx="19392" cy="10833"/>
          </a:xfrm>
        </p:grpSpPr>
        <p:grpSp>
          <p:nvGrpSpPr>
            <p:cNvPr id="5" name="组合 20"/>
            <p:cNvGrpSpPr/>
            <p:nvPr/>
          </p:nvGrpSpPr>
          <p:grpSpPr>
            <a:xfrm>
              <a:off x="-22" y="0"/>
              <a:ext cx="19392" cy="10800"/>
              <a:chOff x="-13832" y="0"/>
              <a:chExt cx="12205832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22" name="矩形 21"/>
              <p:cNvSpPr/>
              <p:nvPr/>
            </p:nvSpPr>
            <p:spPr>
              <a:xfrm>
                <a:off x="-13832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27" name="圆角矩形 26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98" y="-33"/>
              <a:ext cx="3308" cy="915"/>
            </a:xfrm>
            <a:prstGeom prst="rect">
              <a:avLst/>
            </a:prstGeom>
          </p:spPr>
        </p:pic>
      </p:grpSp>
      <p:sp>
        <p:nvSpPr>
          <p:cNvPr id="20" name="文本框 19"/>
          <p:cNvSpPr txBox="1"/>
          <p:nvPr/>
        </p:nvSpPr>
        <p:spPr>
          <a:xfrm>
            <a:off x="407368" y="404664"/>
            <a:ext cx="1019238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III. </a:t>
            </a:r>
            <a:r>
              <a:rPr lang="zh-CN" altLang="zh-CN" sz="2800" dirty="0" smtClean="0"/>
              <a:t>短语连线 </a:t>
            </a:r>
            <a:r>
              <a:rPr lang="zh-CN" sz="2800" dirty="0" smtClean="0">
                <a:ea typeface="Adobe 楷体 Std R" panose="02020400000000000000" pitchFamily="18" charset="-122"/>
              </a:rPr>
              <a:t>。</a:t>
            </a:r>
            <a:endParaRPr lang="en-US" sz="2800" dirty="0">
              <a:ea typeface="Adobe 楷体 Std R" panose="02020400000000000000" pitchFamily="18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635368" y="1394862"/>
            <a:ext cx="5252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</a:t>
            </a:r>
          </a:p>
        </p:txBody>
      </p:sp>
      <p:sp>
        <p:nvSpPr>
          <p:cNvPr id="42" name="文本框 19"/>
          <p:cNvSpPr txBox="1"/>
          <p:nvPr/>
        </p:nvSpPr>
        <p:spPr>
          <a:xfrm>
            <a:off x="479376" y="1340768"/>
            <a:ext cx="10192385" cy="45368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/>
              <a:t>1. </a:t>
            </a:r>
            <a:r>
              <a:rPr lang="zh-CN" altLang="zh-CN" sz="2800" dirty="0" smtClean="0"/>
              <a:t>走出 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2. </a:t>
            </a:r>
            <a:r>
              <a:rPr lang="zh-CN" altLang="zh-CN" sz="2800" dirty="0" smtClean="0"/>
              <a:t>在</a:t>
            </a:r>
            <a:r>
              <a:rPr lang="en-US" altLang="zh-CN" sz="2800" dirty="0" smtClean="0"/>
              <a:t>……</a:t>
            </a:r>
            <a:r>
              <a:rPr lang="zh-CN" altLang="zh-CN" sz="2800" dirty="0" smtClean="0"/>
              <a:t>飞过 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3. </a:t>
            </a:r>
            <a:r>
              <a:rPr lang="zh-CN" altLang="zh-CN" sz="2800" dirty="0" smtClean="0"/>
              <a:t>从</a:t>
            </a:r>
            <a:r>
              <a:rPr lang="en-US" altLang="zh-CN" sz="2800" dirty="0" smtClean="0"/>
              <a:t>……</a:t>
            </a:r>
            <a:r>
              <a:rPr lang="zh-CN" altLang="zh-CN" sz="2800" dirty="0" smtClean="0"/>
              <a:t>跳下来 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4. </a:t>
            </a:r>
            <a:r>
              <a:rPr lang="zh-CN" altLang="zh-CN" sz="2800" dirty="0" smtClean="0"/>
              <a:t>沿着</a:t>
            </a:r>
            <a:r>
              <a:rPr lang="en-US" altLang="zh-CN" sz="2800" dirty="0" smtClean="0"/>
              <a:t>……</a:t>
            </a:r>
            <a:r>
              <a:rPr lang="zh-CN" altLang="zh-CN" sz="2800" dirty="0" smtClean="0"/>
              <a:t>跑  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5. </a:t>
            </a:r>
            <a:r>
              <a:rPr lang="zh-CN" altLang="zh-CN" sz="2800" dirty="0" smtClean="0"/>
              <a:t>步行穿过</a:t>
            </a:r>
            <a:r>
              <a:rPr lang="en-US" altLang="zh-CN" sz="2800" dirty="0" smtClean="0"/>
              <a:t>……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 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 </a:t>
            </a:r>
            <a:endParaRPr lang="zh-CN" altLang="zh-CN" sz="2800" dirty="0"/>
          </a:p>
        </p:txBody>
      </p:sp>
      <p:sp>
        <p:nvSpPr>
          <p:cNvPr id="43" name="文本框 19"/>
          <p:cNvSpPr txBox="1"/>
          <p:nvPr/>
        </p:nvSpPr>
        <p:spPr>
          <a:xfrm>
            <a:off x="5192647" y="692381"/>
            <a:ext cx="10192385" cy="45368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/>
              <a:t> </a:t>
            </a:r>
            <a:endParaRPr lang="zh-CN" altLang="zh-CN" sz="2800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US" altLang="zh-CN" sz="2800" dirty="0" smtClean="0"/>
              <a:t>jump off</a:t>
            </a:r>
            <a:endParaRPr lang="zh-CN" altLang="zh-CN" sz="2800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US" altLang="zh-CN" sz="2800" dirty="0" smtClean="0"/>
              <a:t>go out of </a:t>
            </a:r>
            <a:endParaRPr lang="zh-CN" altLang="zh-CN" sz="2800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US" altLang="zh-CN" sz="2800" dirty="0" smtClean="0"/>
              <a:t>run along</a:t>
            </a:r>
            <a:endParaRPr lang="zh-CN" altLang="zh-CN" sz="2800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US" altLang="zh-CN" sz="2800" dirty="0" smtClean="0"/>
              <a:t>walk across</a:t>
            </a:r>
            <a:endParaRPr lang="zh-CN" altLang="zh-CN" sz="2800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US" altLang="zh-CN" sz="2800" dirty="0" smtClean="0"/>
              <a:t>fly over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 </a:t>
            </a:r>
            <a:endParaRPr lang="zh-CN" altLang="zh-CN" sz="2800" dirty="0"/>
          </a:p>
        </p:txBody>
      </p:sp>
      <p:cxnSp>
        <p:nvCxnSpPr>
          <p:cNvPr id="45" name="直接连接符 44"/>
          <p:cNvCxnSpPr/>
          <p:nvPr/>
        </p:nvCxnSpPr>
        <p:spPr>
          <a:xfrm>
            <a:off x="2711624" y="1772816"/>
            <a:ext cx="2376264" cy="5760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>
            <a:off x="2927648" y="2492896"/>
            <a:ext cx="2160240" cy="15841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3143672" y="1772816"/>
            <a:ext cx="2088232" cy="129614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V="1">
            <a:off x="2999656" y="3068960"/>
            <a:ext cx="2160240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3071664" y="3645024"/>
            <a:ext cx="2160240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prstClr val="black">
                        <a:lumMod val="95000"/>
                        <a:lumOff val="5000"/>
                      </a:prstClr>
                    </a:solidFill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prstClr val="black">
                        <a:lumMod val="95000"/>
                        <a:lumOff val="5000"/>
                      </a:prstClr>
                    </a:solidFill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prstClr val="black">
                        <a:lumMod val="95000"/>
                        <a:lumOff val="5000"/>
                      </a:prstClr>
                    </a:solidFill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prstClr val="black">
                        <a:lumMod val="95000"/>
                        <a:lumOff val="5000"/>
                      </a:prstClr>
                    </a:solidFill>
                  </a:ln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5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185</Words>
  <Application>Microsoft Office PowerPoint</Application>
  <PresentationFormat>宽屏</PresentationFormat>
  <Paragraphs>45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Comic Sans MS</vt:lpstr>
      <vt:lpstr>Tahoma</vt:lpstr>
      <vt:lpstr>Office 主题​​</vt:lpstr>
      <vt:lpstr>爱学习新概念L35-36课微信教学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232</cp:revision>
  <dcterms:created xsi:type="dcterms:W3CDTF">2020-04-07T08:20:00Z</dcterms:created>
  <dcterms:modified xsi:type="dcterms:W3CDTF">2020-12-11T07:03:57Z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