
<file path=[Content_Types].xml><?xml version="1.0" encoding="utf-8"?>
<Types xmlns="http://schemas.openxmlformats.org/package/2006/content-types">
  <Default Extension="jpeg" ContentType="image/jpe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455" r:id="rId3"/>
    <p:sldId id="452" r:id="rId4"/>
    <p:sldId id="451" r:id="rId5"/>
    <p:sldId id="453" r:id="rId6"/>
    <p:sldId id="460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jng" initials="u" lastIdx="1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53" y="250"/>
      </p:cViewPr>
      <p:guideLst>
        <p:guide orient="horz" pos="2132"/>
        <p:guide pos="38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commentAuthors" Target="commentAuthors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6.xml"/><Relationship Id="rId7" Type="http://schemas.openxmlformats.org/officeDocument/2006/relationships/tags" Target="../tags/tag5.xml"/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tags" Target="../tags/tag2.xml"/><Relationship Id="rId3" Type="http://schemas.openxmlformats.org/officeDocument/2006/relationships/image" Target="../media/image1.png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7" Type="http://schemas.openxmlformats.org/officeDocument/2006/relationships/tags" Target="../tags/tag59.xml"/><Relationship Id="rId6" Type="http://schemas.openxmlformats.org/officeDocument/2006/relationships/tags" Target="../tags/tag58.xml"/><Relationship Id="rId5" Type="http://schemas.openxmlformats.org/officeDocument/2006/relationships/tags" Target="../tags/tag57.xml"/><Relationship Id="rId4" Type="http://schemas.openxmlformats.org/officeDocument/2006/relationships/tags" Target="../tags/tag56.xml"/><Relationship Id="rId3" Type="http://schemas.openxmlformats.org/officeDocument/2006/relationships/image" Target="../media/image5.emf"/><Relationship Id="rId2" Type="http://schemas.openxmlformats.org/officeDocument/2006/relationships/tags" Target="../tags/tag55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7" Type="http://schemas.openxmlformats.org/officeDocument/2006/relationships/tags" Target="../tags/tag64.xml"/><Relationship Id="rId6" Type="http://schemas.openxmlformats.org/officeDocument/2006/relationships/tags" Target="../tags/tag63.xml"/><Relationship Id="rId5" Type="http://schemas.openxmlformats.org/officeDocument/2006/relationships/tags" Target="../tags/tag62.xml"/><Relationship Id="rId4" Type="http://schemas.openxmlformats.org/officeDocument/2006/relationships/tags" Target="../tags/tag61.xml"/><Relationship Id="rId3" Type="http://schemas.openxmlformats.org/officeDocument/2006/relationships/image" Target="../media/image8.emf"/><Relationship Id="rId2" Type="http://schemas.openxmlformats.org/officeDocument/2006/relationships/tags" Target="../tags/tag60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7" Type="http://schemas.openxmlformats.org/officeDocument/2006/relationships/tags" Target="../tags/tag70.xml"/><Relationship Id="rId6" Type="http://schemas.openxmlformats.org/officeDocument/2006/relationships/tags" Target="../tags/tag69.xml"/><Relationship Id="rId5" Type="http://schemas.openxmlformats.org/officeDocument/2006/relationships/tags" Target="../tags/tag68.xml"/><Relationship Id="rId4" Type="http://schemas.openxmlformats.org/officeDocument/2006/relationships/tags" Target="../tags/tag67.xml"/><Relationship Id="rId3" Type="http://schemas.openxmlformats.org/officeDocument/2006/relationships/image" Target="../media/image6.emf"/><Relationship Id="rId2" Type="http://schemas.openxmlformats.org/officeDocument/2006/relationships/tags" Target="../tags/tag66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9" Type="http://schemas.openxmlformats.org/officeDocument/2006/relationships/tags" Target="../tags/tag77.xml"/><Relationship Id="rId8" Type="http://schemas.openxmlformats.org/officeDocument/2006/relationships/tags" Target="../tags/tag76.xml"/><Relationship Id="rId7" Type="http://schemas.openxmlformats.org/officeDocument/2006/relationships/tags" Target="../tags/tag75.xml"/><Relationship Id="rId6" Type="http://schemas.openxmlformats.org/officeDocument/2006/relationships/tags" Target="../tags/tag74.xml"/><Relationship Id="rId5" Type="http://schemas.openxmlformats.org/officeDocument/2006/relationships/tags" Target="../tags/tag73.xml"/><Relationship Id="rId4" Type="http://schemas.openxmlformats.org/officeDocument/2006/relationships/image" Target="../media/image4.png"/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9" Type="http://schemas.openxmlformats.org/officeDocument/2006/relationships/tags" Target="../tags/tag84.xml"/><Relationship Id="rId8" Type="http://schemas.openxmlformats.org/officeDocument/2006/relationships/tags" Target="../tags/tag83.xml"/><Relationship Id="rId7" Type="http://schemas.openxmlformats.org/officeDocument/2006/relationships/tags" Target="../tags/tag82.xml"/><Relationship Id="rId6" Type="http://schemas.openxmlformats.org/officeDocument/2006/relationships/tags" Target="../tags/tag81.xml"/><Relationship Id="rId5" Type="http://schemas.openxmlformats.org/officeDocument/2006/relationships/tags" Target="../tags/tag80.xml"/><Relationship Id="rId4" Type="http://schemas.openxmlformats.org/officeDocument/2006/relationships/image" Target="../media/image2.png"/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0" Type="http://schemas.openxmlformats.org/officeDocument/2006/relationships/tags" Target="../tags/tag85.xm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92.xml"/><Relationship Id="rId8" Type="http://schemas.openxmlformats.org/officeDocument/2006/relationships/tags" Target="../tags/tag91.xml"/><Relationship Id="rId7" Type="http://schemas.openxmlformats.org/officeDocument/2006/relationships/tags" Target="../tags/tag90.xml"/><Relationship Id="rId6" Type="http://schemas.openxmlformats.org/officeDocument/2006/relationships/tags" Target="../tags/tag89.xml"/><Relationship Id="rId5" Type="http://schemas.openxmlformats.org/officeDocument/2006/relationships/tags" Target="../tags/tag88.xml"/><Relationship Id="rId4" Type="http://schemas.openxmlformats.org/officeDocument/2006/relationships/image" Target="../media/image9.png"/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0" Type="http://schemas.openxmlformats.org/officeDocument/2006/relationships/tags" Target="../tags/tag93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100.xml"/><Relationship Id="rId8" Type="http://schemas.openxmlformats.org/officeDocument/2006/relationships/tags" Target="../tags/tag99.xml"/><Relationship Id="rId7" Type="http://schemas.openxmlformats.org/officeDocument/2006/relationships/tags" Target="../tags/tag98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4" Type="http://schemas.openxmlformats.org/officeDocument/2006/relationships/image" Target="../media/image10.png"/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0" Type="http://schemas.openxmlformats.org/officeDocument/2006/relationships/tags" Target="../tags/tag101.xm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108.xml"/><Relationship Id="rId8" Type="http://schemas.openxmlformats.org/officeDocument/2006/relationships/tags" Target="../tags/tag107.xml"/><Relationship Id="rId7" Type="http://schemas.openxmlformats.org/officeDocument/2006/relationships/tags" Target="../tags/tag106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4" Type="http://schemas.openxmlformats.org/officeDocument/2006/relationships/image" Target="../media/image7.emf"/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2" Type="http://schemas.openxmlformats.org/officeDocument/2006/relationships/tags" Target="../tags/tag111.xml"/><Relationship Id="rId11" Type="http://schemas.openxmlformats.org/officeDocument/2006/relationships/tags" Target="../tags/tag110.xml"/><Relationship Id="rId10" Type="http://schemas.openxmlformats.org/officeDocument/2006/relationships/tags" Target="../tags/tag109.xml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9" Type="http://schemas.openxmlformats.org/officeDocument/2006/relationships/tags" Target="../tags/tag118.xml"/><Relationship Id="rId8" Type="http://schemas.openxmlformats.org/officeDocument/2006/relationships/tags" Target="../tags/tag117.xml"/><Relationship Id="rId7" Type="http://schemas.openxmlformats.org/officeDocument/2006/relationships/tags" Target="../tags/tag116.xml"/><Relationship Id="rId6" Type="http://schemas.openxmlformats.org/officeDocument/2006/relationships/tags" Target="../tags/tag115.xml"/><Relationship Id="rId5" Type="http://schemas.openxmlformats.org/officeDocument/2006/relationships/tags" Target="../tags/tag114.xml"/><Relationship Id="rId4" Type="http://schemas.openxmlformats.org/officeDocument/2006/relationships/image" Target="../media/image11.png"/><Relationship Id="rId3" Type="http://schemas.openxmlformats.org/officeDocument/2006/relationships/tags" Target="../tags/tag113.xml"/><Relationship Id="rId2" Type="http://schemas.openxmlformats.org/officeDocument/2006/relationships/tags" Target="../tags/tag11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7" Type="http://schemas.openxmlformats.org/officeDocument/2006/relationships/tags" Target="../tags/tag11.xml"/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image" Target="../media/image2.png"/><Relationship Id="rId2" Type="http://schemas.openxmlformats.org/officeDocument/2006/relationships/tags" Target="../tags/tag7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7" Type="http://schemas.openxmlformats.org/officeDocument/2006/relationships/tags" Target="../tags/tag17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3" Type="http://schemas.openxmlformats.org/officeDocument/2006/relationships/image" Target="../media/image3.png"/><Relationship Id="rId2" Type="http://schemas.openxmlformats.org/officeDocument/2006/relationships/tags" Target="../tags/tag13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9" Type="http://schemas.openxmlformats.org/officeDocument/2006/relationships/tags" Target="../tags/tag24.xml"/><Relationship Id="rId8" Type="http://schemas.openxmlformats.org/officeDocument/2006/relationships/tags" Target="../tags/tag23.xml"/><Relationship Id="rId7" Type="http://schemas.openxmlformats.org/officeDocument/2006/relationships/tags" Target="../tags/tag22.x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Relationship Id="rId3" Type="http://schemas.openxmlformats.org/officeDocument/2006/relationships/image" Target="../media/image2.png"/><Relationship Id="rId2" Type="http://schemas.openxmlformats.org/officeDocument/2006/relationships/tags" Target="../tags/tag18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31.xml"/><Relationship Id="rId8" Type="http://schemas.openxmlformats.org/officeDocument/2006/relationships/tags" Target="../tags/tag30.xml"/><Relationship Id="rId7" Type="http://schemas.openxmlformats.org/officeDocument/2006/relationships/tags" Target="../tags/tag29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Relationship Id="rId3" Type="http://schemas.openxmlformats.org/officeDocument/2006/relationships/image" Target="../media/image4.png"/><Relationship Id="rId2" Type="http://schemas.openxmlformats.org/officeDocument/2006/relationships/tags" Target="../tags/tag25.xml"/><Relationship Id="rId11" Type="http://schemas.openxmlformats.org/officeDocument/2006/relationships/tags" Target="../tags/tag33.xml"/><Relationship Id="rId10" Type="http://schemas.openxmlformats.org/officeDocument/2006/relationships/tags" Target="../tags/tag3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7" Type="http://schemas.openxmlformats.org/officeDocument/2006/relationships/tags" Target="../tags/tag38.xml"/><Relationship Id="rId6" Type="http://schemas.openxmlformats.org/officeDocument/2006/relationships/tags" Target="../tags/tag37.xml"/><Relationship Id="rId5" Type="http://schemas.openxmlformats.org/officeDocument/2006/relationships/tags" Target="../tags/tag36.xml"/><Relationship Id="rId4" Type="http://schemas.openxmlformats.org/officeDocument/2006/relationships/tags" Target="../tags/tag35.xml"/><Relationship Id="rId3" Type="http://schemas.openxmlformats.org/officeDocument/2006/relationships/image" Target="../media/image5.emf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41.xml"/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9" Type="http://schemas.openxmlformats.org/officeDocument/2006/relationships/tags" Target="../tags/tag48.xml"/><Relationship Id="rId8" Type="http://schemas.openxmlformats.org/officeDocument/2006/relationships/tags" Target="../tags/tag47.xml"/><Relationship Id="rId7" Type="http://schemas.openxmlformats.org/officeDocument/2006/relationships/tags" Target="../tags/tag46.xml"/><Relationship Id="rId6" Type="http://schemas.openxmlformats.org/officeDocument/2006/relationships/tags" Target="../tags/tag45.xml"/><Relationship Id="rId5" Type="http://schemas.openxmlformats.org/officeDocument/2006/relationships/tags" Target="../tags/tag44.xml"/><Relationship Id="rId4" Type="http://schemas.openxmlformats.org/officeDocument/2006/relationships/tags" Target="../tags/tag43.xml"/><Relationship Id="rId3" Type="http://schemas.openxmlformats.org/officeDocument/2006/relationships/image" Target="../media/image6.emf"/><Relationship Id="rId2" Type="http://schemas.openxmlformats.org/officeDocument/2006/relationships/tags" Target="../tags/tag42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7" Type="http://schemas.openxmlformats.org/officeDocument/2006/relationships/tags" Target="../tags/tag53.xml"/><Relationship Id="rId6" Type="http://schemas.openxmlformats.org/officeDocument/2006/relationships/tags" Target="../tags/tag52.xml"/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image" Target="../media/image7.emf"/><Relationship Id="rId2" Type="http://schemas.openxmlformats.org/officeDocument/2006/relationships/tags" Target="../tags/tag49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 cstate="email"/>
          <a:stretch>
            <a:fillRect/>
          </a:stretch>
        </p:blipFill>
        <p:spPr>
          <a:xfrm>
            <a:off x="580644" y="413229"/>
            <a:ext cx="11150550" cy="615139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4"/>
            </p:custDataLst>
          </p:nvPr>
        </p:nvSpPr>
        <p:spPr>
          <a:xfrm>
            <a:off x="2472220" y="2239645"/>
            <a:ext cx="7618730" cy="116776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5400" b="0" i="0" spc="30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5"/>
            </p:custDataLst>
          </p:nvPr>
        </p:nvSpPr>
        <p:spPr>
          <a:xfrm>
            <a:off x="2472220" y="3488928"/>
            <a:ext cx="7618730" cy="1005788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baseline="0" dirty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  <a:endParaRPr lang="en-US" altLang="zh-CN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 cstate="email"/>
          <a:stretch>
            <a:fillRect/>
          </a:stretch>
        </p:blipFill>
        <p:spPr>
          <a:xfrm>
            <a:off x="924210" y="415289"/>
            <a:ext cx="10796016" cy="61264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3429001" y="2385676"/>
            <a:ext cx="5879668" cy="1230315"/>
          </a:xfrm>
          <a:noFill/>
        </p:spPr>
        <p:txBody>
          <a:bodyPr wrap="square" lIns="91440" tIns="45720" rIns="91440" bIns="45720" rtlCol="0" anchor="b" anchorCtr="0">
            <a:normAutofit/>
          </a:bodyPr>
          <a:lstStyle>
            <a:lvl1pPr marL="857250" indent="-857250" algn="ctr">
              <a:buFont typeface="Arial" panose="020B0604020202020204" pitchFamily="34" charset="0"/>
              <a:buNone/>
              <a:defRPr kumimoji="0" sz="6000" b="0" i="0" spc="300" baseline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  <a:sym typeface="+mn-ea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dirty="0" err="1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8"/>
            </p:custDataLst>
          </p:nvPr>
        </p:nvSpPr>
        <p:spPr>
          <a:xfrm>
            <a:off x="3429001" y="3789452"/>
            <a:ext cx="5879668" cy="1230313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smtClean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  <a:lvl2pPr marL="228600" indent="0">
              <a:buNone/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zh-CN" altLang="en-US" sz="1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2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ea typeface="幼圆" panose="02010509060101010101" pitchFamily="49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6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2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 dirty="0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9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2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 cstate="email"/>
          <a:stretch>
            <a:fillRect/>
          </a:stretch>
        </p:blipFill>
        <p:spPr>
          <a:xfrm>
            <a:off x="370099" y="341387"/>
            <a:ext cx="1944793" cy="96934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9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2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 cstate="email"/>
          <a:stretch>
            <a:fillRect/>
          </a:stretch>
        </p:blipFill>
        <p:spPr>
          <a:xfrm>
            <a:off x="678005" y="349291"/>
            <a:ext cx="1213209" cy="65232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9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10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2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9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1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2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2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 cstate="email"/>
          <a:stretch>
            <a:fillRect/>
          </a:stretch>
        </p:blipFill>
        <p:spPr>
          <a:xfrm>
            <a:off x="372366" y="220344"/>
            <a:ext cx="11717528" cy="645622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9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5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579885" y="522533"/>
            <a:ext cx="11161789" cy="604020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3331210" y="3522345"/>
            <a:ext cx="6367780" cy="101155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4800" b="0" i="0" baseline="0" dirty="0">
                <a:ln>
                  <a:noFill/>
                </a:ln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5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6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5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6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7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8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5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6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9EFD9D74-47D9-4702-A33C-335B63B48DBF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FABC47A4-756D-490B-A52F-7D9E2C9FC05F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4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5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5" Type="http://schemas.openxmlformats.org/officeDocument/2006/relationships/theme" Target="../theme/theme1.xml"/><Relationship Id="rId24" Type="http://schemas.openxmlformats.org/officeDocument/2006/relationships/tags" Target="../tags/tag124.xml"/><Relationship Id="rId23" Type="http://schemas.openxmlformats.org/officeDocument/2006/relationships/tags" Target="../tags/tag123.xml"/><Relationship Id="rId22" Type="http://schemas.openxmlformats.org/officeDocument/2006/relationships/tags" Target="../tags/tag122.xml"/><Relationship Id="rId21" Type="http://schemas.openxmlformats.org/officeDocument/2006/relationships/tags" Target="../tags/tag121.xml"/><Relationship Id="rId20" Type="http://schemas.openxmlformats.org/officeDocument/2006/relationships/tags" Target="../tags/tag120.xml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1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KSO_TEMPLATE" hidden="1"/>
          <p:cNvSpPr/>
          <p:nvPr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0" y="0"/>
            <a:ext cx="12299950" cy="6858000"/>
            <a:chOff x="0" y="0"/>
            <a:chExt cx="19370" cy="10800"/>
          </a:xfrm>
        </p:grpSpPr>
        <p:grpSp>
          <p:nvGrpSpPr>
            <p:cNvPr id="3" name="组合 2"/>
            <p:cNvGrpSpPr/>
            <p:nvPr/>
          </p:nvGrpSpPr>
          <p:grpSpPr>
            <a:xfrm>
              <a:off x="0" y="0"/>
              <a:ext cx="19370" cy="10800"/>
              <a:chOff x="0" y="0"/>
              <a:chExt cx="12192000" cy="6834563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4" name="矩形 3"/>
              <p:cNvSpPr/>
              <p:nvPr/>
            </p:nvSpPr>
            <p:spPr>
              <a:xfrm>
                <a:off x="0" y="0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</p:grpSp>
        <p:sp>
          <p:nvSpPr>
            <p:cNvPr id="15" name="圆角矩形 14"/>
            <p:cNvSpPr/>
            <p:nvPr/>
          </p:nvSpPr>
          <p:spPr>
            <a:xfrm>
              <a:off x="15435" y="90"/>
              <a:ext cx="3784" cy="914"/>
            </a:xfrm>
            <a:prstGeom prst="roundRect">
              <a:avLst>
                <a:gd name="adj" fmla="val 45014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6" name="图片 15" descr="大桥教育.png"/>
            <p:cNvPicPr>
              <a:picLocks noChangeAspect="1"/>
            </p:cNvPicPr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15587" y="90"/>
              <a:ext cx="3308" cy="915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975485" y="1844675"/>
            <a:ext cx="8319770" cy="3277870"/>
          </a:xfrm>
        </p:spPr>
        <p:txBody>
          <a:bodyPr>
            <a:noAutofit/>
          </a:bodyPr>
          <a:lstStyle/>
          <a:p>
            <a:r>
              <a:rPr sz="4400" b="1">
                <a:solidFill>
                  <a:prstClr val="black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  <a:sym typeface="+mn-ea"/>
              </a:rPr>
              <a:t>爱学习新概念</a:t>
            </a:r>
            <a:r>
              <a:rPr lang="en-US" altLang="zh-CN" sz="440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L33-34</a:t>
            </a:r>
            <a:r>
              <a:rPr sz="4400" b="1" smtClean="0">
                <a:solidFill>
                  <a:prstClr val="black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  <a:sym typeface="+mn-ea"/>
              </a:rPr>
              <a:t>课后</a:t>
            </a:r>
            <a:r>
              <a:rPr sz="4400" b="1">
                <a:solidFill>
                  <a:prstClr val="black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  <a:sym typeface="+mn-ea"/>
              </a:rPr>
              <a:t>作业</a:t>
            </a:r>
            <a:br>
              <a:rPr lang="zh-CN" altLang="en-US" sz="4400" b="1" dirty="0">
                <a:solidFill>
                  <a:prstClr val="black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rPr>
            </a:br>
            <a:endParaRPr lang="zh-CN" altLang="en-US" sz="4400" b="1" dirty="0">
              <a:solidFill>
                <a:prstClr val="black"/>
              </a:solidFill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0" y="0"/>
            <a:ext cx="12192000" cy="6834505"/>
            <a:chOff x="0" y="0"/>
            <a:chExt cx="12192000" cy="683456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35" name="矩形 34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9" name="流程图: 终止 38"/>
            <p:cNvSpPr/>
            <p:nvPr/>
          </p:nvSpPr>
          <p:spPr>
            <a:xfrm>
              <a:off x="10226040" y="0"/>
              <a:ext cx="1965960" cy="604525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pic>
        <p:nvPicPr>
          <p:cNvPr id="33" name="图片 32" descr="大桥教育.pn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10071175" y="23495"/>
            <a:ext cx="2100777" cy="58083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06730" y="476885"/>
            <a:ext cx="10645775" cy="5000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90000"/>
              </a:lnSpc>
            </a:pP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I.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英汉互译（每小题</a:t>
            </a: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5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分，共</a:t>
            </a: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50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分）</a:t>
            </a:r>
            <a:endParaRPr lang="zh-CN" altLang="en-US" sz="2800" dirty="0">
              <a:latin typeface="Adobe 楷体 Std R" panose="02020400000000000000" pitchFamily="18" charset="-122"/>
              <a:ea typeface="Adobe 楷体 Std R" panose="02020400000000000000" pitchFamily="18" charset="-122"/>
              <a:cs typeface="Tahoma" panose="020B0604030504040204" pitchFamily="34" charset="0"/>
            </a:endParaRPr>
          </a:p>
          <a:p>
            <a:pPr>
              <a:lnSpc>
                <a:spcPct val="1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shave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      ______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__           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 6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zh-CN" altLang="en-US" sz="2800" dirty="0" smtClean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河    </a:t>
            </a:r>
            <a:r>
              <a:rPr lang="zh-CN" altLang="en-US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_________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ship         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_________            7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zh-CN" altLang="en-US" sz="2800" dirty="0" smtClean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跳     </a:t>
            </a:r>
            <a:r>
              <a:rPr lang="zh-CN" altLang="en-US" sz="2800" dirty="0" smtClean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 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_________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tap             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__________          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8. </a:t>
            </a:r>
            <a:r>
              <a:rPr lang="zh-CN" altLang="en-US" sz="2800" dirty="0" smtClean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桥</a:t>
            </a:r>
            <a:r>
              <a:rPr lang="zh-CN" altLang="en-US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zh-CN" altLang="en-US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_________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1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shine       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__________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       9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zh-CN" altLang="en-US" sz="2800" dirty="0" smtClean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飞机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_________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1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basket     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__________       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10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zh-CN" altLang="en-US" sz="2800" dirty="0" smtClean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牙齿（复数）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_________</a:t>
            </a:r>
            <a:endParaRPr lang="zh-CN" altLang="en-US" sz="2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317240" y="1560195"/>
            <a:ext cx="156654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rPr>
              <a:t>刮脸</a:t>
            </a:r>
            <a:endParaRPr lang="zh-CN" altLang="en-US" sz="2800" dirty="0">
              <a:solidFill>
                <a:srgbClr val="FF0000"/>
              </a:solidFill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538855" y="2325370"/>
            <a:ext cx="112331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rPr>
              <a:t>船</a:t>
            </a:r>
            <a:endParaRPr lang="zh-CN" altLang="en-US" sz="2800">
              <a:solidFill>
                <a:srgbClr val="FF0000"/>
              </a:solidFill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317240" y="3124835"/>
            <a:ext cx="181673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rPr>
              <a:t>水龙头</a:t>
            </a:r>
            <a:endParaRPr lang="zh-CN" altLang="en-US" sz="2800">
              <a:solidFill>
                <a:srgbClr val="FF0000"/>
              </a:solidFill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362325" y="3909060"/>
            <a:ext cx="172656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rPr>
              <a:t>照耀</a:t>
            </a:r>
            <a:endParaRPr lang="zh-CN" altLang="en-US" sz="2800">
              <a:solidFill>
                <a:srgbClr val="FF0000"/>
              </a:solidFill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362325" y="4729480"/>
            <a:ext cx="197929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rPr>
              <a:t>篮子</a:t>
            </a:r>
            <a:endParaRPr lang="zh-CN" altLang="en-US" sz="2800">
              <a:solidFill>
                <a:srgbClr val="FF0000"/>
              </a:solidFill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098155" y="1560195"/>
            <a:ext cx="100076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river</a:t>
            </a:r>
            <a:endParaRPr lang="en-US" altLang="zh-CN" sz="2800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098155" y="2325370"/>
            <a:ext cx="333248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jump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093075" y="3168015"/>
            <a:ext cx="305943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bridge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943850" y="3909060"/>
            <a:ext cx="320865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aeroplane</a:t>
            </a:r>
            <a:endParaRPr lang="en-US" altLang="zh-CN" sz="2800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187180" y="4729480"/>
            <a:ext cx="322008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teeth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0" y="0"/>
            <a:ext cx="12192000" cy="6834505"/>
            <a:chOff x="0" y="0"/>
            <a:chExt cx="12192000" cy="683456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35" name="矩形 34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9" name="流程图: 终止 38"/>
            <p:cNvSpPr/>
            <p:nvPr/>
          </p:nvSpPr>
          <p:spPr>
            <a:xfrm>
              <a:off x="10704512" y="0"/>
              <a:ext cx="1487488" cy="476672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pic>
        <p:nvPicPr>
          <p:cNvPr id="33" name="图片 32" descr="大桥教育.pn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10108005" y="0"/>
            <a:ext cx="2100777" cy="58083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63525" y="260350"/>
            <a:ext cx="11944985" cy="6251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II.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单项选择（每小题</a:t>
            </a: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5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分，共</a:t>
            </a: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30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分）</a:t>
            </a:r>
            <a:endParaRPr lang="zh-CN" altLang="en-US" sz="2800" dirty="0">
              <a:latin typeface="Adobe 楷体 Std R" panose="02020400000000000000" pitchFamily="18" charset="-122"/>
              <a:ea typeface="Adobe 楷体 Std R" panose="02020400000000000000" pitchFamily="18" charset="-122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11. What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 these children ______?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</a:pPr>
            <a:r>
              <a:rPr lang="zh-CN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is; do       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is; doing      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are; do         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are; doing</a:t>
            </a:r>
            <a:endParaRPr lang="en-US" altLang="zh-CN" sz="28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12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Mary and Lily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 in the garden.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 A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is playing  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are playing  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playing         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are play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13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We are looking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 the picture.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 A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at            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on               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in                    D. under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14. Look! The bird is flying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 your head.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 A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in            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at                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under           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over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15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 is a fine day today.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 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A. It                 B. This            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C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. That                 D. There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16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. It is hot today. The sun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 in the sky.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 A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is shine      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are shine    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is shining      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are shining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800090" y="716915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D</a:t>
            </a:r>
            <a:endParaRPr lang="en-US" altLang="zh-CN" sz="2800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431704" y="1705271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B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036060" y="2621280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A</a:t>
            </a:r>
            <a:endParaRPr lang="en-US" altLang="zh-CN" sz="2800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916170" y="3573145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D</a:t>
            </a:r>
            <a:endParaRPr lang="en-US" altLang="zh-CN" sz="2800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246505" y="4501515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A</a:t>
            </a:r>
            <a:endParaRPr lang="en-US" altLang="zh-CN" sz="2800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916279" y="5433541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C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0" y="0"/>
            <a:ext cx="12192000" cy="6834505"/>
            <a:chOff x="0" y="0"/>
            <a:chExt cx="12192000" cy="683456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35" name="矩形 34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9" name="流程图: 终止 38"/>
            <p:cNvSpPr/>
            <p:nvPr/>
          </p:nvSpPr>
          <p:spPr>
            <a:xfrm>
              <a:off x="10704512" y="0"/>
              <a:ext cx="1487488" cy="476672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pic>
        <p:nvPicPr>
          <p:cNvPr id="33" name="图片 32" descr="大桥教育.pn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10108005" y="0"/>
            <a:ext cx="2100777" cy="58083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63525" y="367030"/>
            <a:ext cx="11220450" cy="5900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III.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根据要求完成句子，每空一词（每小题</a:t>
            </a: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4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分，共</a:t>
            </a: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20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分）</a:t>
            </a:r>
            <a:endParaRPr lang="zh-CN" altLang="en-US" sz="2800" dirty="0">
              <a:latin typeface="Adobe 楷体 Std R" panose="02020400000000000000" pitchFamily="18" charset="-122"/>
              <a:ea typeface="Adobe 楷体 Std R" panose="02020400000000000000" pitchFamily="18" charset="-122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17. They are jumping. </a:t>
            </a: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(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改为一般疑问句</a:t>
            </a: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)</a:t>
            </a:r>
            <a:endParaRPr lang="zh-CN" altLang="en-US" sz="2800" dirty="0">
              <a:latin typeface="Adobe 楷体 Std R" panose="02020400000000000000" pitchFamily="18" charset="-122"/>
              <a:ea typeface="Adobe 楷体 Std R" panose="02020400000000000000" pitchFamily="18" charset="-122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   ______ ______ jumping?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90000"/>
              </a:lnSpc>
            </a:pP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18. Are the children doing their homework? </a:t>
            </a: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(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改为否定句</a:t>
            </a: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)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   The children ______ ______ their homework.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90000"/>
              </a:lnSpc>
            </a:pP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19. Are the women washing dishes?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(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作肯定回答</a:t>
            </a: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)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 Yes,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 ______.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90000"/>
              </a:lnSpc>
            </a:pP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20. Tim and John are </a:t>
            </a:r>
            <a:r>
              <a:rPr lang="en-US" altLang="zh-CN" sz="2800" u="sng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running on the bridge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. </a:t>
            </a: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(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对划线部分提问</a:t>
            </a: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)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   ______ are Tim and John ______?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90000"/>
              </a:lnSpc>
            </a:pP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21.The birds are flying </a:t>
            </a:r>
            <a:r>
              <a:rPr lang="en-US" altLang="zh-CN" sz="2800" u="sng" dirty="0">
                <a:latin typeface="Tahoma" panose="020B0604030504040204" pitchFamily="34" charset="0"/>
                <a:cs typeface="Tahoma" panose="020B0604030504040204" pitchFamily="34" charset="0"/>
              </a:rPr>
              <a:t>in the sky. </a:t>
            </a: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(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对划线部分提问</a:t>
            </a: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)</a:t>
            </a:r>
            <a:endParaRPr lang="en-US" altLang="zh-CN" sz="2800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   ______ ______ the birds flying? </a:t>
            </a:r>
            <a:endParaRPr lang="en-US" altLang="zh-CN" sz="2800" u="sng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384425" y="1070610"/>
            <a:ext cx="109537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they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981960" y="2249805"/>
            <a:ext cx="147764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aren' t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338955" y="2249805"/>
            <a:ext cx="107505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doing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127021" y="3469005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are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48198" y="1070823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Are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821815" y="3469005"/>
            <a:ext cx="116014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they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384599" y="5745579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are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48055" y="5745480"/>
            <a:ext cx="129667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Where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021691" y="4583249"/>
            <a:ext cx="111569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doing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48055" y="4512310"/>
            <a:ext cx="107569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What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0" grpId="0"/>
      <p:bldP spid="10" grpId="1"/>
      <p:bldP spid="13" grpId="0"/>
      <p:bldP spid="13" grpId="1"/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0" y="0"/>
            <a:ext cx="12299950" cy="6858000"/>
            <a:chOff x="0" y="0"/>
            <a:chExt cx="19370" cy="10800"/>
          </a:xfrm>
        </p:grpSpPr>
        <p:grpSp>
          <p:nvGrpSpPr>
            <p:cNvPr id="3" name="组合 2"/>
            <p:cNvGrpSpPr/>
            <p:nvPr/>
          </p:nvGrpSpPr>
          <p:grpSpPr>
            <a:xfrm>
              <a:off x="0" y="0"/>
              <a:ext cx="19370" cy="10800"/>
              <a:chOff x="0" y="0"/>
              <a:chExt cx="12192000" cy="6834563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4" name="矩形 3"/>
              <p:cNvSpPr/>
              <p:nvPr/>
            </p:nvSpPr>
            <p:spPr>
              <a:xfrm>
                <a:off x="0" y="0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</p:grpSp>
        <p:sp>
          <p:nvSpPr>
            <p:cNvPr id="15" name="圆角矩形 14"/>
            <p:cNvSpPr/>
            <p:nvPr/>
          </p:nvSpPr>
          <p:spPr>
            <a:xfrm>
              <a:off x="15435" y="90"/>
              <a:ext cx="3784" cy="914"/>
            </a:xfrm>
            <a:prstGeom prst="roundRect">
              <a:avLst>
                <a:gd name="adj" fmla="val 45014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6" name="图片 15" descr="大桥教育.png"/>
            <p:cNvPicPr>
              <a:picLocks noChangeAspect="1"/>
            </p:cNvPicPr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15587" y="90"/>
              <a:ext cx="3308" cy="915"/>
            </a:xfrm>
            <a:prstGeom prst="rect">
              <a:avLst/>
            </a:prstGeom>
          </p:spPr>
        </p:pic>
      </p:grpSp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2210090" y="2499038"/>
            <a:ext cx="7772578" cy="1470025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latin typeface="Comic Sans MS" panose="030F0702030302020204" pitchFamily="66" charset="0"/>
              </a:rPr>
              <a:t>Thanks for listening!</a:t>
            </a:r>
            <a:endParaRPr lang="zh-CN" alt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</p:tagLst>
</file>

<file path=ppt/tags/tag103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04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09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1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2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113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14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15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16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17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18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1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4.xml><?xml version="1.0" encoding="utf-8"?>
<p:tagLst xmlns:p="http://schemas.openxmlformats.org/presentationml/2006/main">
  <p:tag name="KSO_WM_TEMPLATE_THUMBS_INDEX" val="1、4、8、9、13、15、16、17、18、20、21、22、23、25"/>
  <p:tag name="KSO_WM_TEMPLATE_SUBCATEGORY" val="0"/>
  <p:tag name="KSO_WM_TEMPLATE_MASTER_TYPE" val="1"/>
  <p:tag name="KSO_WM_TEMPLATE_COLOR_TYPE" val="1"/>
  <p:tag name="KSO_WM_TAG_VERSION" val="1.0"/>
  <p:tag name="KSO_WM_BEAUTIFY_FLAG" val="#wm#"/>
  <p:tag name="KSO_WM_TEMPLATE_CATEGORY" val="custom"/>
  <p:tag name="KSO_WM_TEMPLATE_INDEX" val="20205264"/>
  <p:tag name="KSO_WM_TEMPLATE_MASTER_THUMB_INDEX" val="12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022424">
      <a:dk1>
        <a:sysClr val="windowText" lastClr="000000"/>
      </a:dk1>
      <a:lt1>
        <a:sysClr val="window" lastClr="FFFFFF"/>
      </a:lt1>
      <a:dk2>
        <a:srgbClr val="EFEDFC"/>
      </a:dk2>
      <a:lt2>
        <a:srgbClr val="FFFFFF"/>
      </a:lt2>
      <a:accent1>
        <a:srgbClr val="7876D1"/>
      </a:accent1>
      <a:accent2>
        <a:srgbClr val="8A76BF"/>
      </a:accent2>
      <a:accent3>
        <a:srgbClr val="9C77AD"/>
      </a:accent3>
      <a:accent4>
        <a:srgbClr val="AD779A"/>
      </a:accent4>
      <a:accent5>
        <a:srgbClr val="BF7888"/>
      </a:accent5>
      <a:accent6>
        <a:srgbClr val="D17876"/>
      </a:accent6>
      <a:hlink>
        <a:srgbClr val="658BD5"/>
      </a:hlink>
      <a:folHlink>
        <a:srgbClr val="A16AA5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1607</Words>
  <Application>WPS 演示</Application>
  <PresentationFormat>宽屏</PresentationFormat>
  <Paragraphs>93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8" baseType="lpstr">
      <vt:lpstr>Arial</vt:lpstr>
      <vt:lpstr>宋体</vt:lpstr>
      <vt:lpstr>Wingdings</vt:lpstr>
      <vt:lpstr>幼圆</vt:lpstr>
      <vt:lpstr>汉仪乐喵体W</vt:lpstr>
      <vt:lpstr>Adobe 楷体 Std R</vt:lpstr>
      <vt:lpstr>楷体_GB2312</vt:lpstr>
      <vt:lpstr>Tahoma</vt:lpstr>
      <vt:lpstr>Comic Sans MS</vt:lpstr>
      <vt:lpstr>微软雅黑</vt:lpstr>
      <vt:lpstr>Arial Unicode MS</vt:lpstr>
      <vt:lpstr>Calibri</vt:lpstr>
      <vt:lpstr>Office 主题​​</vt:lpstr>
      <vt:lpstr>爱学习新概念L33-34课后作业 </vt:lpstr>
      <vt:lpstr>PowerPoint 演示文稿</vt:lpstr>
      <vt:lpstr>PowerPoint 演示文稿</vt:lpstr>
      <vt:lpstr>PowerPoint 演示文稿</vt:lpstr>
      <vt:lpstr>Thanks for listening!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HP</dc:creator>
  <cp:lastModifiedBy>lenovo</cp:lastModifiedBy>
  <cp:revision>144</cp:revision>
  <dcterms:created xsi:type="dcterms:W3CDTF">2020-04-07T08:20:00Z</dcterms:created>
  <dcterms:modified xsi:type="dcterms:W3CDTF">2021-01-20T15:17:52Z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