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heme/theme3.xml" ContentType="application/vnd.openxmlformats-officedocument.theme+xml"/>
  <Override PartName="/ppt/tags/tag24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notesMasterIdLst>
    <p:notesMasterId r:id="rId9"/>
  </p:notesMasterIdLst>
  <p:sldIdLst>
    <p:sldId id="262" r:id="rId3"/>
    <p:sldId id="272" r:id="rId4"/>
    <p:sldId id="275" r:id="rId5"/>
    <p:sldId id="273" r:id="rId6"/>
    <p:sldId id="274" r:id="rId7"/>
    <p:sldId id="27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02" y="72"/>
      </p:cViewPr>
      <p:guideLst>
        <p:guide orient="horz" pos="215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37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E0E21-AEFC-4E8E-981F-A488613F10D1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9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33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9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7" Type="http://schemas.openxmlformats.org/officeDocument/2006/relationships/image" Target="../media/image3.png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image" Target="../media/image4.png"/><Relationship Id="rId5" Type="http://schemas.openxmlformats.org/officeDocument/2006/relationships/tags" Target="../tags/tag159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58.xml"/><Relationship Id="rId9" Type="http://schemas.openxmlformats.org/officeDocument/2006/relationships/tags" Target="../tags/tag16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7" Type="http://schemas.openxmlformats.org/officeDocument/2006/relationships/image" Target="../media/image5.emf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9" Type="http://schemas.openxmlformats.org/officeDocument/2006/relationships/image" Target="../media/image6.emf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81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5" Type="http://schemas.openxmlformats.org/officeDocument/2006/relationships/tags" Target="../tags/tag183.xml"/><Relationship Id="rId4" Type="http://schemas.openxmlformats.org/officeDocument/2006/relationships/tags" Target="../tags/tag18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7" Type="http://schemas.openxmlformats.org/officeDocument/2006/relationships/image" Target="../media/image5.emf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19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4" Type="http://schemas.openxmlformats.org/officeDocument/2006/relationships/tags" Target="../tags/tag19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7" Type="http://schemas.openxmlformats.org/officeDocument/2006/relationships/image" Target="../media/image6.emf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00.xml"/><Relationship Id="rId4" Type="http://schemas.openxmlformats.org/officeDocument/2006/relationships/tags" Target="../tags/tag199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203.xml"/><Relationship Id="rId7" Type="http://schemas.openxmlformats.org/officeDocument/2006/relationships/tags" Target="../tags/tag207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5" Type="http://schemas.openxmlformats.org/officeDocument/2006/relationships/tags" Target="../tags/tag205.xml"/><Relationship Id="rId4" Type="http://schemas.openxmlformats.org/officeDocument/2006/relationships/tags" Target="../tags/tag204.xml"/><Relationship Id="rId9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10" Type="http://schemas.openxmlformats.org/officeDocument/2006/relationships/image" Target="../media/image2.png"/><Relationship Id="rId4" Type="http://schemas.openxmlformats.org/officeDocument/2006/relationships/tags" Target="../tags/tag211.xml"/><Relationship Id="rId9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10" Type="http://schemas.openxmlformats.org/officeDocument/2006/relationships/image" Target="../media/image9.png"/><Relationship Id="rId4" Type="http://schemas.openxmlformats.org/officeDocument/2006/relationships/tags" Target="../tags/tag219.xml"/><Relationship Id="rId9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3" Type="http://schemas.openxmlformats.org/officeDocument/2006/relationships/tags" Target="../tags/tag226.xml"/><Relationship Id="rId7" Type="http://schemas.openxmlformats.org/officeDocument/2006/relationships/tags" Target="../tags/tag230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10" Type="http://schemas.openxmlformats.org/officeDocument/2006/relationships/image" Target="../media/image10.png"/><Relationship Id="rId4" Type="http://schemas.openxmlformats.org/officeDocument/2006/relationships/tags" Target="../tags/tag227.xml"/><Relationship Id="rId9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tags" Target="../tags/tag239.xml"/><Relationship Id="rId3" Type="http://schemas.openxmlformats.org/officeDocument/2006/relationships/tags" Target="../tags/tag234.xml"/><Relationship Id="rId7" Type="http://schemas.openxmlformats.org/officeDocument/2006/relationships/tags" Target="../tags/tag238.xml"/><Relationship Id="rId12" Type="http://schemas.openxmlformats.org/officeDocument/2006/relationships/image" Target="../media/image7.emf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236.xml"/><Relationship Id="rId10" Type="http://schemas.openxmlformats.org/officeDocument/2006/relationships/tags" Target="../tags/tag241.xml"/><Relationship Id="rId4" Type="http://schemas.openxmlformats.org/officeDocument/2006/relationships/tags" Target="../tags/tag235.xml"/><Relationship Id="rId9" Type="http://schemas.openxmlformats.org/officeDocument/2006/relationships/tags" Target="../tags/tag240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244.xml"/><Relationship Id="rId7" Type="http://schemas.openxmlformats.org/officeDocument/2006/relationships/tags" Target="../tags/tag248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5" Type="http://schemas.openxmlformats.org/officeDocument/2006/relationships/tags" Target="../tags/tag246.xml"/><Relationship Id="rId4" Type="http://schemas.openxmlformats.org/officeDocument/2006/relationships/tags" Target="../tags/tag245.xml"/><Relationship Id="rId9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94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21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45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841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4994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54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50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50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928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3827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  <p:extLst>
      <p:ext uri="{BB962C8B-B14F-4D97-AF65-F5344CB8AC3E}">
        <p14:creationId xmlns:p14="http://schemas.microsoft.com/office/powerpoint/2010/main" val="336452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186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2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0961884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712386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594945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6928575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9898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tags" Target="../tags/tag126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tags" Target="../tags/tag130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ags" Target="../tags/tag125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tags" Target="../tags/tag1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tags" Target="../tags/tag128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tags" Target="../tags/tag1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4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249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6" name="矩形 15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流程图: 终止 19"/>
            <p:cNvSpPr/>
            <p:nvPr/>
          </p:nvSpPr>
          <p:spPr>
            <a:xfrm>
              <a:off x="9656445" y="0"/>
              <a:ext cx="2535555" cy="742950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1" name="图片 20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07378" y="81256"/>
            <a:ext cx="2100777" cy="58083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201498" y="2832292"/>
            <a:ext cx="841375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爱学习新概念</a:t>
            </a:r>
            <a:r>
              <a:rPr lang="en-US" altLang="zh-CN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31-32 </a:t>
            </a:r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微信教学</a:t>
            </a:r>
            <a:endParaRPr lang="zh-CN" altLang="en-US" sz="4000" b="1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0"/>
            <a:ext cx="12192635" cy="6857365"/>
            <a:chOff x="0" y="0"/>
            <a:chExt cx="12192000" cy="683456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6" name="矩形 15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流程图: 终止 19"/>
            <p:cNvSpPr/>
            <p:nvPr/>
          </p:nvSpPr>
          <p:spPr>
            <a:xfrm>
              <a:off x="9850120" y="0"/>
              <a:ext cx="2341880" cy="742950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1" name="内容占位符 20" descr="大桥教育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51415" y="84455"/>
            <a:ext cx="1744980" cy="46422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35360" y="332656"/>
            <a:ext cx="12025336" cy="526297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sz="2800" dirty="0">
                <a:latin typeface="+mj-ea"/>
                <a:ea typeface="+mj-ea"/>
                <a:cs typeface="Georgia" panose="02040502050405020303" charset="0"/>
              </a:rPr>
              <a:t>I.</a:t>
            </a:r>
            <a:r>
              <a:rPr lang="zh-CN" sz="2800" dirty="0">
                <a:latin typeface="+mj-ea"/>
                <a:ea typeface="+mj-ea"/>
              </a:rPr>
              <a:t>写出下列单词的</a:t>
            </a:r>
            <a:r>
              <a:rPr lang="en-US" sz="2800" dirty="0">
                <a:latin typeface="+mj-ea"/>
                <a:ea typeface="+mj-ea"/>
              </a:rPr>
              <a:t>-</a:t>
            </a:r>
            <a:r>
              <a:rPr lang="en-US" sz="2800" dirty="0" err="1">
                <a:latin typeface="+mj-ea"/>
                <a:ea typeface="+mj-ea"/>
              </a:rPr>
              <a:t>ing</a:t>
            </a:r>
            <a:r>
              <a:rPr lang="zh-CN" sz="2800" dirty="0">
                <a:latin typeface="+mj-ea"/>
                <a:ea typeface="+mj-ea"/>
              </a:rPr>
              <a:t>形</a:t>
            </a:r>
            <a:r>
              <a:rPr lang="zh-CN" sz="2800" dirty="0" smtClean="0">
                <a:latin typeface="+mj-ea"/>
                <a:ea typeface="+mj-ea"/>
              </a:rPr>
              <a:t>式</a:t>
            </a:r>
            <a:endParaRPr lang="en-US" altLang="zh-CN" sz="2800" dirty="0" smtClean="0">
              <a:latin typeface="+mj-ea"/>
              <a:ea typeface="+mj-ea"/>
            </a:endParaRPr>
          </a:p>
          <a:p>
            <a:pPr indent="0">
              <a:lnSpc>
                <a:spcPct val="150000"/>
              </a:lnSpc>
            </a:pPr>
            <a:endParaRPr lang="en-US" sz="2800" dirty="0">
              <a:latin typeface="+mj-ea"/>
              <a:ea typeface="+mj-ea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800" dirty="0" smtClean="0"/>
              <a:t>stand 	 _________   		2. take  	_________  	</a:t>
            </a:r>
          </a:p>
          <a:p>
            <a:pPr marL="514350" indent="-514350">
              <a:lnSpc>
                <a:spcPct val="150000"/>
              </a:lnSpc>
              <a:buAutoNum type="arabicPeriod" startAt="3"/>
            </a:pPr>
            <a:r>
              <a:rPr lang="en-US" altLang="zh-CN" sz="2800" dirty="0" smtClean="0"/>
              <a:t>have   	_________  		4. lie		_________      	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dirty="0" smtClean="0"/>
              <a:t>5.  read    	_________ 		6. swim	_________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7.  drink	_________			8. make	_________			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9.  put	_________	</a:t>
            </a:r>
            <a:endParaRPr lang="zh-CN" altLang="zh-CN" sz="2800" dirty="0" smtClean="0"/>
          </a:p>
          <a:p>
            <a:pPr indent="0">
              <a:lnSpc>
                <a:spcPct val="150000"/>
              </a:lnSpc>
            </a:pPr>
            <a:endParaRPr lang="en-US" altLang="en-US" sz="28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23592" y="1628800"/>
            <a:ext cx="1892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standing</a:t>
            </a:r>
          </a:p>
        </p:txBody>
      </p:sp>
      <p:sp>
        <p:nvSpPr>
          <p:cNvPr id="22" name="文本框 1"/>
          <p:cNvSpPr txBox="1"/>
          <p:nvPr/>
        </p:nvSpPr>
        <p:spPr>
          <a:xfrm>
            <a:off x="7824192" y="1700808"/>
            <a:ext cx="1892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taking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文本框 1"/>
          <p:cNvSpPr txBox="1"/>
          <p:nvPr/>
        </p:nvSpPr>
        <p:spPr>
          <a:xfrm>
            <a:off x="2423592" y="2276872"/>
            <a:ext cx="1892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having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文本框 1"/>
          <p:cNvSpPr txBox="1"/>
          <p:nvPr/>
        </p:nvSpPr>
        <p:spPr>
          <a:xfrm>
            <a:off x="7824192" y="2276872"/>
            <a:ext cx="1892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lying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文本框 1"/>
          <p:cNvSpPr txBox="1"/>
          <p:nvPr/>
        </p:nvSpPr>
        <p:spPr>
          <a:xfrm>
            <a:off x="2351584" y="2924944"/>
            <a:ext cx="1892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reading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文本框 1"/>
          <p:cNvSpPr txBox="1"/>
          <p:nvPr/>
        </p:nvSpPr>
        <p:spPr>
          <a:xfrm>
            <a:off x="7824192" y="2924944"/>
            <a:ext cx="1892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swimming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文本框 1"/>
          <p:cNvSpPr txBox="1"/>
          <p:nvPr/>
        </p:nvSpPr>
        <p:spPr>
          <a:xfrm>
            <a:off x="2279576" y="3573016"/>
            <a:ext cx="1892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drinking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文本框 1"/>
          <p:cNvSpPr txBox="1"/>
          <p:nvPr/>
        </p:nvSpPr>
        <p:spPr>
          <a:xfrm>
            <a:off x="7752184" y="3573016"/>
            <a:ext cx="1892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making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文本框 1"/>
          <p:cNvSpPr txBox="1"/>
          <p:nvPr/>
        </p:nvSpPr>
        <p:spPr>
          <a:xfrm>
            <a:off x="2351584" y="4221088"/>
            <a:ext cx="1892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putting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4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6" name="矩形 15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流程图: 终止 19"/>
            <p:cNvSpPr/>
            <p:nvPr/>
          </p:nvSpPr>
          <p:spPr>
            <a:xfrm>
              <a:off x="9850120" y="0"/>
              <a:ext cx="2341880" cy="742950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1" name="内容占位符 20" descr="大桥教育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51415" y="84455"/>
            <a:ext cx="1744980" cy="46422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71475" y="260350"/>
            <a:ext cx="11061700" cy="64633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sz="2400" b="0" dirty="0">
                <a:latin typeface="+mj-ea"/>
                <a:ea typeface="+mj-ea"/>
                <a:cs typeface="Georgia" panose="02040502050405020303" charset="0"/>
              </a:rPr>
              <a:t>II.</a:t>
            </a:r>
            <a:r>
              <a:rPr lang="zh-CN" sz="2400" b="0" dirty="0">
                <a:latin typeface="+mj-ea"/>
                <a:ea typeface="+mj-ea"/>
              </a:rPr>
              <a:t>选择</a:t>
            </a:r>
            <a:r>
              <a:rPr lang="en-US" sz="2400" b="0" dirty="0">
                <a:latin typeface="+mj-ea"/>
                <a:ea typeface="+mj-ea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)1. Jason is running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 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Oliver. 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A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from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    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for		    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after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2.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---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 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Kelly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 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classroom?  </a:t>
            </a:r>
            <a:endParaRPr lang="en-US" sz="28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 She’s 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sleeping.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A. What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doing		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Who; to do 	   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How 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doing 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3. Mr. Smith is walking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 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grass. 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A. after		        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across	              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Georgia" panose="02040502050405020303" charset="0"/>
                <a:ea typeface="宋体" panose="02010600030101010101" pitchFamily="2" charset="-122"/>
              </a:rPr>
              <a:t>	</a:t>
            </a:r>
            <a:r>
              <a:rPr lang="en-US" sz="2400" b="0" dirty="0">
                <a:latin typeface="Georgia" panose="02040502050405020303" charset="0"/>
                <a:ea typeface="宋体" panose="02010600030101010101" pitchFamily="2" charset="-122"/>
              </a:rPr>
              <a:t>		</a:t>
            </a:r>
            <a:endParaRPr lang="en-US" altLang="en-US" sz="2400" b="0" dirty="0">
              <a:latin typeface="Georgia" panose="02040502050405020303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1384" y="908720"/>
            <a:ext cx="5721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5313" y="2204864"/>
            <a:ext cx="5721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1384" y="4149080"/>
            <a:ext cx="5721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407368" y="4869160"/>
            <a:ext cx="2232248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6" name="矩形 15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流程图: 终止 19"/>
            <p:cNvSpPr/>
            <p:nvPr/>
          </p:nvSpPr>
          <p:spPr>
            <a:xfrm>
              <a:off x="9850120" y="0"/>
              <a:ext cx="2341880" cy="742950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1" name="内容占位符 20" descr="大桥教育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51415" y="84455"/>
            <a:ext cx="1744980" cy="46422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71475" y="260350"/>
            <a:ext cx="11061700" cy="642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40000"/>
              </a:lnSpc>
            </a:pPr>
            <a:r>
              <a:rPr lang="en-US" sz="2400" b="0" dirty="0">
                <a:latin typeface="+mj-ea"/>
                <a:ea typeface="+mj-ea"/>
                <a:cs typeface="Georgia" panose="02040502050405020303" charset="0"/>
              </a:rPr>
              <a:t>II.</a:t>
            </a:r>
            <a:r>
              <a:rPr lang="zh-CN" sz="2400" b="0" dirty="0">
                <a:latin typeface="+mj-ea"/>
                <a:ea typeface="+mj-ea"/>
              </a:rPr>
              <a:t>选择</a:t>
            </a:r>
            <a:r>
              <a:rPr lang="en-US" sz="2400" b="0" dirty="0">
                <a:latin typeface="+mj-ea"/>
                <a:ea typeface="+mj-ea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4. ---What is Tina _______? 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---She is sharpening the pencils.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A. doing		         B. does		        C. do</a:t>
            </a:r>
            <a:endParaRPr lang="en-US" sz="28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5. ---________ is climbing the tree? 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---Andy is. </a:t>
            </a:r>
          </a:p>
          <a:p>
            <a:pPr>
              <a:lnSpc>
                <a:spcPct val="150000"/>
              </a:lnSpc>
            </a:pP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A. Where	                 B. What		        C. Who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(   ) 6. </a:t>
            </a:r>
            <a:r>
              <a:rPr lang="en-US" altLang="zh-CN" sz="2800" dirty="0" smtClean="0"/>
              <a:t>--- </a:t>
            </a:r>
            <a:r>
              <a:rPr lang="en-US" altLang="zh-CN" sz="2800" dirty="0" smtClean="0"/>
              <a:t>Is she singing now?			</a:t>
            </a:r>
            <a:r>
              <a:rPr lang="en-US" altLang="zh-CN" sz="2800" dirty="0" smtClean="0"/>
              <a:t>--- </a:t>
            </a:r>
            <a:r>
              <a:rPr lang="en-US" altLang="zh-CN" sz="2800" dirty="0" smtClean="0"/>
              <a:t>Yes, ________. 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	A. Yes, she is.				B. No, she doesn’t.      	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	C. Yes, she does.</a:t>
            </a:r>
            <a:r>
              <a:rPr lang="en-US" sz="2800" b="0" dirty="0" smtClean="0">
                <a:latin typeface="Georgia" panose="02040502050405020303" charset="0"/>
                <a:ea typeface="宋体" panose="02010600030101010101" pitchFamily="2" charset="-122"/>
              </a:rPr>
              <a:t>	</a:t>
            </a:r>
            <a:r>
              <a:rPr lang="en-US" sz="2400" b="0" dirty="0" smtClean="0">
                <a:latin typeface="Georgia" panose="02040502050405020303" charset="0"/>
                <a:ea typeface="宋体" panose="02010600030101010101" pitchFamily="2" charset="-122"/>
              </a:rPr>
              <a:t>		</a:t>
            </a:r>
            <a:endParaRPr lang="en-US" altLang="en-US" sz="2400" b="0" dirty="0">
              <a:latin typeface="Georgia" panose="02040502050405020303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1384" y="908720"/>
            <a:ext cx="5721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文本框 5"/>
          <p:cNvSpPr txBox="1"/>
          <p:nvPr/>
        </p:nvSpPr>
        <p:spPr>
          <a:xfrm>
            <a:off x="551384" y="2852936"/>
            <a:ext cx="5721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文本框 5"/>
          <p:cNvSpPr txBox="1"/>
          <p:nvPr/>
        </p:nvSpPr>
        <p:spPr>
          <a:xfrm>
            <a:off x="551384" y="4797152"/>
            <a:ext cx="5721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6" name="矩形 15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流程图: 终止 19"/>
            <p:cNvSpPr/>
            <p:nvPr/>
          </p:nvSpPr>
          <p:spPr>
            <a:xfrm>
              <a:off x="9850120" y="0"/>
              <a:ext cx="2341880" cy="742950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1" name="内容占位符 20" descr="大桥教育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51415" y="84455"/>
            <a:ext cx="1744980" cy="536233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53695" y="339090"/>
            <a:ext cx="11180445" cy="4745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210000"/>
              </a:lnSpc>
            </a:pPr>
            <a:r>
              <a:rPr lang="en-US" sz="2400" b="0" dirty="0">
                <a:latin typeface="+mj-ea"/>
                <a:ea typeface="+mj-ea"/>
                <a:cs typeface="Georgia" panose="02040502050405020303" charset="0"/>
              </a:rPr>
              <a:t>III.</a:t>
            </a:r>
            <a:r>
              <a:rPr lang="zh-CN" sz="2400" b="0" dirty="0">
                <a:latin typeface="+mj-ea"/>
                <a:ea typeface="+mj-ea"/>
              </a:rPr>
              <a:t>按要求完成下列各题</a:t>
            </a:r>
            <a:endParaRPr lang="en-US" sz="2400" b="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Vivian and Barney are typing the letters. (</a:t>
            </a:r>
            <a:r>
              <a:rPr lang="zh-CN" sz="2800" b="0" dirty="0">
                <a:latin typeface="Tahoma" panose="020B0604030504040204" pitchFamily="34" charset="0"/>
                <a:ea typeface="宋体" panose="02010600030101010101" pitchFamily="2" charset="-122"/>
                <a:cs typeface="Tahoma" panose="020B0604030504040204" pitchFamily="34" charset="0"/>
              </a:rPr>
              <a:t>变否定句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Vivian and Barney _____ ____ typing the letters. 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Angela is running in the garden.(</a:t>
            </a:r>
            <a:r>
              <a:rPr lang="zh-CN" sz="2800" b="0" dirty="0">
                <a:latin typeface="Tahoma" panose="020B0604030504040204" pitchFamily="34" charset="0"/>
                <a:ea typeface="宋体" panose="02010600030101010101" pitchFamily="2" charset="-122"/>
                <a:cs typeface="Tahoma" panose="020B0604030504040204" pitchFamily="34" charset="0"/>
              </a:rPr>
              <a:t>变一般疑问句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zh-CN" sz="2800" b="0" dirty="0">
                <a:latin typeface="Tahoma" panose="020B0604030504040204" pitchFamily="34" charset="0"/>
                <a:ea typeface="宋体" panose="02010600030101010101" pitchFamily="2" charset="-122"/>
                <a:cs typeface="Tahoma" panose="020B0604030504040204" pitchFamily="34" charset="0"/>
              </a:rPr>
              <a:t>并做否定回答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_____ Angela ______in the garden?    No,_____  _____.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Billy is </a:t>
            </a:r>
            <a:r>
              <a:rPr lang="en-US" sz="2800" b="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eating bones 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 the tree.(</a:t>
            </a:r>
            <a:r>
              <a:rPr lang="zh-CN" sz="2800" b="0" dirty="0">
                <a:latin typeface="Tahoma" panose="020B0604030504040204" pitchFamily="34" charset="0"/>
                <a:ea typeface="宋体" panose="02010600030101010101" pitchFamily="2" charset="-122"/>
                <a:cs typeface="Tahoma" panose="020B0604030504040204" pitchFamily="34" charset="0"/>
              </a:rPr>
              <a:t>对划线部分提问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______ </a:t>
            </a:r>
            <a:r>
              <a:rPr lang="en-US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_____Billy ______under the tree?</a:t>
            </a:r>
            <a:endParaRPr lang="en-US" altLang="en-US" sz="28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21452" y="1906898"/>
            <a:ext cx="8229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are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844412" y="1906898"/>
            <a:ext cx="8229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not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4122" y="3192782"/>
            <a:ext cx="8229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999656" y="3140968"/>
            <a:ext cx="15627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running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667636" y="3192782"/>
            <a:ext cx="8229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41751" y="3192782"/>
            <a:ext cx="82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isn’t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78029" y="4478666"/>
            <a:ext cx="8229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is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22634" y="4478666"/>
            <a:ext cx="12553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What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727759" y="4478666"/>
            <a:ext cx="1153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2210090" y="2499038"/>
            <a:ext cx="7772578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Comic Sans MS" panose="030F0702030302020204" pitchFamily="66" charset="0"/>
              </a:rPr>
              <a:t>Thanks for listening!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4" name="组合 3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流程图: 终止 10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5" name="图片 4" descr="大桥教育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61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264_25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25"/>
  <p:tag name="KSO_WM_TAG_VERSION" val="1.0"/>
  <p:tag name="KSO_WM_BEAUTIFY_FLAG" val="#wm#"/>
  <p:tag name="KSO_WM_TEMPLATE_CATEGORY" val="custom"/>
  <p:tag name="KSO_WM_TEMPLATE_INDEX" val="20205264"/>
  <p:tag name="KSO_WM_SLIDE_LAYOUT" val="a_b"/>
  <p:tag name="KSO_WM_SLIDE_LAYOUT_CNT" val="1_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175</Words>
  <Application>Microsoft Office PowerPoint</Application>
  <PresentationFormat>宽屏</PresentationFormat>
  <Paragraphs>61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Comic Sans MS</vt:lpstr>
      <vt:lpstr>Georgia</vt:lpstr>
      <vt:lpstr>Tahoma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 for listening!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liushang</cp:lastModifiedBy>
  <cp:revision>91</cp:revision>
  <dcterms:created xsi:type="dcterms:W3CDTF">2020-04-07T08:20:00Z</dcterms:created>
  <dcterms:modified xsi:type="dcterms:W3CDTF">2020-12-11T06:20:34Z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