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73" r:id="rId2"/>
    <p:sldId id="452" r:id="rId3"/>
    <p:sldId id="451" r:id="rId4"/>
    <p:sldId id="453" r:id="rId5"/>
    <p:sldId id="454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2">
          <p15:clr>
            <a:srgbClr val="A4A3A4"/>
          </p15:clr>
        </p15:guide>
        <p15:guide id="2" pos="38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34" y="235"/>
      </p:cViewPr>
      <p:guideLst>
        <p:guide orient="horz" pos="2132"/>
        <p:guide pos="38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0308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56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5.emf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9.png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image" Target="../media/image10.png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7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png"/><Relationship Id="rId5" Type="http://schemas.openxmlformats.org/officeDocument/2006/relationships/tags" Target="../tags/tag3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0"/>
            <a:ext cx="12192000" cy="6864332"/>
            <a:chOff x="0" y="0"/>
            <a:chExt cx="12192000" cy="6864332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6" name="圆角矩形 5"/>
            <p:cNvSpPr/>
            <p:nvPr/>
          </p:nvSpPr>
          <p:spPr>
            <a:xfrm>
              <a:off x="0" y="100554"/>
              <a:ext cx="2692504" cy="605459"/>
            </a:xfrm>
            <a:prstGeom prst="roundRect">
              <a:avLst>
                <a:gd name="adj" fmla="val 4501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0" y="0"/>
              <a:ext cx="12192000" cy="6864332"/>
              <a:chOff x="0" y="0"/>
              <a:chExt cx="12192000" cy="6864332"/>
            </a:xfrm>
            <a:grpFill/>
          </p:grpSpPr>
          <p:sp>
            <p:nvSpPr>
              <p:cNvPr id="9" name="矩形 8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0" y="6603684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260648"/>
                <a:ext cx="263352" cy="634303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11928648" y="260648"/>
                <a:ext cx="263352" cy="634303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流程图: 终止 12"/>
              <p:cNvSpPr/>
              <p:nvPr/>
            </p:nvSpPr>
            <p:spPr>
              <a:xfrm>
                <a:off x="10704512" y="0"/>
                <a:ext cx="1487488" cy="476672"/>
              </a:xfrm>
              <a:prstGeom prst="flowChartTermina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pic>
          <p:nvPicPr>
            <p:cNvPr id="8" name="图片 7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3352" y="100555"/>
              <a:ext cx="2100777" cy="580835"/>
            </a:xfrm>
            <a:prstGeom prst="rect">
              <a:avLst/>
            </a:prstGeom>
            <a:grpFill/>
          </p:spPr>
        </p:pic>
      </p:grpSp>
      <p:sp>
        <p:nvSpPr>
          <p:cNvPr id="14" name="标题 1"/>
          <p:cNvSpPr>
            <a:spLocks noGrp="1"/>
          </p:cNvSpPr>
          <p:nvPr>
            <p:ph type="ctrTitle"/>
          </p:nvPr>
        </p:nvSpPr>
        <p:spPr>
          <a:xfrm>
            <a:off x="1975485" y="1844675"/>
            <a:ext cx="8319770" cy="3277870"/>
          </a:xfrm>
        </p:spPr>
        <p:txBody>
          <a:bodyPr>
            <a:noAutofit/>
          </a:bodyPr>
          <a:lstStyle/>
          <a:p>
            <a:r>
              <a:rPr sz="4400" b="1" dirty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爱学习新概念</a:t>
            </a:r>
            <a:r>
              <a:rPr lang="en-US" altLang="zh-CN" sz="4400" dirty="0" smtClean="0">
                <a:solidFill>
                  <a:prstClr val="black"/>
                </a:solidFill>
                <a:latin typeface="Tahoma" panose="020B0604030504040204" charset="0"/>
                <a:ea typeface="Tahoma" panose="020B0604030504040204" charset="0"/>
                <a:cs typeface="Tahoma" panose="020B0604030504040204" charset="0"/>
                <a:sym typeface="+mn-ea"/>
              </a:rPr>
              <a:t>L29-30</a:t>
            </a:r>
            <a:r>
              <a:rPr sz="4400" b="1" dirty="0" smtClean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课后作业</a:t>
            </a:r>
            <a:r>
              <a:rPr lang="zh-CN" altLang="en-US" sz="4400" b="1" dirty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/>
            </a:r>
            <a:br>
              <a:rPr lang="zh-CN" altLang="en-US" sz="4400" b="1" dirty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</a:br>
            <a:endParaRPr lang="zh-CN" altLang="en-US" sz="4400" b="1" dirty="0">
              <a:solidFill>
                <a:prstClr val="black"/>
              </a:solidFill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tx2"/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96570" y="476885"/>
            <a:ext cx="11178540" cy="5818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I.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英汉互译（每小题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分，共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50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分）</a:t>
            </a: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1.shut the door   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______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__   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6.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脱下鞋子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_____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______</a:t>
            </a: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2.open the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window __________ 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7.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打开</a:t>
            </a:r>
            <a:r>
              <a:rPr lang="zh-CN" altLang="en-US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电灯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_________________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3.sharpen the pencil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扫地     </a:t>
            </a:r>
            <a:r>
              <a:rPr lang="zh-CN" altLang="en-US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_________________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4.clean the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room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      9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清</a:t>
            </a:r>
            <a:r>
              <a:rPr lang="zh-CN" altLang="en-US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空瓶子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_________________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5.put on the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coat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9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10.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掸掉柜子上的灰尘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__________________</a:t>
            </a:r>
            <a:endParaRPr lang="zh-CN" altLang="en-US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62094" y="1527268"/>
            <a:ext cx="112331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关门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049549" y="2311400"/>
            <a:ext cx="112331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开窗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834765" y="3155950"/>
            <a:ext cx="181673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削尖铅笔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495786" y="4000500"/>
            <a:ext cx="172656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打扫房间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621558" y="4785561"/>
            <a:ext cx="197929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穿上</a:t>
            </a:r>
            <a:r>
              <a:rPr lang="zh-CN" altLang="en-US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外套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715250" y="1560195"/>
            <a:ext cx="328739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take off the shoes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670165" y="2325370"/>
            <a:ext cx="333248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turn on the light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715250" y="3124835"/>
            <a:ext cx="3059430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sweep the floor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794625" y="3909060"/>
            <a:ext cx="320865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empty the bottle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057650" y="5607050"/>
            <a:ext cx="322008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dust the wardrobe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63525" y="260350"/>
            <a:ext cx="10440670" cy="6294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II.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单项选择（每小题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分，共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30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分）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11. The kitchen is untidy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We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must _____it.</a:t>
            </a: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</a:rPr>
              <a:t>A.empty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 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</a:rPr>
              <a:t>B.clean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 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</a:rPr>
              <a:t>C.open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    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</a:rPr>
              <a:t>D.shut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--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</a:rPr>
              <a:t>Mum,what______I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do ?     --Sweep the floor.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</a:rPr>
              <a:t>A.are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</a:rPr>
              <a:t>B.is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       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</a:rPr>
              <a:t>C.must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    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</a:rPr>
              <a:t>D.be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13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The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door isn't shut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_____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it!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</a:rPr>
              <a:t>A.Shut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    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</a:rPr>
              <a:t>B.Open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  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</a:rPr>
              <a:t>C.Clean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   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</a:rPr>
              <a:t>D.Dust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14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_______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off the television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, please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</a:rPr>
              <a:t>A.Close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   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</a:rPr>
              <a:t>B.Turn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   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</a:rPr>
              <a:t>C.Put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      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</a:rPr>
              <a:t>D.Take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15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It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is hot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_____ off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your coat.</a:t>
            </a: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A.Close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    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B.Turn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   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C.Put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      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D.Take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16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. --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Must I dust the shelf now?  --No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, you _______.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</a:rPr>
              <a:t>A.mustn't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 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</a:rPr>
              <a:t>B.needn't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</a:rPr>
              <a:t>C.don't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            </a:t>
            </a:r>
            <a:r>
              <a:rPr lang="en-US" altLang="zh-CN" sz="2800" dirty="0" err="1">
                <a:latin typeface="Tahoma" panose="020B0604030504040204" pitchFamily="34" charset="0"/>
                <a:cs typeface="Tahoma" panose="020B0604030504040204" pitchFamily="34" charset="0"/>
              </a:rPr>
              <a:t>D.isn't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097275" y="763890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025441" y="1692584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367808" y="2634297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107440" y="3533140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395220" y="4501515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D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680176" y="5445224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16510" y="0"/>
            <a:ext cx="12192000" cy="6834505"/>
            <a:chOff x="0" y="0"/>
            <a:chExt cx="12192000" cy="683456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63525" y="367030"/>
            <a:ext cx="7794625" cy="612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III.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补全对话（每小题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分，共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分）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Teacher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: Good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morning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, children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Students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: Good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morning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, Mrs. Green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Teacher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: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Our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classroom is untidy.17._____</a:t>
            </a:r>
          </a:p>
          <a:p>
            <a:pPr>
              <a:lnSpc>
                <a:spcPct val="100000"/>
              </a:lnSpc>
            </a:pP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Students: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Yes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, Mrs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. Green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Teacher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: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Jack, the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door isn't shut.18._____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Jack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: Yes, Mrs. Green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Teacher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: 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Nancy, your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desk isn't clean.19._____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Nancy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: OK, Mrs. </a:t>
            </a:r>
            <a:r>
              <a:rPr lang="en-US" altLang="zh-CN" sz="2800" smtClean="0">
                <a:latin typeface="Tahoma" panose="020B0604030504040204" pitchFamily="34" charset="0"/>
                <a:cs typeface="Tahoma" panose="020B0604030504040204" pitchFamily="34" charset="0"/>
              </a:rPr>
              <a:t>Green</a:t>
            </a:r>
            <a:r>
              <a:rPr lang="en-US" altLang="zh-CN" sz="280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Teacher:20._____It's hot.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Students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: Yes, Mrs. Green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Jack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: Look! The 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floor is dirty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, Mrs. Green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Teacher</a:t>
            </a: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: 21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.______</a:t>
            </a:r>
          </a:p>
          <a:p>
            <a:pPr>
              <a:lnSpc>
                <a:spcPct val="100000"/>
              </a:lnSpc>
            </a:pPr>
            <a:r>
              <a:rPr lang="en-US" altLang="zh-CN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Students: OK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550785" y="2765425"/>
            <a:ext cx="7794625" cy="370903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. Clean </a:t>
            </a:r>
            <a:r>
              <a:rPr lang="en-US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your desk</a:t>
            </a: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, please</a:t>
            </a:r>
            <a:r>
              <a:rPr lang="en-US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. Then </a:t>
            </a:r>
            <a:r>
              <a:rPr lang="en-US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open the window 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air the room.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. Shut </a:t>
            </a:r>
            <a:r>
              <a:rPr lang="en-US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the door</a:t>
            </a: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, please</a:t>
            </a:r>
            <a:r>
              <a:rPr lang="en-US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. Then </a:t>
            </a:r>
            <a:r>
              <a:rPr lang="en-US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we must sweep 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    the floor</a:t>
            </a: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8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. We </a:t>
            </a:r>
            <a:r>
              <a:rPr lang="en-US" sz="2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must clean it.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240151" y="1690367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883093" y="3350895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374900" y="4201813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B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374900" y="5478798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D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240151" y="2478402"/>
            <a:ext cx="713105" cy="5219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0" y="0"/>
            <a:ext cx="12192000" cy="6834563"/>
            <a:chOff x="0" y="0"/>
            <a:chExt cx="12192000" cy="683456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6" name="矩形 15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流程图: 终止 19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1" name="图片 20" descr="大桥教育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893" y="161901"/>
            <a:ext cx="2100777" cy="580835"/>
          </a:xfrm>
          <a:prstGeom prst="rect">
            <a:avLst/>
          </a:prstGeom>
        </p:spPr>
      </p:pic>
      <p:sp>
        <p:nvSpPr>
          <p:cNvPr id="9" name="文本框 13"/>
          <p:cNvSpPr txBox="1"/>
          <p:nvPr/>
        </p:nvSpPr>
        <p:spPr>
          <a:xfrm>
            <a:off x="3024166" y="2500306"/>
            <a:ext cx="6000792" cy="83869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en-US" altLang="zh-CN" sz="5000" dirty="0" smtClean="0">
                <a:solidFill>
                  <a:srgbClr val="7876D1"/>
                </a:solidFill>
                <a:latin typeface="Comic Sans MS" panose="030F0702030302020204" pitchFamily="66" charset="0"/>
                <a:cs typeface="+mn-ea"/>
                <a:sym typeface="+mn-lt"/>
              </a:rPr>
              <a:t>See you next time!</a:t>
            </a:r>
            <a:endParaRPr lang="zh-CN" altLang="en-US" sz="5000" dirty="0">
              <a:solidFill>
                <a:srgbClr val="7876D1"/>
              </a:solidFill>
              <a:latin typeface="Comic Sans MS" panose="030F0702030302020204" pitchFamily="66" charset="0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049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387</Words>
  <Application>Microsoft Office PowerPoint</Application>
  <PresentationFormat>宽屏</PresentationFormat>
  <Paragraphs>65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Adobe 楷体 Std R</vt:lpstr>
      <vt:lpstr>汉仪乐喵体W</vt:lpstr>
      <vt:lpstr>宋体</vt:lpstr>
      <vt:lpstr>微软雅黑</vt:lpstr>
      <vt:lpstr>幼圆</vt:lpstr>
      <vt:lpstr>Arial</vt:lpstr>
      <vt:lpstr>Calibri</vt:lpstr>
      <vt:lpstr>Comic Sans MS</vt:lpstr>
      <vt:lpstr>Tahoma</vt:lpstr>
      <vt:lpstr>Office 主题​​</vt:lpstr>
      <vt:lpstr>爱学习新概念L29-30课后作业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liushang</cp:lastModifiedBy>
  <cp:revision>134</cp:revision>
  <dcterms:created xsi:type="dcterms:W3CDTF">2020-04-07T08:20:00Z</dcterms:created>
  <dcterms:modified xsi:type="dcterms:W3CDTF">2020-12-11T06:03:56Z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