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63" r:id="rId2"/>
    <p:sldId id="264" r:id="rId3"/>
    <p:sldId id="265" r:id="rId4"/>
    <p:sldId id="257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2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283" y="62"/>
      </p:cViewPr>
      <p:guideLst>
        <p:guide orient="horz" pos="2152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2020/12/11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4054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2005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5747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9765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0512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7" Type="http://schemas.openxmlformats.org/officeDocument/2006/relationships/image" Target="../media/image5.emf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68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7" Type="http://schemas.openxmlformats.org/officeDocument/2006/relationships/image" Target="../media/image6.emf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79.xml"/><Relationship Id="rId7" Type="http://schemas.openxmlformats.org/officeDocument/2006/relationships/tags" Target="../tags/tag83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5" Type="http://schemas.openxmlformats.org/officeDocument/2006/relationships/tags" Target="../tags/tag81.xml"/><Relationship Id="rId4" Type="http://schemas.openxmlformats.org/officeDocument/2006/relationships/tags" Target="../tags/tag80.xml"/><Relationship Id="rId9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5" Type="http://schemas.openxmlformats.org/officeDocument/2006/relationships/tags" Target="../tags/tag88.xml"/><Relationship Id="rId10" Type="http://schemas.openxmlformats.org/officeDocument/2006/relationships/image" Target="../media/image2.png"/><Relationship Id="rId4" Type="http://schemas.openxmlformats.org/officeDocument/2006/relationships/tags" Target="../tags/tag87.xml"/><Relationship Id="rId9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99.xml"/><Relationship Id="rId3" Type="http://schemas.openxmlformats.org/officeDocument/2006/relationships/tags" Target="../tags/tag94.xml"/><Relationship Id="rId7" Type="http://schemas.openxmlformats.org/officeDocument/2006/relationships/tags" Target="../tags/tag98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10" Type="http://schemas.openxmlformats.org/officeDocument/2006/relationships/image" Target="../media/image9.png"/><Relationship Id="rId4" Type="http://schemas.openxmlformats.org/officeDocument/2006/relationships/tags" Target="../tags/tag95.xml"/><Relationship Id="rId9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07.xml"/><Relationship Id="rId3" Type="http://schemas.openxmlformats.org/officeDocument/2006/relationships/tags" Target="../tags/tag102.xml"/><Relationship Id="rId7" Type="http://schemas.openxmlformats.org/officeDocument/2006/relationships/tags" Target="../tags/tag106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tags" Target="../tags/tag105.xml"/><Relationship Id="rId5" Type="http://schemas.openxmlformats.org/officeDocument/2006/relationships/tags" Target="../tags/tag104.xml"/><Relationship Id="rId10" Type="http://schemas.openxmlformats.org/officeDocument/2006/relationships/image" Target="../media/image10.png"/><Relationship Id="rId4" Type="http://schemas.openxmlformats.org/officeDocument/2006/relationships/tags" Target="../tags/tag103.xml"/><Relationship Id="rId9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12" Type="http://schemas.openxmlformats.org/officeDocument/2006/relationships/image" Target="../media/image7.emf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12.xml"/><Relationship Id="rId10" Type="http://schemas.openxmlformats.org/officeDocument/2006/relationships/tags" Target="../tags/tag117.xml"/><Relationship Id="rId4" Type="http://schemas.openxmlformats.org/officeDocument/2006/relationships/tags" Target="../tags/tag111.xml"/><Relationship Id="rId9" Type="http://schemas.openxmlformats.org/officeDocument/2006/relationships/tags" Target="../tags/tag116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20.xml"/><Relationship Id="rId7" Type="http://schemas.openxmlformats.org/officeDocument/2006/relationships/tags" Target="../tags/tag124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5" Type="http://schemas.openxmlformats.org/officeDocument/2006/relationships/tags" Target="../tags/tag122.xml"/><Relationship Id="rId4" Type="http://schemas.openxmlformats.org/officeDocument/2006/relationships/tags" Target="../tags/tag121.xml"/><Relationship Id="rId9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3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image" Target="../media/image4.png"/><Relationship Id="rId5" Type="http://schemas.openxmlformats.org/officeDocument/2006/relationships/tags" Target="../tags/tag35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34.xml"/><Relationship Id="rId9" Type="http://schemas.openxmlformats.org/officeDocument/2006/relationships/tags" Target="../tags/tag39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7" Type="http://schemas.openxmlformats.org/officeDocument/2006/relationships/image" Target="../media/image5.emf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9" Type="http://schemas.openxmlformats.org/officeDocument/2006/relationships/image" Target="../media/image6.emf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5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5" Type="http://schemas.openxmlformats.org/officeDocument/2006/relationships/tags" Target="../tags/tag59.xml"/><Relationship Id="rId4" Type="http://schemas.openxmlformats.org/officeDocument/2006/relationships/tags" Target="../tags/tag5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580644" y="413229"/>
            <a:ext cx="11150550" cy="615139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472220" y="2239645"/>
            <a:ext cx="7618730" cy="116776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5400" b="0" i="0" spc="30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2472220" y="3488928"/>
            <a:ext cx="7618730" cy="1005788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baseline="0" dirty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  <a:endParaRPr lang="en-US" altLang="zh-CN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924210" y="415289"/>
            <a:ext cx="10796016" cy="61264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429001" y="2385676"/>
            <a:ext cx="5879668" cy="1230315"/>
          </a:xfrm>
          <a:noFill/>
        </p:spPr>
        <p:txBody>
          <a:bodyPr wrap="square" lIns="91440" tIns="45720" rIns="91440" bIns="45720" rtlCol="0" anchor="b" anchorCtr="0">
            <a:normAutofit/>
          </a:bodyPr>
          <a:lstStyle>
            <a:lvl1pPr marL="857250" indent="-857250" algn="ctr">
              <a:buFont typeface="Arial" panose="020B0604020202020204" pitchFamily="34" charset="0"/>
              <a:buNone/>
              <a:defRPr kumimoji="0" sz="6000" b="0" i="0" spc="300" baseline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  <a:sym typeface="+mn-ea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dirty="0" err="1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3429001" y="3789452"/>
            <a:ext cx="5879668" cy="1230313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smtClean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  <a:lvl2pPr marL="228600" indent="0">
              <a:buNone/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>
              <a:defRPr lang="zh-CN" altLang="en-US" sz="18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ea typeface="幼圆" panose="02010509060101010101" pitchFamily="49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 dirty="0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370099" y="341387"/>
            <a:ext cx="1944793" cy="96934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678005" y="349291"/>
            <a:ext cx="1213209" cy="65232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8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372366" y="220344"/>
            <a:ext cx="11717528" cy="645622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579885" y="522533"/>
            <a:ext cx="11161789" cy="604020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331210" y="3522345"/>
            <a:ext cx="6367780" cy="101155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4800" b="0" i="0" baseline="0" dirty="0">
                <a:ln>
                  <a:noFill/>
                </a:ln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9EFD9D74-47D9-4702-A33C-335B63B48DBF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FABC47A4-756D-490B-A52F-7D9E2C9FC05F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KSO_TEMPLATE" hidden="1"/>
          <p:cNvSpPr/>
          <p:nvPr>
            <p:custDataLst>
              <p:tags r:id="rId2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263497" y="174266"/>
            <a:ext cx="11797748" cy="65101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238084" y="714356"/>
            <a:ext cx="11572956" cy="57759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zh-CN" altLang="en-US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选择：</a:t>
            </a:r>
          </a:p>
          <a:p>
            <a:pPr>
              <a:lnSpc>
                <a:spcPct val="120000"/>
              </a:lnSpc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   ) 1. ________ the dressing table.It's dirty.</a:t>
            </a:r>
            <a:endParaRPr lang="zh-CN" altLang="en-US" sz="28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A. See		  B. Give		        C. Dust</a:t>
            </a:r>
            <a:endParaRPr lang="zh-CN" altLang="en-US" sz="28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   ) 2. Linda must ________ her bedroom.</a:t>
            </a:r>
            <a:endParaRPr lang="zh-CN" altLang="en-US" sz="28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A. clean		  B. to clean		C. cleaning</a:t>
            </a:r>
            <a:endParaRPr lang="zh-CN" altLang="en-US" sz="28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   ) 3. ________ I ________ sweep the floor?</a:t>
            </a:r>
            <a:endParaRPr lang="zh-CN" altLang="en-US" sz="28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A. Must; / 		  B. Do; must	        C. Am; must</a:t>
            </a:r>
            <a:endParaRPr lang="zh-CN" altLang="en-US" sz="28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   ) 4. Go to your room and ________, Susan.</a:t>
            </a:r>
            <a:endParaRPr lang="zh-CN" altLang="en-US" sz="28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A. make bed	  B. make the bed	C. making bed</a:t>
            </a:r>
            <a:endParaRPr lang="zh-CN" altLang="en-US" sz="28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   ) 5. This room is very ________. Clean it, please.</a:t>
            </a:r>
            <a:endParaRPr lang="zh-CN" altLang="en-US" sz="28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A. tidy		  B. clean			C. untidy</a:t>
            </a:r>
            <a:endParaRPr lang="zh-CN" altLang="en-US" sz="28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0960" y="128586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endParaRPr lang="zh-CN" altLang="en-US" sz="2800" b="1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0960" y="228599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lang="zh-CN" altLang="en-US" sz="2800" b="1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0960" y="328612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lang="zh-CN" altLang="en-US" sz="2800" b="1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0960" y="435769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endParaRPr lang="zh-CN" altLang="en-US" sz="2800" b="1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0960" y="535782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endParaRPr lang="zh-CN" altLang="en-US" sz="2800" b="1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497710" y="508928"/>
            <a:ext cx="4836160" cy="5219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zh-CN" sz="28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爱学习新概念</a:t>
            </a:r>
            <a:r>
              <a:rPr lang="en-US" altLang="zh-CN" sz="28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L29-30</a:t>
            </a:r>
            <a:r>
              <a:rPr lang="zh-CN" altLang="zh-CN" sz="28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微信教学</a:t>
            </a:r>
            <a:endParaRPr lang="en-US" altLang="zh-CN" sz="2800" b="1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0" y="0"/>
            <a:ext cx="12192000" cy="6858000"/>
            <a:chOff x="0" y="0"/>
            <a:chExt cx="19200" cy="10800"/>
          </a:xfrm>
        </p:grpSpPr>
        <p:grpSp>
          <p:nvGrpSpPr>
            <p:cNvPr id="19" name="组合 18"/>
            <p:cNvGrpSpPr/>
            <p:nvPr/>
          </p:nvGrpSpPr>
          <p:grpSpPr>
            <a:xfrm>
              <a:off x="0" y="0"/>
              <a:ext cx="19200" cy="10800"/>
              <a:chOff x="0" y="-23437"/>
              <a:chExt cx="12192000" cy="6858000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21" name="矩形 20"/>
              <p:cNvSpPr/>
              <p:nvPr/>
            </p:nvSpPr>
            <p:spPr>
              <a:xfrm>
                <a:off x="0" y="0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5" name="流程图: 终止 24"/>
              <p:cNvSpPr/>
              <p:nvPr/>
            </p:nvSpPr>
            <p:spPr>
              <a:xfrm>
                <a:off x="0" y="-23437"/>
                <a:ext cx="2351584" cy="692696"/>
              </a:xfrm>
              <a:prstGeom prst="flowChartTermina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pic>
          <p:nvPicPr>
            <p:cNvPr id="26" name="图片 25" descr="大桥教育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84"/>
              <a:ext cx="3308" cy="91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263497" y="174266"/>
            <a:ext cx="11797748" cy="65101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238084" y="936193"/>
            <a:ext cx="11644394" cy="525907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   ) 6. ---Must I shut the window?  ---No, you ________.</a:t>
            </a:r>
            <a:endParaRPr lang="zh-CN" altLang="en-US" sz="28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A. aren’t			B. needn’t			C. mustn’t</a:t>
            </a:r>
            <a:endParaRPr lang="zh-CN" altLang="en-US" sz="28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   ) 7. The shoes are near the door. ________.</a:t>
            </a:r>
            <a:endParaRPr lang="zh-CN" altLang="en-US" sz="28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A. Put on them		B. Put them on		C. Them put on</a:t>
            </a:r>
            <a:endParaRPr lang="zh-CN" altLang="en-US" sz="28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   ) 8. _______ off the lamp (</a:t>
            </a:r>
            <a:r>
              <a:rPr lang="zh-CN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台灯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please.</a:t>
            </a:r>
            <a:endParaRPr lang="zh-CN" altLang="en-US" sz="28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A. Turn 			B. Take			C. Make</a:t>
            </a:r>
            <a:endParaRPr lang="zh-CN" altLang="en-US" sz="28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   ) 9. You ________ run on the street.</a:t>
            </a:r>
            <a:endParaRPr lang="zh-CN" altLang="en-US" sz="28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A. mustn’t			B. must			C. to must</a:t>
            </a:r>
          </a:p>
          <a:p>
            <a:pPr>
              <a:lnSpc>
                <a:spcPct val="120000"/>
              </a:lnSpc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   ) 10. Go and ________ the bedroom, please.</a:t>
            </a:r>
            <a:endParaRPr lang="zh-CN" altLang="en-US" sz="28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A. clean			B. open			C. put</a:t>
            </a:r>
            <a:endParaRPr lang="zh-CN" altLang="en-US" sz="28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0960" y="100010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endParaRPr lang="zh-CN" altLang="en-US" sz="2800" b="1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0960" y="200024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endParaRPr lang="zh-CN" altLang="en-US" sz="2800" b="1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0960" y="300037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lang="zh-CN" altLang="en-US" sz="2800" b="1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0960" y="407194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lang="zh-CN" altLang="en-US" sz="2800" b="1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0960" y="507207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lang="zh-CN" altLang="en-US" sz="2800" b="1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0" y="0"/>
            <a:ext cx="12192000" cy="6858000"/>
            <a:chOff x="0" y="0"/>
            <a:chExt cx="19200" cy="10800"/>
          </a:xfrm>
        </p:grpSpPr>
        <p:grpSp>
          <p:nvGrpSpPr>
            <p:cNvPr id="18" name="组合 17"/>
            <p:cNvGrpSpPr/>
            <p:nvPr/>
          </p:nvGrpSpPr>
          <p:grpSpPr>
            <a:xfrm>
              <a:off x="0" y="0"/>
              <a:ext cx="19200" cy="10800"/>
              <a:chOff x="0" y="-23437"/>
              <a:chExt cx="12192000" cy="6858000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9" name="矩形 18"/>
              <p:cNvSpPr/>
              <p:nvPr/>
            </p:nvSpPr>
            <p:spPr>
              <a:xfrm>
                <a:off x="0" y="0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4" name="流程图: 终止 23"/>
              <p:cNvSpPr/>
              <p:nvPr/>
            </p:nvSpPr>
            <p:spPr>
              <a:xfrm>
                <a:off x="0" y="-23437"/>
                <a:ext cx="2351584" cy="692696"/>
              </a:xfrm>
              <a:prstGeom prst="flowChartTermina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pic>
          <p:nvPicPr>
            <p:cNvPr id="25" name="图片 24" descr="大桥教育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84"/>
              <a:ext cx="3308" cy="91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263497" y="174266"/>
            <a:ext cx="11797748" cy="65101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238084" y="826225"/>
            <a:ext cx="11644394" cy="47459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II </a:t>
            </a:r>
            <a:r>
              <a:rPr lang="zh-CN" altLang="en-US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按要求完成各题：</a:t>
            </a:r>
          </a:p>
          <a:p>
            <a:pPr marL="514350" indent="-514350">
              <a:lnSpc>
                <a:spcPct val="120000"/>
              </a:lnSpc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You must </a:t>
            </a:r>
            <a:r>
              <a:rPr lang="en-US" sz="28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dust the dressing table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</a:t>
            </a:r>
            <a:r>
              <a:rPr lang="zh-CN" altLang="en-US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对划线部分提问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514350" indent="-514350">
              <a:lnSpc>
                <a:spcPct val="120000"/>
              </a:lnSpc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________ ________ I ________?</a:t>
            </a:r>
            <a:endParaRPr lang="zh-CN" altLang="en-US" sz="28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Could you put these clothes in the wardrobe? (</a:t>
            </a:r>
            <a:r>
              <a:rPr lang="zh-CN" altLang="en-US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改为祈使句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zh-CN" altLang="en-US" sz="28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___________________________________.</a:t>
            </a:r>
            <a:endParaRPr lang="zh-CN" altLang="en-US" sz="28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Sweep the floor. (</a:t>
            </a:r>
            <a:r>
              <a:rPr lang="zh-CN" altLang="en-US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改为否定句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zh-CN" altLang="en-US" sz="28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________ ________ the floor.</a:t>
            </a:r>
            <a:endParaRPr lang="zh-CN" altLang="en-US" sz="28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the, then, bed, make (</a:t>
            </a:r>
            <a:r>
              <a:rPr lang="zh-CN" altLang="en-US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连词成句，标点符号已给出，注意大小写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zh-CN" altLang="en-US" sz="28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_______________________________________.</a:t>
            </a:r>
            <a:endParaRPr lang="zh-CN" altLang="en-US" sz="28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9588" y="1857364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        must          do</a:t>
            </a:r>
            <a:endParaRPr lang="zh-CN" altLang="en-US" sz="28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9588" y="2905780"/>
            <a:ext cx="628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Put these clothes in the wardrobe.</a:t>
            </a:r>
            <a:endParaRPr lang="zh-CN" altLang="en-US" sz="28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9588" y="3929066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      sweep</a:t>
            </a:r>
            <a:endParaRPr lang="zh-CN" altLang="en-US" sz="28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9588" y="4929198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Then make the bed.</a:t>
            </a:r>
            <a:endParaRPr lang="zh-CN" altLang="en-US" sz="28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0" y="0"/>
            <a:ext cx="12192000" cy="6858000"/>
            <a:chOff x="0" y="0"/>
            <a:chExt cx="19200" cy="10800"/>
          </a:xfrm>
        </p:grpSpPr>
        <p:grpSp>
          <p:nvGrpSpPr>
            <p:cNvPr id="16" name="组合 15"/>
            <p:cNvGrpSpPr/>
            <p:nvPr/>
          </p:nvGrpSpPr>
          <p:grpSpPr>
            <a:xfrm>
              <a:off x="0" y="0"/>
              <a:ext cx="19200" cy="10800"/>
              <a:chOff x="0" y="-23437"/>
              <a:chExt cx="12192000" cy="6858000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8" name="矩形 17"/>
              <p:cNvSpPr/>
              <p:nvPr/>
            </p:nvSpPr>
            <p:spPr>
              <a:xfrm>
                <a:off x="0" y="0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矩形 18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流程图: 终止 22"/>
              <p:cNvSpPr/>
              <p:nvPr/>
            </p:nvSpPr>
            <p:spPr>
              <a:xfrm>
                <a:off x="0" y="-23437"/>
                <a:ext cx="2351584" cy="692696"/>
              </a:xfrm>
              <a:prstGeom prst="flowChartTermina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pic>
          <p:nvPicPr>
            <p:cNvPr id="24" name="图片 23" descr="大桥教育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84"/>
              <a:ext cx="3308" cy="91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0" y="0"/>
            <a:ext cx="12192000" cy="6834563"/>
            <a:chOff x="0" y="0"/>
            <a:chExt cx="12192000" cy="6834563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6" name="矩形 15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流程图: 终止 19"/>
            <p:cNvSpPr/>
            <p:nvPr/>
          </p:nvSpPr>
          <p:spPr>
            <a:xfrm>
              <a:off x="10704512" y="0"/>
              <a:ext cx="1487488" cy="476672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pic>
        <p:nvPicPr>
          <p:cNvPr id="21" name="图片 20" descr="大桥教育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893" y="161901"/>
            <a:ext cx="2100777" cy="580835"/>
          </a:xfrm>
          <a:prstGeom prst="rect">
            <a:avLst/>
          </a:prstGeom>
        </p:spPr>
      </p:pic>
      <p:sp>
        <p:nvSpPr>
          <p:cNvPr id="9" name="文本框 13"/>
          <p:cNvSpPr txBox="1"/>
          <p:nvPr/>
        </p:nvSpPr>
        <p:spPr>
          <a:xfrm>
            <a:off x="3024166" y="2500306"/>
            <a:ext cx="6000792" cy="83869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/>
            <a:r>
              <a:rPr lang="en-US" altLang="zh-CN" sz="5000" dirty="0" smtClean="0">
                <a:solidFill>
                  <a:schemeClr val="accent1"/>
                </a:solidFill>
                <a:latin typeface="Comic Sans MS" panose="030F0702030302020204" pitchFamily="66" charset="0"/>
                <a:cs typeface="+mn-ea"/>
                <a:sym typeface="+mn-lt"/>
              </a:rPr>
              <a:t>See you next time!</a:t>
            </a:r>
            <a:endParaRPr lang="zh-CN" altLang="en-US" sz="5000" dirty="0">
              <a:solidFill>
                <a:schemeClr val="accent1"/>
              </a:solidFill>
              <a:latin typeface="Comic Sans MS" panose="030F0702030302020204" pitchFamily="66" charset="0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8、9、13、15、16、17、18、20、21、22、23、25"/>
  <p:tag name="KSO_WM_TEMPLATE_SUBCATEGORY" val="0"/>
  <p:tag name="KSO_WM_TEMPLATE_MASTER_TYPE" val="1"/>
  <p:tag name="KSO_WM_TEMPLATE_COLOR_TYPE" val="1"/>
  <p:tag name="KSO_WM_TAG_VERSION" val="1.0"/>
  <p:tag name="KSO_WM_BEAUTIFY_FLAG" val="#wm#"/>
  <p:tag name="KSO_WM_TEMPLATE_CATEGORY" val="custom"/>
  <p:tag name="KSO_WM_TEMPLATE_INDEX" val="20205264"/>
  <p:tag name="KSO_WM_TEMPLATE_MASTER_THUMB_INDEX" val="1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022424">
      <a:dk1>
        <a:sysClr val="windowText" lastClr="000000"/>
      </a:dk1>
      <a:lt1>
        <a:sysClr val="window" lastClr="FFFFFF"/>
      </a:lt1>
      <a:dk2>
        <a:srgbClr val="EFEDFC"/>
      </a:dk2>
      <a:lt2>
        <a:srgbClr val="FFFFFF"/>
      </a:lt2>
      <a:accent1>
        <a:srgbClr val="7876D1"/>
      </a:accent1>
      <a:accent2>
        <a:srgbClr val="8A76BF"/>
      </a:accent2>
      <a:accent3>
        <a:srgbClr val="9C77AD"/>
      </a:accent3>
      <a:accent4>
        <a:srgbClr val="AD779A"/>
      </a:accent4>
      <a:accent5>
        <a:srgbClr val="BF7888"/>
      </a:accent5>
      <a:accent6>
        <a:srgbClr val="D17876"/>
      </a:accent6>
      <a:hlink>
        <a:srgbClr val="658BD5"/>
      </a:hlink>
      <a:folHlink>
        <a:srgbClr val="A16AA5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159</Words>
  <Application>Microsoft Office PowerPoint</Application>
  <PresentationFormat>宽屏</PresentationFormat>
  <Paragraphs>50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5" baseType="lpstr">
      <vt:lpstr>汉仪乐喵体W</vt:lpstr>
      <vt:lpstr>黑体</vt:lpstr>
      <vt:lpstr>宋体</vt:lpstr>
      <vt:lpstr>微软雅黑</vt:lpstr>
      <vt:lpstr>幼圆</vt:lpstr>
      <vt:lpstr>Arial</vt:lpstr>
      <vt:lpstr>Calibri</vt:lpstr>
      <vt:lpstr>Comic Sans MS</vt:lpstr>
      <vt:lpstr>Tahoma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HP</dc:creator>
  <cp:lastModifiedBy>liushang</cp:lastModifiedBy>
  <cp:revision>89</cp:revision>
  <dcterms:created xsi:type="dcterms:W3CDTF">2020-04-07T08:20:00Z</dcterms:created>
  <dcterms:modified xsi:type="dcterms:W3CDTF">2020-12-11T05:52:32Z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2052-11.1.0.9912</vt:lpwstr>
  </property>
</Properties>
</file>