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  <p:sldMasterId id="2147483680" r:id="rId4"/>
    <p:sldMasterId id="2147483699" r:id="rId5"/>
  </p:sldMasterIdLst>
  <p:notesMasterIdLst>
    <p:notesMasterId r:id="rId9"/>
  </p:notesMasterIdLst>
  <p:sldIdLst>
    <p:sldId id="432" r:id="rId6"/>
    <p:sldId id="507" r:id="rId7"/>
    <p:sldId id="510" r:id="rId8"/>
    <p:sldId id="509" r:id="rId10"/>
    <p:sldId id="511" r:id="rId11"/>
    <p:sldId id="512" r:id="rId12"/>
    <p:sldId id="513" r:id="rId13"/>
    <p:sldId id="498" r:id="rId14"/>
    <p:sldId id="463" r:id="rId15"/>
    <p:sldId id="464" r:id="rId16"/>
    <p:sldId id="516" r:id="rId17"/>
    <p:sldId id="385" r:id="rId18"/>
    <p:sldId id="514" r:id="rId19"/>
    <p:sldId id="515" r:id="rId20"/>
    <p:sldId id="502" r:id="rId21"/>
    <p:sldId id="470" r:id="rId22"/>
    <p:sldId id="471" r:id="rId23"/>
    <p:sldId id="469" r:id="rId24"/>
    <p:sldId id="472" r:id="rId25"/>
    <p:sldId id="474" r:id="rId26"/>
    <p:sldId id="475" r:id="rId27"/>
    <p:sldId id="476" r:id="rId28"/>
    <p:sldId id="505" r:id="rId29"/>
    <p:sldId id="50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36" y="-78"/>
      </p:cViewPr>
      <p:guideLst>
        <p:guide orient="horz" pos="2146"/>
        <p:guide pos="38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去了动画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image" Target="../media/image5.emf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image" Target="../media/image8.emf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6.emf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../media/image4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image" Target="../media/image2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image" Target="../media/image9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image" Target="../media/image10.pn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image" Target="../media/image7.emf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image" Target="../media/image11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image" Target="../media/image1.png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image" Target="../media/image2.png"/><Relationship Id="rId2" Type="http://schemas.openxmlformats.org/officeDocument/2006/relationships/tags" Target="../tags/tag131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image" Target="../media/image3.png"/><Relationship Id="rId2" Type="http://schemas.openxmlformats.org/officeDocument/2006/relationships/tags" Target="../tags/tag137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image" Target="../media/image2.png"/><Relationship Id="rId2" Type="http://schemas.openxmlformats.org/officeDocument/2006/relationships/tags" Target="../tags/tag142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image" Target="../media/image4.png"/><Relationship Id="rId2" Type="http://schemas.openxmlformats.org/officeDocument/2006/relationships/tags" Target="../tags/tag149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image" Target="../media/image5.emf"/><Relationship Id="rId2" Type="http://schemas.openxmlformats.org/officeDocument/2006/relationships/tags" Target="../tags/tag158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image" Target="../media/image6.emf"/><Relationship Id="rId2" Type="http://schemas.openxmlformats.org/officeDocument/2006/relationships/tags" Target="../tags/tag166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image" Target="../media/image7.emf"/><Relationship Id="rId2" Type="http://schemas.openxmlformats.org/officeDocument/2006/relationships/tags" Target="../tags/tag173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image" Target="../media/image5.emf"/><Relationship Id="rId2" Type="http://schemas.openxmlformats.org/officeDocument/2006/relationships/tags" Target="../tags/tag179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image" Target="../media/image8.emf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image" Target="../media/image6.emf"/><Relationship Id="rId2" Type="http://schemas.openxmlformats.org/officeDocument/2006/relationships/tags" Target="../tags/tag190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image" Target="../media/image4.png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image" Target="../media/image2.png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0" Type="http://schemas.openxmlformats.org/officeDocument/2006/relationships/tags" Target="../tags/tag209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image" Target="../media/image9.png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0" Type="http://schemas.openxmlformats.org/officeDocument/2006/relationships/tags" Target="../tags/tag217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tags" Target="../tags/tag223.xml"/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image" Target="../media/image10.png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0" Type="http://schemas.openxmlformats.org/officeDocument/2006/relationships/tags" Target="../tags/tag225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image" Target="../media/image7.emf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2" Type="http://schemas.openxmlformats.org/officeDocument/2006/relationships/tags" Target="../tags/tag23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242.xml"/><Relationship Id="rId8" Type="http://schemas.openxmlformats.org/officeDocument/2006/relationships/tags" Target="../tags/tag241.xml"/><Relationship Id="rId7" Type="http://schemas.openxmlformats.org/officeDocument/2006/relationships/tags" Target="../tags/tag240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image" Target="../media/image11.png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image" Target="../media/image1.png"/><Relationship Id="rId2" Type="http://schemas.openxmlformats.org/officeDocument/2006/relationships/tags" Target="../tags/tag249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4.png"/><Relationship Id="rId2" Type="http://schemas.openxmlformats.org/officeDocument/2006/relationships/tags" Target="../tags/tag25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7" Type="http://schemas.openxmlformats.org/officeDocument/2006/relationships/tags" Target="../tags/tag259.xml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3" Type="http://schemas.openxmlformats.org/officeDocument/2006/relationships/image" Target="../media/image2.png"/><Relationship Id="rId2" Type="http://schemas.openxmlformats.org/officeDocument/2006/relationships/tags" Target="../tags/tag255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7" Type="http://schemas.openxmlformats.org/officeDocument/2006/relationships/tags" Target="../tags/tag265.xml"/><Relationship Id="rId6" Type="http://schemas.openxmlformats.org/officeDocument/2006/relationships/tags" Target="../tags/tag264.xml"/><Relationship Id="rId5" Type="http://schemas.openxmlformats.org/officeDocument/2006/relationships/tags" Target="../tags/tag263.xml"/><Relationship Id="rId4" Type="http://schemas.openxmlformats.org/officeDocument/2006/relationships/tags" Target="../tags/tag262.xml"/><Relationship Id="rId3" Type="http://schemas.openxmlformats.org/officeDocument/2006/relationships/image" Target="../media/image3.png"/><Relationship Id="rId2" Type="http://schemas.openxmlformats.org/officeDocument/2006/relationships/tags" Target="../tags/tag261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8" Type="http://schemas.openxmlformats.org/officeDocument/2006/relationships/tags" Target="../tags/tag271.xml"/><Relationship Id="rId7" Type="http://schemas.openxmlformats.org/officeDocument/2006/relationships/tags" Target="../tags/tag270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3" Type="http://schemas.openxmlformats.org/officeDocument/2006/relationships/image" Target="../media/image2.png"/><Relationship Id="rId2" Type="http://schemas.openxmlformats.org/officeDocument/2006/relationships/tags" Target="../tags/tag266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image" Target="../media/image4.png"/><Relationship Id="rId2" Type="http://schemas.openxmlformats.org/officeDocument/2006/relationships/tags" Target="../tags/tag273.xml"/><Relationship Id="rId11" Type="http://schemas.openxmlformats.org/officeDocument/2006/relationships/tags" Target="../tags/tag281.xml"/><Relationship Id="rId10" Type="http://schemas.openxmlformats.org/officeDocument/2006/relationships/tags" Target="../tags/tag280.xm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image" Target="../media/image5.emf"/><Relationship Id="rId2" Type="http://schemas.openxmlformats.org/officeDocument/2006/relationships/tags" Target="../tags/tag282.xm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tags" Target="../tags/tag295.xml"/><Relationship Id="rId7" Type="http://schemas.openxmlformats.org/officeDocument/2006/relationships/tags" Target="../tags/tag294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3" Type="http://schemas.openxmlformats.org/officeDocument/2006/relationships/image" Target="../media/image6.emf"/><Relationship Id="rId2" Type="http://schemas.openxmlformats.org/officeDocument/2006/relationships/tags" Target="../tags/tag290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3" Type="http://schemas.openxmlformats.org/officeDocument/2006/relationships/image" Target="../media/image7.emf"/><Relationship Id="rId2" Type="http://schemas.openxmlformats.org/officeDocument/2006/relationships/tags" Target="../tags/tag297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7" Type="http://schemas.openxmlformats.org/officeDocument/2006/relationships/tags" Target="../tags/tag307.xml"/><Relationship Id="rId6" Type="http://schemas.openxmlformats.org/officeDocument/2006/relationships/tags" Target="../tags/tag306.xml"/><Relationship Id="rId5" Type="http://schemas.openxmlformats.org/officeDocument/2006/relationships/tags" Target="../tags/tag305.xml"/><Relationship Id="rId4" Type="http://schemas.openxmlformats.org/officeDocument/2006/relationships/tags" Target="../tags/tag304.xml"/><Relationship Id="rId3" Type="http://schemas.openxmlformats.org/officeDocument/2006/relationships/image" Target="../media/image5.emf"/><Relationship Id="rId2" Type="http://schemas.openxmlformats.org/officeDocument/2006/relationships/tags" Target="../tags/tag303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7" Type="http://schemas.openxmlformats.org/officeDocument/2006/relationships/tags" Target="../tags/tag312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image" Target="../media/image8.emf"/><Relationship Id="rId2" Type="http://schemas.openxmlformats.org/officeDocument/2006/relationships/tags" Target="../tags/tag308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image" Target="../media/image5.emf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7" Type="http://schemas.openxmlformats.org/officeDocument/2006/relationships/tags" Target="../tags/tag318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3" Type="http://schemas.openxmlformats.org/officeDocument/2006/relationships/image" Target="../media/image6.emf"/><Relationship Id="rId2" Type="http://schemas.openxmlformats.org/officeDocument/2006/relationships/tags" Target="../tags/tag314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325.xml"/><Relationship Id="rId8" Type="http://schemas.openxmlformats.org/officeDocument/2006/relationships/tags" Target="../tags/tag324.xml"/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image" Target="../media/image4.png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332.xml"/><Relationship Id="rId8" Type="http://schemas.openxmlformats.org/officeDocument/2006/relationships/tags" Target="../tags/tag331.xml"/><Relationship Id="rId7" Type="http://schemas.openxmlformats.org/officeDocument/2006/relationships/tags" Target="../tags/tag330.xml"/><Relationship Id="rId6" Type="http://schemas.openxmlformats.org/officeDocument/2006/relationships/tags" Target="../tags/tag329.xml"/><Relationship Id="rId5" Type="http://schemas.openxmlformats.org/officeDocument/2006/relationships/tags" Target="../tags/tag328.xml"/><Relationship Id="rId4" Type="http://schemas.openxmlformats.org/officeDocument/2006/relationships/image" Target="../media/image2.png"/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0" Type="http://schemas.openxmlformats.org/officeDocument/2006/relationships/tags" Target="../tags/tag333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340.xml"/><Relationship Id="rId8" Type="http://schemas.openxmlformats.org/officeDocument/2006/relationships/tags" Target="../tags/tag339.xml"/><Relationship Id="rId7" Type="http://schemas.openxmlformats.org/officeDocument/2006/relationships/tags" Target="../tags/tag338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image" Target="../media/image9.png"/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0" Type="http://schemas.openxmlformats.org/officeDocument/2006/relationships/tags" Target="../tags/tag341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348.xml"/><Relationship Id="rId8" Type="http://schemas.openxmlformats.org/officeDocument/2006/relationships/tags" Target="../tags/tag347.xml"/><Relationship Id="rId7" Type="http://schemas.openxmlformats.org/officeDocument/2006/relationships/tags" Target="../tags/tag346.xml"/><Relationship Id="rId6" Type="http://schemas.openxmlformats.org/officeDocument/2006/relationships/tags" Target="../tags/tag345.xml"/><Relationship Id="rId5" Type="http://schemas.openxmlformats.org/officeDocument/2006/relationships/tags" Target="../tags/tag344.xml"/><Relationship Id="rId4" Type="http://schemas.openxmlformats.org/officeDocument/2006/relationships/image" Target="../media/image10.png"/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0" Type="http://schemas.openxmlformats.org/officeDocument/2006/relationships/tags" Target="../tags/tag349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356.xml"/><Relationship Id="rId8" Type="http://schemas.openxmlformats.org/officeDocument/2006/relationships/tags" Target="../tags/tag355.xml"/><Relationship Id="rId7" Type="http://schemas.openxmlformats.org/officeDocument/2006/relationships/tags" Target="../tags/tag354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4" Type="http://schemas.openxmlformats.org/officeDocument/2006/relationships/image" Target="../media/image7.emf"/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2" Type="http://schemas.openxmlformats.org/officeDocument/2006/relationships/tags" Target="../tags/tag359.xml"/><Relationship Id="rId11" Type="http://schemas.openxmlformats.org/officeDocument/2006/relationships/tags" Target="../tags/tag358.xml"/><Relationship Id="rId10" Type="http://schemas.openxmlformats.org/officeDocument/2006/relationships/tags" Target="../tags/tag357.xm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366.xml"/><Relationship Id="rId8" Type="http://schemas.openxmlformats.org/officeDocument/2006/relationships/tags" Target="../tags/tag365.xml"/><Relationship Id="rId7" Type="http://schemas.openxmlformats.org/officeDocument/2006/relationships/tags" Target="../tags/tag364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4" Type="http://schemas.openxmlformats.org/officeDocument/2006/relationships/image" Target="../media/image11.png"/><Relationship Id="rId3" Type="http://schemas.openxmlformats.org/officeDocument/2006/relationships/tags" Target="../tags/tag361.xml"/><Relationship Id="rId2" Type="http://schemas.openxmlformats.org/officeDocument/2006/relationships/tags" Target="../tags/tag360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image" Target="../media/image6.emf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image" Target="../media/image7.emf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580644" y="413229"/>
            <a:ext cx="11150550" cy="61513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472220" y="2239645"/>
            <a:ext cx="7618730" cy="1167765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5400" b="0" i="0" spc="30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472220" y="3488928"/>
            <a:ext cx="7618730" cy="1005788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baseline="0" dirty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76936" y="465836"/>
            <a:ext cx="11387328" cy="612952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924210" y="415289"/>
            <a:ext cx="10796016" cy="61264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429001" y="2385676"/>
            <a:ext cx="5879668" cy="1230315"/>
          </a:xfr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857250" indent="-857250" algn="ctr">
              <a:buFont typeface="Arial" panose="020B0604020202020204" pitchFamily="34" charset="0"/>
              <a:buNone/>
              <a:defRPr kumimoji="0" sz="6000" b="0" i="0" spc="300" baseline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  <a:sym typeface="+mn-ea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dirty="0" err="1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3429001" y="3789452"/>
            <a:ext cx="5879668" cy="1230313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smtClean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  <a:lvl2pPr marL="228600" indent="0">
              <a:buNone/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zh-CN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381" y="5404742"/>
            <a:ext cx="1042416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幼圆" panose="020105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0355788" y="4947361"/>
            <a:ext cx="1316850" cy="14631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70099" y="341387"/>
            <a:ext cx="1944793" cy="9693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678005" y="349291"/>
            <a:ext cx="1213209" cy="6523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283327" y="5955297"/>
            <a:ext cx="426720" cy="6644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72366" y="220344"/>
            <a:ext cx="11717528" cy="64562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79885" y="522533"/>
            <a:ext cx="11161789" cy="6040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331210" y="3522345"/>
            <a:ext cx="6367780" cy="1011555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4800" b="0" i="0" baseline="0" dirty="0">
                <a:ln>
                  <a:noFill/>
                </a:ln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580644" y="413229"/>
            <a:ext cx="11150550" cy="61513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472220" y="2239645"/>
            <a:ext cx="7618730" cy="1167765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5400" b="0" i="0" spc="30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472220" y="3488928"/>
            <a:ext cx="7618730" cy="1005788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baseline="0" dirty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79885" y="522533"/>
            <a:ext cx="11161789" cy="6040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331210" y="3522345"/>
            <a:ext cx="6367780" cy="1011555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4800" b="0" i="0" baseline="0" dirty="0">
                <a:ln>
                  <a:noFill/>
                </a:ln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355788" y="4947361"/>
            <a:ext cx="1316850" cy="14631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76936" y="465836"/>
            <a:ext cx="11387328" cy="61295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381" y="5404742"/>
            <a:ext cx="1042416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1283327" y="5955297"/>
            <a:ext cx="426720" cy="66446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76936" y="465836"/>
            <a:ext cx="11387328" cy="612952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924210" y="415289"/>
            <a:ext cx="10796016" cy="61264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429001" y="2385676"/>
            <a:ext cx="5879668" cy="1230315"/>
          </a:xfr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857250" indent="-857250" algn="ctr">
              <a:buFont typeface="Arial" panose="020B0604020202020204" pitchFamily="34" charset="0"/>
              <a:buNone/>
              <a:defRPr kumimoji="0" sz="6000" b="0" i="0" spc="300" baseline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  <a:sym typeface="+mn-ea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dirty="0" err="1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3429001" y="3789452"/>
            <a:ext cx="5879668" cy="1230313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smtClean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  <a:lvl2pPr marL="228600" indent="0">
              <a:buNone/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zh-CN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381" y="5404742"/>
            <a:ext cx="1042416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0355788" y="4947361"/>
            <a:ext cx="1316850" cy="14631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70099" y="341387"/>
            <a:ext cx="1944793" cy="9693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678005" y="349291"/>
            <a:ext cx="1213209" cy="6523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283327" y="5955297"/>
            <a:ext cx="426720" cy="6644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72366" y="220344"/>
            <a:ext cx="11717528" cy="64562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580644" y="413229"/>
            <a:ext cx="11150550" cy="61513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472220" y="2239645"/>
            <a:ext cx="7618730" cy="1167765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5400" b="0" i="0" spc="30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472220" y="3488928"/>
            <a:ext cx="7618730" cy="1005788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baseline="0" dirty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355788" y="4947361"/>
            <a:ext cx="1316850" cy="14631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79885" y="522533"/>
            <a:ext cx="11161789" cy="6040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331210" y="3522345"/>
            <a:ext cx="6367780" cy="1011555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4800" b="0" i="0" baseline="0" dirty="0">
                <a:ln>
                  <a:noFill/>
                </a:ln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355788" y="4947361"/>
            <a:ext cx="1316850" cy="14631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76936" y="465836"/>
            <a:ext cx="11387328" cy="61295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381" y="5404742"/>
            <a:ext cx="1042416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1283327" y="5955297"/>
            <a:ext cx="426720" cy="66446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76936" y="465836"/>
            <a:ext cx="11387328" cy="612952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924210" y="415289"/>
            <a:ext cx="10796016" cy="61264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429001" y="2385676"/>
            <a:ext cx="5879668" cy="1230315"/>
          </a:xfr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857250" indent="-857250" algn="ctr">
              <a:buFont typeface="Arial" panose="020B0604020202020204" pitchFamily="34" charset="0"/>
              <a:buNone/>
              <a:defRPr kumimoji="0" sz="6000" b="0" i="0" spc="300" baseline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  <a:sym typeface="+mn-ea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dirty="0" err="1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3429001" y="3789452"/>
            <a:ext cx="5879668" cy="1230313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smtClean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  <a:lvl2pPr marL="228600" indent="0">
              <a:buNone/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zh-CN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76936" y="465836"/>
            <a:ext cx="11387328" cy="61295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381" y="5404742"/>
            <a:ext cx="1042416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幼圆" panose="020105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0355788" y="4947361"/>
            <a:ext cx="1316850" cy="14631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70099" y="341387"/>
            <a:ext cx="1944793" cy="9693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678005" y="349291"/>
            <a:ext cx="1213209" cy="6523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283327" y="5955297"/>
            <a:ext cx="426720" cy="6644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72366" y="220344"/>
            <a:ext cx="11717528" cy="64562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381" y="5404742"/>
            <a:ext cx="1042416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1283327" y="5955297"/>
            <a:ext cx="426720" cy="66446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4.xml"/><Relationship Id="rId23" Type="http://schemas.openxmlformats.org/officeDocument/2006/relationships/tags" Target="../tags/tag123.xml"/><Relationship Id="rId22" Type="http://schemas.openxmlformats.org/officeDocument/2006/relationships/tags" Target="../tags/tag122.xml"/><Relationship Id="rId21" Type="http://schemas.openxmlformats.org/officeDocument/2006/relationships/tags" Target="../tags/tag121.xml"/><Relationship Id="rId20" Type="http://schemas.openxmlformats.org/officeDocument/2006/relationships/tags" Target="../tags/tag12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13" Type="http://schemas.openxmlformats.org/officeDocument/2006/relationships/image" Target="../media/image12.png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5" Type="http://schemas.openxmlformats.org/officeDocument/2006/relationships/theme" Target="../theme/theme3.xml"/><Relationship Id="rId24" Type="http://schemas.openxmlformats.org/officeDocument/2006/relationships/tags" Target="../tags/tag248.xml"/><Relationship Id="rId23" Type="http://schemas.openxmlformats.org/officeDocument/2006/relationships/tags" Target="../tags/tag247.xml"/><Relationship Id="rId22" Type="http://schemas.openxmlformats.org/officeDocument/2006/relationships/tags" Target="../tags/tag246.xml"/><Relationship Id="rId21" Type="http://schemas.openxmlformats.org/officeDocument/2006/relationships/tags" Target="../tags/tag245.xml"/><Relationship Id="rId20" Type="http://schemas.openxmlformats.org/officeDocument/2006/relationships/tags" Target="../tags/tag244.xml"/><Relationship Id="rId2" Type="http://schemas.openxmlformats.org/officeDocument/2006/relationships/slideLayout" Target="../slideLayouts/slideLayout32.xml"/><Relationship Id="rId19" Type="http://schemas.openxmlformats.org/officeDocument/2006/relationships/tags" Target="../tags/tag243.xml"/><Relationship Id="rId18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5" Type="http://schemas.openxmlformats.org/officeDocument/2006/relationships/theme" Target="../theme/theme4.xml"/><Relationship Id="rId24" Type="http://schemas.openxmlformats.org/officeDocument/2006/relationships/tags" Target="../tags/tag372.xml"/><Relationship Id="rId23" Type="http://schemas.openxmlformats.org/officeDocument/2006/relationships/tags" Target="../tags/tag371.xml"/><Relationship Id="rId22" Type="http://schemas.openxmlformats.org/officeDocument/2006/relationships/tags" Target="../tags/tag370.xml"/><Relationship Id="rId21" Type="http://schemas.openxmlformats.org/officeDocument/2006/relationships/tags" Target="../tags/tag369.xml"/><Relationship Id="rId20" Type="http://schemas.openxmlformats.org/officeDocument/2006/relationships/tags" Target="../tags/tag368.xml"/><Relationship Id="rId2" Type="http://schemas.openxmlformats.org/officeDocument/2006/relationships/slideLayout" Target="../slideLayouts/slideLayout50.xml"/><Relationship Id="rId19" Type="http://schemas.openxmlformats.org/officeDocument/2006/relationships/tags" Target="../tags/tag367.xml"/><Relationship Id="rId18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jpeg"/><Relationship Id="rId8" Type="http://schemas.openxmlformats.org/officeDocument/2006/relationships/image" Target="../media/image23.jpeg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25.jpe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34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4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77.xml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4.xml"/><Relationship Id="rId3" Type="http://schemas.openxmlformats.org/officeDocument/2006/relationships/tags" Target="../tags/tag374.xml"/><Relationship Id="rId2" Type="http://schemas.openxmlformats.org/officeDocument/2006/relationships/tags" Target="../tags/tag373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4.xml"/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635"/>
            <a:ext cx="121913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10800000">
            <a:off x="9806940" y="91440"/>
            <a:ext cx="2385060" cy="55562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12065"/>
            <a:ext cx="12192000" cy="6834505"/>
            <a:chOff x="0" y="0"/>
            <a:chExt cx="12192000" cy="683456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矩形 1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49311" y="11754"/>
            <a:ext cx="2100777" cy="580835"/>
          </a:xfrm>
          <a:prstGeom prst="rect">
            <a:avLst/>
          </a:prstGeom>
          <a:noFill/>
        </p:spPr>
      </p:pic>
      <p:sp>
        <p:nvSpPr>
          <p:cNvPr id="31" name="文本框 30"/>
          <p:cNvSpPr txBox="1"/>
          <p:nvPr/>
        </p:nvSpPr>
        <p:spPr>
          <a:xfrm>
            <a:off x="256536" y="428604"/>
            <a:ext cx="102686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4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Amy: 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What ______I do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, Mrs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. Jones?</a:t>
            </a: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240000"/>
              </a:lnSpc>
            </a:pPr>
            <a:r>
              <a:rPr lang="en-US" altLang="zh-CN" sz="28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omic Sans MS" panose="030F0702030302020204" pitchFamily="66" charset="0"/>
                <a:cs typeface="Comic Sans MS" panose="030F0702030302020204" pitchFamily="66" charset="0"/>
              </a:rPr>
              <a:t>Mrs</a:t>
            </a:r>
            <a:r>
              <a:rPr lang="en-US" altLang="zh-CN" sz="2800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omic Sans MS" panose="030F0702030302020204" pitchFamily="66" charset="0"/>
                <a:cs typeface="Comic Sans MS" panose="030F0702030302020204" pitchFamily="66" charset="0"/>
              </a:rPr>
              <a:t>. Jones</a:t>
            </a:r>
            <a:r>
              <a:rPr lang="en-US" altLang="zh-CN" sz="28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omic Sans MS" panose="030F0702030302020204" pitchFamily="66" charset="0"/>
                <a:cs typeface="Comic Sans MS" panose="030F0702030302020204" pitchFamily="66" charset="0"/>
              </a:rPr>
              <a:t>: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_____ the window and ____the room.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24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                  Then 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____these clothes in the ______.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24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                  Then 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_____the bed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. _____ the 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dressing table.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24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                  Then _____ the 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floor.  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495600" y="836712"/>
            <a:ext cx="1349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must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279576" y="1844824"/>
            <a:ext cx="1349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Open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116327" y="1910059"/>
            <a:ext cx="979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air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236301" y="2897801"/>
            <a:ext cx="1349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put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232792" y="3947467"/>
            <a:ext cx="125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make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381884" y="2897801"/>
            <a:ext cx="1775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wardrobe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839467" y="3947467"/>
            <a:ext cx="125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Dust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196261" y="4963139"/>
            <a:ext cx="125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sweep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/>
          <a:srcRect l="3230" t="4404" r="5133" b="15429"/>
          <a:stretch>
            <a:fillRect/>
          </a:stretch>
        </p:blipFill>
        <p:spPr>
          <a:xfrm>
            <a:off x="8810644" y="642918"/>
            <a:ext cx="307183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9480376" y="5085184"/>
            <a:ext cx="2711624" cy="1772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 rot="10800000">
            <a:off x="9774555" y="114300"/>
            <a:ext cx="2385060" cy="55562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-12065" y="0"/>
            <a:ext cx="12275820" cy="6943090"/>
            <a:chOff x="0" y="-12065"/>
            <a:chExt cx="12192000" cy="684662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矩形 12"/>
            <p:cNvSpPr/>
            <p:nvPr/>
          </p:nvSpPr>
          <p:spPr>
            <a:xfrm>
              <a:off x="0" y="-12065"/>
              <a:ext cx="12192000" cy="2724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28991" y="113989"/>
            <a:ext cx="2100777" cy="580835"/>
          </a:xfrm>
          <a:prstGeom prst="rect">
            <a:avLst/>
          </a:prstGeom>
        </p:spPr>
      </p:pic>
      <p:grpSp>
        <p:nvGrpSpPr>
          <p:cNvPr id="3" name="组合 18"/>
          <p:cNvGrpSpPr/>
          <p:nvPr/>
        </p:nvGrpSpPr>
        <p:grpSpPr>
          <a:xfrm>
            <a:off x="1343472" y="3140715"/>
            <a:ext cx="9289415" cy="1152525"/>
            <a:chOff x="1708" y="4157"/>
            <a:chExt cx="14629" cy="1815"/>
          </a:xfrm>
        </p:grpSpPr>
        <p:sp>
          <p:nvSpPr>
            <p:cNvPr id="20" name="矩形 19"/>
            <p:cNvSpPr/>
            <p:nvPr/>
          </p:nvSpPr>
          <p:spPr>
            <a:xfrm>
              <a:off x="7945" y="4157"/>
              <a:ext cx="2113" cy="11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40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omic Sans MS" panose="030F0702030302020204" pitchFamily="66" charset="0"/>
                  <a:cs typeface="Comic Sans MS" panose="030F0702030302020204" pitchFamily="66" charset="0"/>
                </a:rPr>
                <a:t>must</a:t>
              </a:r>
              <a:endParaRPr lang="en-US" altLang="zh-CN" sz="4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21" name="左大括号 20"/>
            <p:cNvSpPr/>
            <p:nvPr/>
          </p:nvSpPr>
          <p:spPr>
            <a:xfrm rot="5400000">
              <a:off x="8569" y="-1910"/>
              <a:ext cx="907" cy="14629"/>
            </a:xfrm>
            <a:prstGeom prst="leftBrace">
              <a:avLst>
                <a:gd name="adj1" fmla="val 8333"/>
                <a:gd name="adj2" fmla="val 5066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lstStyle/>
            <a:p>
              <a:pPr algn="ctr"/>
              <a:endParaRPr lang="zh-CN" altLang="en-US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5110" y="5405"/>
              <a:ext cx="20" cy="5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8945" y="5405"/>
              <a:ext cx="20" cy="5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12821" y="5405"/>
              <a:ext cx="20" cy="5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组合 52"/>
          <p:cNvGrpSpPr/>
          <p:nvPr/>
        </p:nvGrpSpPr>
        <p:grpSpPr>
          <a:xfrm>
            <a:off x="911424" y="476672"/>
            <a:ext cx="2767613" cy="2808312"/>
            <a:chOff x="911424" y="476672"/>
            <a:chExt cx="2767613" cy="2808312"/>
          </a:xfrm>
        </p:grpSpPr>
        <p:pic>
          <p:nvPicPr>
            <p:cNvPr id="33" name="Picture 4" descr="暴风截图201241021804171"/>
            <p:cNvPicPr>
              <a:picLocks noChangeAspect="1" noChangeArrowheads="1"/>
            </p:cNvPicPr>
            <p:nvPr/>
          </p:nvPicPr>
          <p:blipFill>
            <a:blip r:embed="rId2" cstate="print"/>
            <a:srcRect l="5301" t="3501" r="4584" b="15964"/>
            <a:stretch>
              <a:fillRect/>
            </a:stretch>
          </p:blipFill>
          <p:spPr bwMode="auto">
            <a:xfrm>
              <a:off x="911424" y="1412776"/>
              <a:ext cx="2767613" cy="18722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4" name="TextBox 33"/>
            <p:cNvSpPr txBox="1"/>
            <p:nvPr/>
          </p:nvSpPr>
          <p:spPr>
            <a:xfrm>
              <a:off x="1559496" y="476672"/>
              <a:ext cx="129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Comic Sans MS" panose="030F0702030302020204" pitchFamily="66" charset="0"/>
                </a:rPr>
                <a:t>come </a:t>
              </a:r>
              <a:endParaRPr lang="en-US" altLang="zh-CN" sz="3200" b="1" dirty="0" smtClean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组合 54"/>
          <p:cNvGrpSpPr/>
          <p:nvPr/>
        </p:nvGrpSpPr>
        <p:grpSpPr>
          <a:xfrm>
            <a:off x="7608168" y="467961"/>
            <a:ext cx="2628000" cy="2767597"/>
            <a:chOff x="7608168" y="467961"/>
            <a:chExt cx="2628000" cy="2767597"/>
          </a:xfrm>
        </p:grpSpPr>
        <p:pic>
          <p:nvPicPr>
            <p:cNvPr id="35" name="图片 5" descr="暴风截图2014111733596625.jpg"/>
            <p:cNvPicPr>
              <a:picLocks noChangeAspect="1" noChangeArrowheads="1"/>
            </p:cNvPicPr>
            <p:nvPr/>
          </p:nvPicPr>
          <p:blipFill>
            <a:blip r:embed="rId3" cstate="print"/>
            <a:srcRect l="2385" t="8745" r="4768" b="15457"/>
            <a:stretch>
              <a:fillRect/>
            </a:stretch>
          </p:blipFill>
          <p:spPr bwMode="auto">
            <a:xfrm>
              <a:off x="7608168" y="1412776"/>
              <a:ext cx="2628000" cy="18227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6" name="TextBox 35"/>
            <p:cNvSpPr txBox="1"/>
            <p:nvPr/>
          </p:nvSpPr>
          <p:spPr>
            <a:xfrm>
              <a:off x="8112224" y="467961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Comic Sans MS" panose="030F0702030302020204" pitchFamily="66" charset="0"/>
                </a:rPr>
                <a:t>untidy</a:t>
              </a:r>
              <a:endParaRPr lang="zh-CN" altLang="en-US" sz="3200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7890" name="Picture 2" descr="https://icweiliimg1.pstatp.com/weili/bl/26583236229804856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60496" y="1484784"/>
            <a:ext cx="968625" cy="968625"/>
          </a:xfrm>
          <a:prstGeom prst="rect">
            <a:avLst/>
          </a:prstGeom>
          <a:noFill/>
        </p:spPr>
      </p:pic>
      <p:grpSp>
        <p:nvGrpSpPr>
          <p:cNvPr id="8" name="组合 53"/>
          <p:cNvGrpSpPr/>
          <p:nvPr/>
        </p:nvGrpSpPr>
        <p:grpSpPr>
          <a:xfrm>
            <a:off x="4295800" y="467961"/>
            <a:ext cx="2628000" cy="2812155"/>
            <a:chOff x="4295800" y="467961"/>
            <a:chExt cx="2628000" cy="2812155"/>
          </a:xfrm>
        </p:grpSpPr>
        <p:sp>
          <p:nvSpPr>
            <p:cNvPr id="37" name="TextBox 36"/>
            <p:cNvSpPr txBox="1"/>
            <p:nvPr/>
          </p:nvSpPr>
          <p:spPr>
            <a:xfrm>
              <a:off x="5015880" y="467961"/>
              <a:ext cx="129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Comic Sans MS" panose="030F0702030302020204" pitchFamily="66" charset="0"/>
                </a:rPr>
                <a:t> shut</a:t>
              </a:r>
              <a:endParaRPr lang="zh-CN" altLang="en-US" sz="32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8" name="图片 4" descr="暴风截图2014111733589609.jpg"/>
            <p:cNvPicPr>
              <a:picLocks noChangeAspect="1" noChangeArrowheads="1"/>
            </p:cNvPicPr>
            <p:nvPr/>
          </p:nvPicPr>
          <p:blipFill>
            <a:blip r:embed="rId5" cstate="print"/>
            <a:srcRect l="4768" t="5830" r="4591" b="15456"/>
            <a:stretch>
              <a:fillRect/>
            </a:stretch>
          </p:blipFill>
          <p:spPr bwMode="auto">
            <a:xfrm>
              <a:off x="4295800" y="1412776"/>
              <a:ext cx="2628000" cy="1867340"/>
            </a:xfrm>
            <a:prstGeom prst="rect">
              <a:avLst/>
            </a:prstGeom>
            <a:noFill/>
            <a:ln w="9525" cap="flat" cmpd="sng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3" name="内容占位符 3" descr="暴风截图2014111733650312.jpg"/>
          <p:cNvPicPr>
            <a:picLocks noGrp="1" noChangeAspect="1"/>
          </p:cNvPicPr>
          <p:nvPr/>
        </p:nvPicPr>
        <p:blipFill>
          <a:blip r:embed="rId6" cstate="print"/>
          <a:srcRect t="20477" r="4590" b="12541"/>
          <a:stretch>
            <a:fillRect/>
          </a:stretch>
        </p:blipFill>
        <p:spPr bwMode="auto">
          <a:xfrm>
            <a:off x="9624392" y="4365104"/>
            <a:ext cx="2160000" cy="1440160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9" name="组合 55"/>
          <p:cNvGrpSpPr/>
          <p:nvPr/>
        </p:nvGrpSpPr>
        <p:grpSpPr>
          <a:xfrm>
            <a:off x="263352" y="4365104"/>
            <a:ext cx="2376264" cy="2240959"/>
            <a:chOff x="263352" y="4365104"/>
            <a:chExt cx="2376264" cy="2240959"/>
          </a:xfrm>
        </p:grpSpPr>
        <p:pic>
          <p:nvPicPr>
            <p:cNvPr id="39" name="图片 8" descr="暴风截图2014111733625875.jpg"/>
            <p:cNvPicPr>
              <a:picLocks noChangeAspect="1" noChangeArrowheads="1"/>
            </p:cNvPicPr>
            <p:nvPr/>
          </p:nvPicPr>
          <p:blipFill>
            <a:blip r:embed="rId7" cstate="print"/>
            <a:srcRect l="4591" t="12970" r="4768" b="12541"/>
            <a:stretch>
              <a:fillRect/>
            </a:stretch>
          </p:blipFill>
          <p:spPr bwMode="auto">
            <a:xfrm>
              <a:off x="263353" y="4365104"/>
              <a:ext cx="2160000" cy="1452089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44" name="TextBox 43"/>
            <p:cNvSpPr txBox="1"/>
            <p:nvPr/>
          </p:nvSpPr>
          <p:spPr>
            <a:xfrm>
              <a:off x="263352" y="6021288"/>
              <a:ext cx="23762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Comic Sans MS" panose="030F0702030302020204" pitchFamily="66" charset="0"/>
                </a:rPr>
                <a:t>open &amp; air </a:t>
              </a:r>
              <a:endParaRPr lang="en-US" altLang="zh-CN" sz="3200" b="1" dirty="0" smtClean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组合 56"/>
          <p:cNvGrpSpPr/>
          <p:nvPr/>
        </p:nvGrpSpPr>
        <p:grpSpPr>
          <a:xfrm>
            <a:off x="2567608" y="4365104"/>
            <a:ext cx="3024336" cy="2240959"/>
            <a:chOff x="2567608" y="4365104"/>
            <a:chExt cx="3024336" cy="2240959"/>
          </a:xfrm>
        </p:grpSpPr>
        <p:pic>
          <p:nvPicPr>
            <p:cNvPr id="40" name="图片 9" descr="暴风截图2014111733632140.jpg"/>
            <p:cNvPicPr>
              <a:picLocks noChangeAspect="1" noChangeArrowheads="1"/>
            </p:cNvPicPr>
            <p:nvPr/>
          </p:nvPicPr>
          <p:blipFill>
            <a:blip r:embed="rId8" cstate="print"/>
            <a:srcRect l="4770" t="17940" r="4590" b="12541"/>
            <a:stretch>
              <a:fillRect/>
            </a:stretch>
          </p:blipFill>
          <p:spPr bwMode="auto">
            <a:xfrm>
              <a:off x="2567608" y="4365104"/>
              <a:ext cx="2160000" cy="144016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48" name="TextBox 47"/>
            <p:cNvSpPr txBox="1"/>
            <p:nvPr/>
          </p:nvSpPr>
          <p:spPr>
            <a:xfrm>
              <a:off x="3215680" y="6021288"/>
              <a:ext cx="23762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Comic Sans MS" panose="030F0702030302020204" pitchFamily="66" charset="0"/>
                </a:rPr>
                <a:t>put</a:t>
              </a:r>
              <a:endParaRPr lang="en-US" altLang="zh-CN" sz="3200" b="1" dirty="0" smtClean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组合 57"/>
          <p:cNvGrpSpPr/>
          <p:nvPr/>
        </p:nvGrpSpPr>
        <p:grpSpPr>
          <a:xfrm>
            <a:off x="4943872" y="4365104"/>
            <a:ext cx="2592288" cy="2240959"/>
            <a:chOff x="4943872" y="4365104"/>
            <a:chExt cx="2592288" cy="2240959"/>
          </a:xfrm>
        </p:grpSpPr>
        <p:pic>
          <p:nvPicPr>
            <p:cNvPr id="41" name="图片 10" descr="暴风截图2014111733637625.jpg"/>
            <p:cNvPicPr>
              <a:picLocks noChangeAspect="1" noChangeArrowheads="1"/>
            </p:cNvPicPr>
            <p:nvPr/>
          </p:nvPicPr>
          <p:blipFill>
            <a:blip r:embed="rId9" cstate="print"/>
            <a:srcRect l="2206" t="25534" r="7155" b="11659"/>
            <a:stretch>
              <a:fillRect/>
            </a:stretch>
          </p:blipFill>
          <p:spPr bwMode="auto">
            <a:xfrm>
              <a:off x="4943872" y="4365104"/>
              <a:ext cx="2160000" cy="144016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49" name="TextBox 48"/>
            <p:cNvSpPr txBox="1"/>
            <p:nvPr/>
          </p:nvSpPr>
          <p:spPr>
            <a:xfrm>
              <a:off x="5159896" y="6021288"/>
              <a:ext cx="23762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Comic Sans MS" panose="030F0702030302020204" pitchFamily="66" charset="0"/>
                </a:rPr>
                <a:t>make</a:t>
              </a:r>
              <a:endParaRPr lang="en-US" altLang="zh-CN" sz="3200" b="1" dirty="0" smtClean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组合 58"/>
          <p:cNvGrpSpPr/>
          <p:nvPr/>
        </p:nvGrpSpPr>
        <p:grpSpPr>
          <a:xfrm>
            <a:off x="7248128" y="4365104"/>
            <a:ext cx="2736304" cy="2240959"/>
            <a:chOff x="7248128" y="4365104"/>
            <a:chExt cx="2736304" cy="2240959"/>
          </a:xfrm>
        </p:grpSpPr>
        <p:pic>
          <p:nvPicPr>
            <p:cNvPr id="42" name="图片 11" descr="暴风截图2014111733645109.jpg"/>
            <p:cNvPicPr>
              <a:picLocks noChangeAspect="1" noChangeArrowheads="1"/>
            </p:cNvPicPr>
            <p:nvPr/>
          </p:nvPicPr>
          <p:blipFill>
            <a:blip r:embed="rId10" cstate="print"/>
            <a:srcRect t="16637" r="2203" b="14577"/>
            <a:stretch>
              <a:fillRect/>
            </a:stretch>
          </p:blipFill>
          <p:spPr bwMode="auto">
            <a:xfrm>
              <a:off x="7248128" y="4365104"/>
              <a:ext cx="2160000" cy="144016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50" name="TextBox 49"/>
            <p:cNvSpPr txBox="1"/>
            <p:nvPr/>
          </p:nvSpPr>
          <p:spPr>
            <a:xfrm>
              <a:off x="7608168" y="6021288"/>
              <a:ext cx="23762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Comic Sans MS" panose="030F0702030302020204" pitchFamily="66" charset="0"/>
                </a:rPr>
                <a:t>dust</a:t>
              </a:r>
              <a:endParaRPr lang="en-US" altLang="zh-CN" sz="3200" b="1" dirty="0" smtClean="0">
                <a:latin typeface="Comic Sans MS" panose="030F0702030302020204" pitchFamily="66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9984432" y="60212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omic Sans MS" panose="030F0702030302020204" pitchFamily="66" charset="0"/>
              </a:rPr>
              <a:t>sweep</a:t>
            </a:r>
            <a:endParaRPr lang="en-US" altLang="zh-CN" sz="3200" b="1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985838" y="2170430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latin typeface="Comic Sans MS" panose="030F0702030302020204" pitchFamily="66" charset="0"/>
              </a:rPr>
              <a:t>Summary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212320" cy="6858635"/>
            <a:chOff x="0" y="0"/>
            <a:chExt cx="12192000" cy="685869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圆角矩形 11"/>
            <p:cNvSpPr/>
            <p:nvPr/>
          </p:nvSpPr>
          <p:spPr>
            <a:xfrm>
              <a:off x="0" y="100554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12192000" cy="6858693"/>
              <a:chOff x="0" y="0"/>
              <a:chExt cx="12192000" cy="6858693"/>
            </a:xfrm>
            <a:grpFill/>
          </p:grpSpPr>
          <p:sp>
            <p:nvSpPr>
              <p:cNvPr id="6" name="矩形 5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0" y="659804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260352"/>
                <a:ext cx="263720" cy="6337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1908155" y="100330"/>
                <a:ext cx="263525" cy="6497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5" name="图片 4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63986" y="124685"/>
              <a:ext cx="2100777" cy="580835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1238216" y="1285860"/>
            <a:ext cx="9429816" cy="5072098"/>
          </a:xfrm>
          <a:prstGeom prst="roundRect">
            <a:avLst>
              <a:gd name="adj" fmla="val 422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312650" cy="6834505"/>
            <a:chOff x="0" y="0"/>
            <a:chExt cx="19390" cy="10763"/>
          </a:xfrm>
        </p:grpSpPr>
        <p:grpSp>
          <p:nvGrpSpPr>
            <p:cNvPr id="3" name="组合 3"/>
            <p:cNvGrpSpPr/>
            <p:nvPr/>
          </p:nvGrpSpPr>
          <p:grpSpPr>
            <a:xfrm>
              <a:off x="0" y="0"/>
              <a:ext cx="19390" cy="10763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7" name="矩形 6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8" name="圆角矩形 17"/>
            <p:cNvSpPr/>
            <p:nvPr/>
          </p:nvSpPr>
          <p:spPr>
            <a:xfrm>
              <a:off x="15263" y="90"/>
              <a:ext cx="3956" cy="1095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649" y="180"/>
              <a:ext cx="3308" cy="91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309654" y="1285860"/>
            <a:ext cx="3000396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shut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bedroom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untidy   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must  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open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air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put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clothes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wardrobe  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     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91609" y="497535"/>
            <a:ext cx="2808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prstClr val="black"/>
                </a:solidFill>
                <a:latin typeface="Comic Sans MS" panose="030F0702030302020204" pitchFamily="66" charset="0"/>
                <a:sym typeface="+mn-ea"/>
              </a:rPr>
              <a:t>New words </a:t>
            </a:r>
            <a:endParaRPr lang="en-US" altLang="zh-CN" sz="3600" b="1" dirty="0">
              <a:solidFill>
                <a:prstClr val="black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984" y="1285860"/>
            <a:ext cx="2714644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zh-CN" altLang="en-US" sz="2800" dirty="0" smtClean="0"/>
              <a:t>关门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卧室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不整齐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必须；应该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打开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换换空气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放置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衣服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衣柜</a:t>
            </a:r>
            <a:endParaRPr lang="en-US" altLang="zh-CN" sz="2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881686" y="1285860"/>
            <a:ext cx="3000396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dust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sweep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empty   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read  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sharpen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put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on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take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off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turn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on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turn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off  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     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6264" y="1285860"/>
            <a:ext cx="2714644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zh-CN" altLang="en-US" sz="2800" dirty="0" smtClean="0"/>
              <a:t>掸掉灰尘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扫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倒空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读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削尖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穿上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脱掉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开（电灯）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关（电灯）</a:t>
            </a:r>
            <a:endParaRPr lang="en-US" altLang="zh-C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73660"/>
            <a:ext cx="12312650" cy="6931660"/>
            <a:chOff x="0" y="0"/>
            <a:chExt cx="19390" cy="10763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0"/>
              <a:ext cx="19390" cy="10763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7" name="矩形 6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8" name="圆角矩形 17"/>
            <p:cNvSpPr/>
            <p:nvPr/>
          </p:nvSpPr>
          <p:spPr>
            <a:xfrm>
              <a:off x="15263" y="90"/>
              <a:ext cx="3956" cy="105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415" y="159"/>
              <a:ext cx="3308" cy="915"/>
            </a:xfrm>
            <a:prstGeom prst="rect">
              <a:avLst/>
            </a:prstGeom>
          </p:spPr>
        </p:pic>
      </p:grpSp>
      <p:sp>
        <p:nvSpPr>
          <p:cNvPr id="97" name="矩形 96"/>
          <p:cNvSpPr/>
          <p:nvPr/>
        </p:nvSpPr>
        <p:spPr>
          <a:xfrm>
            <a:off x="4623073" y="301259"/>
            <a:ext cx="2759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prstClr val="black"/>
                </a:solidFill>
                <a:latin typeface="Comic Sans MS" panose="030F0702030302020204" pitchFamily="66" charset="0"/>
                <a:sym typeface="+mn-ea"/>
              </a:rPr>
              <a:t>Expressions</a:t>
            </a:r>
            <a:endParaRPr lang="en-US" altLang="zh-CN" sz="3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48945" y="1057910"/>
            <a:ext cx="9218955" cy="1437400"/>
            <a:chOff x="448945" y="1057910"/>
            <a:chExt cx="9218955" cy="1437400"/>
          </a:xfrm>
        </p:grpSpPr>
        <p:sp>
          <p:nvSpPr>
            <p:cNvPr id="3" name="圆角矩形 2"/>
            <p:cNvSpPr/>
            <p:nvPr/>
          </p:nvSpPr>
          <p:spPr>
            <a:xfrm>
              <a:off x="1193800" y="1057910"/>
              <a:ext cx="8402662" cy="137095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iconfont-11920-5700798"/>
            <p:cNvSpPr>
              <a:spLocks noChangeAspect="1"/>
            </p:cNvSpPr>
            <p:nvPr/>
          </p:nvSpPr>
          <p:spPr bwMode="auto">
            <a:xfrm>
              <a:off x="448945" y="1116330"/>
              <a:ext cx="744855" cy="704850"/>
            </a:xfrm>
            <a:custGeom>
              <a:avLst/>
              <a:gdLst>
                <a:gd name="T0" fmla="*/ 10985 w 11271"/>
                <a:gd name="T1" fmla="*/ 214 h 11220"/>
                <a:gd name="T2" fmla="*/ 10468 w 11271"/>
                <a:gd name="T3" fmla="*/ 0 h 11220"/>
                <a:gd name="T4" fmla="*/ 9951 w 11271"/>
                <a:gd name="T5" fmla="*/ 214 h 11220"/>
                <a:gd name="T6" fmla="*/ 8192 w 11271"/>
                <a:gd name="T7" fmla="*/ 1973 h 11220"/>
                <a:gd name="T8" fmla="*/ 7949 w 11271"/>
                <a:gd name="T9" fmla="*/ 2216 h 11220"/>
                <a:gd name="T10" fmla="*/ 7720 w 11271"/>
                <a:gd name="T11" fmla="*/ 2445 h 11220"/>
                <a:gd name="T12" fmla="*/ 6319 w 11271"/>
                <a:gd name="T13" fmla="*/ 3846 h 11220"/>
                <a:gd name="T14" fmla="*/ 3900 w 11271"/>
                <a:gd name="T15" fmla="*/ 6265 h 11220"/>
                <a:gd name="T16" fmla="*/ 3900 w 11271"/>
                <a:gd name="T17" fmla="*/ 7320 h 11220"/>
                <a:gd name="T18" fmla="*/ 4914 w 11271"/>
                <a:gd name="T19" fmla="*/ 7320 h 11220"/>
                <a:gd name="T20" fmla="*/ 6107 w 11271"/>
                <a:gd name="T21" fmla="*/ 6127 h 11220"/>
                <a:gd name="T22" fmla="*/ 8775 w 11271"/>
                <a:gd name="T23" fmla="*/ 3460 h 11220"/>
                <a:gd name="T24" fmla="*/ 8814 w 11271"/>
                <a:gd name="T25" fmla="*/ 3420 h 11220"/>
                <a:gd name="T26" fmla="*/ 8814 w 11271"/>
                <a:gd name="T27" fmla="*/ 3420 h 11220"/>
                <a:gd name="T28" fmla="*/ 8938 w 11271"/>
                <a:gd name="T29" fmla="*/ 3296 h 11220"/>
                <a:gd name="T30" fmla="*/ 10985 w 11271"/>
                <a:gd name="T31" fmla="*/ 1248 h 11220"/>
                <a:gd name="T32" fmla="*/ 10985 w 11271"/>
                <a:gd name="T33" fmla="*/ 214 h 11220"/>
                <a:gd name="T34" fmla="*/ 9119 w 11271"/>
                <a:gd name="T35" fmla="*/ 3804 h 11220"/>
                <a:gd name="T36" fmla="*/ 6452 w 11271"/>
                <a:gd name="T37" fmla="*/ 6472 h 11220"/>
                <a:gd name="T38" fmla="*/ 5259 w 11271"/>
                <a:gd name="T39" fmla="*/ 7665 h 11220"/>
                <a:gd name="T40" fmla="*/ 5116 w 11271"/>
                <a:gd name="T41" fmla="*/ 7808 h 11220"/>
                <a:gd name="T42" fmla="*/ 3413 w 11271"/>
                <a:gd name="T43" fmla="*/ 7808 h 11220"/>
                <a:gd name="T44" fmla="*/ 3413 w 11271"/>
                <a:gd name="T45" fmla="*/ 6063 h 11220"/>
                <a:gd name="T46" fmla="*/ 3555 w 11271"/>
                <a:gd name="T47" fmla="*/ 5920 h 11220"/>
                <a:gd name="T48" fmla="*/ 5974 w 11271"/>
                <a:gd name="T49" fmla="*/ 3502 h 11220"/>
                <a:gd name="T50" fmla="*/ 7375 w 11271"/>
                <a:gd name="T51" fmla="*/ 2101 h 11220"/>
                <a:gd name="T52" fmla="*/ 7518 w 11271"/>
                <a:gd name="T53" fmla="*/ 1958 h 11220"/>
                <a:gd name="T54" fmla="*/ 0 w 11271"/>
                <a:gd name="T55" fmla="*/ 1958 h 11220"/>
                <a:gd name="T56" fmla="*/ 0 w 11271"/>
                <a:gd name="T57" fmla="*/ 11220 h 11220"/>
                <a:gd name="T58" fmla="*/ 9262 w 11271"/>
                <a:gd name="T59" fmla="*/ 11220 h 11220"/>
                <a:gd name="T60" fmla="*/ 9262 w 11271"/>
                <a:gd name="T61" fmla="*/ 3661 h 11220"/>
                <a:gd name="T62" fmla="*/ 9158 w 11271"/>
                <a:gd name="T63" fmla="*/ 3766 h 11220"/>
                <a:gd name="T64" fmla="*/ 9119 w 11271"/>
                <a:gd name="T65" fmla="*/ 3804 h 1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71" h="11220">
                  <a:moveTo>
                    <a:pt x="10985" y="214"/>
                  </a:moveTo>
                  <a:cubicBezTo>
                    <a:pt x="10843" y="72"/>
                    <a:pt x="10655" y="0"/>
                    <a:pt x="10468" y="0"/>
                  </a:cubicBezTo>
                  <a:cubicBezTo>
                    <a:pt x="10281" y="0"/>
                    <a:pt x="10094" y="72"/>
                    <a:pt x="9951" y="214"/>
                  </a:cubicBezTo>
                  <a:lnTo>
                    <a:pt x="8192" y="1973"/>
                  </a:lnTo>
                  <a:lnTo>
                    <a:pt x="7949" y="2216"/>
                  </a:lnTo>
                  <a:lnTo>
                    <a:pt x="7720" y="2445"/>
                  </a:lnTo>
                  <a:lnTo>
                    <a:pt x="6319" y="3846"/>
                  </a:lnTo>
                  <a:lnTo>
                    <a:pt x="3900" y="6265"/>
                  </a:lnTo>
                  <a:lnTo>
                    <a:pt x="3900" y="7320"/>
                  </a:lnTo>
                  <a:lnTo>
                    <a:pt x="4914" y="7320"/>
                  </a:lnTo>
                  <a:lnTo>
                    <a:pt x="6107" y="6127"/>
                  </a:lnTo>
                  <a:lnTo>
                    <a:pt x="8775" y="3460"/>
                  </a:lnTo>
                  <a:lnTo>
                    <a:pt x="8814" y="3420"/>
                  </a:lnTo>
                  <a:lnTo>
                    <a:pt x="8814" y="3420"/>
                  </a:lnTo>
                  <a:lnTo>
                    <a:pt x="8938" y="3296"/>
                  </a:lnTo>
                  <a:lnTo>
                    <a:pt x="10985" y="1248"/>
                  </a:lnTo>
                  <a:cubicBezTo>
                    <a:pt x="11271" y="963"/>
                    <a:pt x="11271" y="500"/>
                    <a:pt x="10985" y="214"/>
                  </a:cubicBezTo>
                  <a:close/>
                  <a:moveTo>
                    <a:pt x="9119" y="3804"/>
                  </a:moveTo>
                  <a:lnTo>
                    <a:pt x="6452" y="6472"/>
                  </a:lnTo>
                  <a:lnTo>
                    <a:pt x="5259" y="7665"/>
                  </a:lnTo>
                  <a:lnTo>
                    <a:pt x="5116" y="7808"/>
                  </a:lnTo>
                  <a:lnTo>
                    <a:pt x="3413" y="7808"/>
                  </a:lnTo>
                  <a:lnTo>
                    <a:pt x="3413" y="6063"/>
                  </a:lnTo>
                  <a:lnTo>
                    <a:pt x="3555" y="5920"/>
                  </a:lnTo>
                  <a:lnTo>
                    <a:pt x="5974" y="3502"/>
                  </a:lnTo>
                  <a:lnTo>
                    <a:pt x="7375" y="2101"/>
                  </a:lnTo>
                  <a:lnTo>
                    <a:pt x="7518" y="1958"/>
                  </a:lnTo>
                  <a:lnTo>
                    <a:pt x="0" y="1958"/>
                  </a:lnTo>
                  <a:lnTo>
                    <a:pt x="0" y="11220"/>
                  </a:lnTo>
                  <a:lnTo>
                    <a:pt x="9262" y="11220"/>
                  </a:lnTo>
                  <a:lnTo>
                    <a:pt x="9262" y="3661"/>
                  </a:lnTo>
                  <a:lnTo>
                    <a:pt x="9158" y="3766"/>
                  </a:lnTo>
                  <a:lnTo>
                    <a:pt x="9119" y="38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</p:sp>
        <p:sp>
          <p:nvSpPr>
            <p:cNvPr id="22" name="文本框 21"/>
            <p:cNvSpPr txBox="1"/>
            <p:nvPr/>
          </p:nvSpPr>
          <p:spPr>
            <a:xfrm>
              <a:off x="1320798" y="1110315"/>
              <a:ext cx="83471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800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Comic Sans MS" panose="030F0702030302020204" pitchFamily="66" charset="0"/>
                </a:rPr>
                <a:t>1.Come in, Amy.</a:t>
              </a:r>
              <a:endPara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祈使句，省略主语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Comic Sans MS" panose="030F0702030302020204" pitchFamily="66" charset="0"/>
                </a:rPr>
                <a:t>you</a:t>
              </a:r>
              <a:r>
                <a:rPr lang="zh-CN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，动词原形开头。祈使句有表达命令、请求、告诫、邀请等多种用法。</a:t>
              </a:r>
              <a:endParaRPr lang="zh-CN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62965" y="2950156"/>
            <a:ext cx="9447877" cy="1478975"/>
            <a:chOff x="862965" y="2950156"/>
            <a:chExt cx="9447877" cy="1478975"/>
          </a:xfrm>
        </p:grpSpPr>
        <p:sp>
          <p:nvSpPr>
            <p:cNvPr id="11" name="圆角矩形 10"/>
            <p:cNvSpPr/>
            <p:nvPr/>
          </p:nvSpPr>
          <p:spPr>
            <a:xfrm>
              <a:off x="1679574" y="2950156"/>
              <a:ext cx="8631268" cy="147897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iconfont-11920-5700798"/>
            <p:cNvSpPr>
              <a:spLocks noChangeAspect="1"/>
            </p:cNvSpPr>
            <p:nvPr/>
          </p:nvSpPr>
          <p:spPr bwMode="auto">
            <a:xfrm>
              <a:off x="862965" y="3008577"/>
              <a:ext cx="744855" cy="704850"/>
            </a:xfrm>
            <a:custGeom>
              <a:avLst/>
              <a:gdLst>
                <a:gd name="T0" fmla="*/ 10985 w 11271"/>
                <a:gd name="T1" fmla="*/ 214 h 11220"/>
                <a:gd name="T2" fmla="*/ 10468 w 11271"/>
                <a:gd name="T3" fmla="*/ 0 h 11220"/>
                <a:gd name="T4" fmla="*/ 9951 w 11271"/>
                <a:gd name="T5" fmla="*/ 214 h 11220"/>
                <a:gd name="T6" fmla="*/ 8192 w 11271"/>
                <a:gd name="T7" fmla="*/ 1973 h 11220"/>
                <a:gd name="T8" fmla="*/ 7949 w 11271"/>
                <a:gd name="T9" fmla="*/ 2216 h 11220"/>
                <a:gd name="T10" fmla="*/ 7720 w 11271"/>
                <a:gd name="T11" fmla="*/ 2445 h 11220"/>
                <a:gd name="T12" fmla="*/ 6319 w 11271"/>
                <a:gd name="T13" fmla="*/ 3846 h 11220"/>
                <a:gd name="T14" fmla="*/ 3900 w 11271"/>
                <a:gd name="T15" fmla="*/ 6265 h 11220"/>
                <a:gd name="T16" fmla="*/ 3900 w 11271"/>
                <a:gd name="T17" fmla="*/ 7320 h 11220"/>
                <a:gd name="T18" fmla="*/ 4914 w 11271"/>
                <a:gd name="T19" fmla="*/ 7320 h 11220"/>
                <a:gd name="T20" fmla="*/ 6107 w 11271"/>
                <a:gd name="T21" fmla="*/ 6127 h 11220"/>
                <a:gd name="T22" fmla="*/ 8775 w 11271"/>
                <a:gd name="T23" fmla="*/ 3460 h 11220"/>
                <a:gd name="T24" fmla="*/ 8814 w 11271"/>
                <a:gd name="T25" fmla="*/ 3420 h 11220"/>
                <a:gd name="T26" fmla="*/ 8814 w 11271"/>
                <a:gd name="T27" fmla="*/ 3420 h 11220"/>
                <a:gd name="T28" fmla="*/ 8938 w 11271"/>
                <a:gd name="T29" fmla="*/ 3296 h 11220"/>
                <a:gd name="T30" fmla="*/ 10985 w 11271"/>
                <a:gd name="T31" fmla="*/ 1248 h 11220"/>
                <a:gd name="T32" fmla="*/ 10985 w 11271"/>
                <a:gd name="T33" fmla="*/ 214 h 11220"/>
                <a:gd name="T34" fmla="*/ 9119 w 11271"/>
                <a:gd name="T35" fmla="*/ 3804 h 11220"/>
                <a:gd name="T36" fmla="*/ 6452 w 11271"/>
                <a:gd name="T37" fmla="*/ 6472 h 11220"/>
                <a:gd name="T38" fmla="*/ 5259 w 11271"/>
                <a:gd name="T39" fmla="*/ 7665 h 11220"/>
                <a:gd name="T40" fmla="*/ 5116 w 11271"/>
                <a:gd name="T41" fmla="*/ 7808 h 11220"/>
                <a:gd name="T42" fmla="*/ 3413 w 11271"/>
                <a:gd name="T43" fmla="*/ 7808 h 11220"/>
                <a:gd name="T44" fmla="*/ 3413 w 11271"/>
                <a:gd name="T45" fmla="*/ 6063 h 11220"/>
                <a:gd name="T46" fmla="*/ 3555 w 11271"/>
                <a:gd name="T47" fmla="*/ 5920 h 11220"/>
                <a:gd name="T48" fmla="*/ 5974 w 11271"/>
                <a:gd name="T49" fmla="*/ 3502 h 11220"/>
                <a:gd name="T50" fmla="*/ 7375 w 11271"/>
                <a:gd name="T51" fmla="*/ 2101 h 11220"/>
                <a:gd name="T52" fmla="*/ 7518 w 11271"/>
                <a:gd name="T53" fmla="*/ 1958 h 11220"/>
                <a:gd name="T54" fmla="*/ 0 w 11271"/>
                <a:gd name="T55" fmla="*/ 1958 h 11220"/>
                <a:gd name="T56" fmla="*/ 0 w 11271"/>
                <a:gd name="T57" fmla="*/ 11220 h 11220"/>
                <a:gd name="T58" fmla="*/ 9262 w 11271"/>
                <a:gd name="T59" fmla="*/ 11220 h 11220"/>
                <a:gd name="T60" fmla="*/ 9262 w 11271"/>
                <a:gd name="T61" fmla="*/ 3661 h 11220"/>
                <a:gd name="T62" fmla="*/ 9158 w 11271"/>
                <a:gd name="T63" fmla="*/ 3766 h 11220"/>
                <a:gd name="T64" fmla="*/ 9119 w 11271"/>
                <a:gd name="T65" fmla="*/ 3804 h 1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71" h="11220">
                  <a:moveTo>
                    <a:pt x="10985" y="214"/>
                  </a:moveTo>
                  <a:cubicBezTo>
                    <a:pt x="10843" y="72"/>
                    <a:pt x="10655" y="0"/>
                    <a:pt x="10468" y="0"/>
                  </a:cubicBezTo>
                  <a:cubicBezTo>
                    <a:pt x="10281" y="0"/>
                    <a:pt x="10094" y="72"/>
                    <a:pt x="9951" y="214"/>
                  </a:cubicBezTo>
                  <a:lnTo>
                    <a:pt x="8192" y="1973"/>
                  </a:lnTo>
                  <a:lnTo>
                    <a:pt x="7949" y="2216"/>
                  </a:lnTo>
                  <a:lnTo>
                    <a:pt x="7720" y="2445"/>
                  </a:lnTo>
                  <a:lnTo>
                    <a:pt x="6319" y="3846"/>
                  </a:lnTo>
                  <a:lnTo>
                    <a:pt x="3900" y="6265"/>
                  </a:lnTo>
                  <a:lnTo>
                    <a:pt x="3900" y="7320"/>
                  </a:lnTo>
                  <a:lnTo>
                    <a:pt x="4914" y="7320"/>
                  </a:lnTo>
                  <a:lnTo>
                    <a:pt x="6107" y="6127"/>
                  </a:lnTo>
                  <a:lnTo>
                    <a:pt x="8775" y="3460"/>
                  </a:lnTo>
                  <a:lnTo>
                    <a:pt x="8814" y="3420"/>
                  </a:lnTo>
                  <a:lnTo>
                    <a:pt x="8814" y="3420"/>
                  </a:lnTo>
                  <a:lnTo>
                    <a:pt x="8938" y="3296"/>
                  </a:lnTo>
                  <a:lnTo>
                    <a:pt x="10985" y="1248"/>
                  </a:lnTo>
                  <a:cubicBezTo>
                    <a:pt x="11271" y="963"/>
                    <a:pt x="11271" y="500"/>
                    <a:pt x="10985" y="214"/>
                  </a:cubicBezTo>
                  <a:close/>
                  <a:moveTo>
                    <a:pt x="9119" y="3804"/>
                  </a:moveTo>
                  <a:lnTo>
                    <a:pt x="6452" y="6472"/>
                  </a:lnTo>
                  <a:lnTo>
                    <a:pt x="5259" y="7665"/>
                  </a:lnTo>
                  <a:lnTo>
                    <a:pt x="5116" y="7808"/>
                  </a:lnTo>
                  <a:lnTo>
                    <a:pt x="3413" y="7808"/>
                  </a:lnTo>
                  <a:lnTo>
                    <a:pt x="3413" y="6063"/>
                  </a:lnTo>
                  <a:lnTo>
                    <a:pt x="3555" y="5920"/>
                  </a:lnTo>
                  <a:lnTo>
                    <a:pt x="5974" y="3502"/>
                  </a:lnTo>
                  <a:lnTo>
                    <a:pt x="7375" y="2101"/>
                  </a:lnTo>
                  <a:lnTo>
                    <a:pt x="7518" y="1958"/>
                  </a:lnTo>
                  <a:lnTo>
                    <a:pt x="0" y="1958"/>
                  </a:lnTo>
                  <a:lnTo>
                    <a:pt x="0" y="11220"/>
                  </a:lnTo>
                  <a:lnTo>
                    <a:pt x="9262" y="11220"/>
                  </a:lnTo>
                  <a:lnTo>
                    <a:pt x="9262" y="3661"/>
                  </a:lnTo>
                  <a:lnTo>
                    <a:pt x="9158" y="3766"/>
                  </a:lnTo>
                  <a:lnTo>
                    <a:pt x="9119" y="38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</p:sp>
        <p:sp>
          <p:nvSpPr>
            <p:cNvPr id="23" name="文本框 22"/>
            <p:cNvSpPr txBox="1"/>
            <p:nvPr/>
          </p:nvSpPr>
          <p:spPr>
            <a:xfrm>
              <a:off x="1894839" y="3044137"/>
              <a:ext cx="8344565" cy="138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800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Comic Sans MS" panose="030F0702030302020204" pitchFamily="66" charset="0"/>
                </a:rPr>
                <a:t>2. What must I do</a:t>
              </a:r>
              <a:r>
                <a:rPr lang="zh-CN" altLang="en-US" sz="2800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Comic Sans MS" panose="030F0702030302020204" pitchFamily="66" charset="0"/>
                </a:rPr>
                <a:t>？</a:t>
              </a:r>
              <a:endParaRPr 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  <a:p>
              <a:r>
                <a:rPr 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  </a:t>
              </a:r>
              <a:r>
                <a:rPr 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what</a:t>
              </a:r>
              <a:r>
                <a:rPr lang="zh-CN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引导的特殊疑问句。</a:t>
              </a:r>
              <a:r>
                <a:rPr lang="en-US" altLang="zh-CN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must</a:t>
              </a:r>
              <a:r>
                <a:rPr lang="zh-CN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是情态动词。表示</a:t>
              </a:r>
              <a:r>
                <a:rPr lang="en-US" altLang="zh-CN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”</a:t>
              </a:r>
              <a:r>
                <a:rPr lang="zh-CN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必须</a:t>
              </a:r>
              <a:r>
                <a:rPr lang="en-US" altLang="zh-CN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“, </a:t>
              </a:r>
              <a:r>
                <a:rPr lang="zh-CN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常</a:t>
              </a:r>
              <a:r>
                <a:rPr lang="zh-CN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用于肯定句、疑问句中。</a:t>
              </a:r>
              <a:endParaRPr lang="zh-CN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415480" y="4725144"/>
            <a:ext cx="9589485" cy="1080622"/>
            <a:chOff x="1435737" y="4705832"/>
            <a:chExt cx="9589485" cy="1080622"/>
          </a:xfrm>
        </p:grpSpPr>
        <p:sp>
          <p:nvSpPr>
            <p:cNvPr id="13" name="圆角矩形 12"/>
            <p:cNvSpPr/>
            <p:nvPr/>
          </p:nvSpPr>
          <p:spPr>
            <a:xfrm>
              <a:off x="2180592" y="4705833"/>
              <a:ext cx="8844630" cy="108062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iconfont-11920-5700798"/>
            <p:cNvSpPr>
              <a:spLocks noChangeAspect="1"/>
            </p:cNvSpPr>
            <p:nvPr/>
          </p:nvSpPr>
          <p:spPr bwMode="auto">
            <a:xfrm>
              <a:off x="1435737" y="4764253"/>
              <a:ext cx="744855" cy="704850"/>
            </a:xfrm>
            <a:custGeom>
              <a:avLst/>
              <a:gdLst>
                <a:gd name="T0" fmla="*/ 10985 w 11271"/>
                <a:gd name="T1" fmla="*/ 214 h 11220"/>
                <a:gd name="T2" fmla="*/ 10468 w 11271"/>
                <a:gd name="T3" fmla="*/ 0 h 11220"/>
                <a:gd name="T4" fmla="*/ 9951 w 11271"/>
                <a:gd name="T5" fmla="*/ 214 h 11220"/>
                <a:gd name="T6" fmla="*/ 8192 w 11271"/>
                <a:gd name="T7" fmla="*/ 1973 h 11220"/>
                <a:gd name="T8" fmla="*/ 7949 w 11271"/>
                <a:gd name="T9" fmla="*/ 2216 h 11220"/>
                <a:gd name="T10" fmla="*/ 7720 w 11271"/>
                <a:gd name="T11" fmla="*/ 2445 h 11220"/>
                <a:gd name="T12" fmla="*/ 6319 w 11271"/>
                <a:gd name="T13" fmla="*/ 3846 h 11220"/>
                <a:gd name="T14" fmla="*/ 3900 w 11271"/>
                <a:gd name="T15" fmla="*/ 6265 h 11220"/>
                <a:gd name="T16" fmla="*/ 3900 w 11271"/>
                <a:gd name="T17" fmla="*/ 7320 h 11220"/>
                <a:gd name="T18" fmla="*/ 4914 w 11271"/>
                <a:gd name="T19" fmla="*/ 7320 h 11220"/>
                <a:gd name="T20" fmla="*/ 6107 w 11271"/>
                <a:gd name="T21" fmla="*/ 6127 h 11220"/>
                <a:gd name="T22" fmla="*/ 8775 w 11271"/>
                <a:gd name="T23" fmla="*/ 3460 h 11220"/>
                <a:gd name="T24" fmla="*/ 8814 w 11271"/>
                <a:gd name="T25" fmla="*/ 3420 h 11220"/>
                <a:gd name="T26" fmla="*/ 8814 w 11271"/>
                <a:gd name="T27" fmla="*/ 3420 h 11220"/>
                <a:gd name="T28" fmla="*/ 8938 w 11271"/>
                <a:gd name="T29" fmla="*/ 3296 h 11220"/>
                <a:gd name="T30" fmla="*/ 10985 w 11271"/>
                <a:gd name="T31" fmla="*/ 1248 h 11220"/>
                <a:gd name="T32" fmla="*/ 10985 w 11271"/>
                <a:gd name="T33" fmla="*/ 214 h 11220"/>
                <a:gd name="T34" fmla="*/ 9119 w 11271"/>
                <a:gd name="T35" fmla="*/ 3804 h 11220"/>
                <a:gd name="T36" fmla="*/ 6452 w 11271"/>
                <a:gd name="T37" fmla="*/ 6472 h 11220"/>
                <a:gd name="T38" fmla="*/ 5259 w 11271"/>
                <a:gd name="T39" fmla="*/ 7665 h 11220"/>
                <a:gd name="T40" fmla="*/ 5116 w 11271"/>
                <a:gd name="T41" fmla="*/ 7808 h 11220"/>
                <a:gd name="T42" fmla="*/ 3413 w 11271"/>
                <a:gd name="T43" fmla="*/ 7808 h 11220"/>
                <a:gd name="T44" fmla="*/ 3413 w 11271"/>
                <a:gd name="T45" fmla="*/ 6063 h 11220"/>
                <a:gd name="T46" fmla="*/ 3555 w 11271"/>
                <a:gd name="T47" fmla="*/ 5920 h 11220"/>
                <a:gd name="T48" fmla="*/ 5974 w 11271"/>
                <a:gd name="T49" fmla="*/ 3502 h 11220"/>
                <a:gd name="T50" fmla="*/ 7375 w 11271"/>
                <a:gd name="T51" fmla="*/ 2101 h 11220"/>
                <a:gd name="T52" fmla="*/ 7518 w 11271"/>
                <a:gd name="T53" fmla="*/ 1958 h 11220"/>
                <a:gd name="T54" fmla="*/ 0 w 11271"/>
                <a:gd name="T55" fmla="*/ 1958 h 11220"/>
                <a:gd name="T56" fmla="*/ 0 w 11271"/>
                <a:gd name="T57" fmla="*/ 11220 h 11220"/>
                <a:gd name="T58" fmla="*/ 9262 w 11271"/>
                <a:gd name="T59" fmla="*/ 11220 h 11220"/>
                <a:gd name="T60" fmla="*/ 9262 w 11271"/>
                <a:gd name="T61" fmla="*/ 3661 h 11220"/>
                <a:gd name="T62" fmla="*/ 9158 w 11271"/>
                <a:gd name="T63" fmla="*/ 3766 h 11220"/>
                <a:gd name="T64" fmla="*/ 9119 w 11271"/>
                <a:gd name="T65" fmla="*/ 3804 h 1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71" h="11220">
                  <a:moveTo>
                    <a:pt x="10985" y="214"/>
                  </a:moveTo>
                  <a:cubicBezTo>
                    <a:pt x="10843" y="72"/>
                    <a:pt x="10655" y="0"/>
                    <a:pt x="10468" y="0"/>
                  </a:cubicBezTo>
                  <a:cubicBezTo>
                    <a:pt x="10281" y="0"/>
                    <a:pt x="10094" y="72"/>
                    <a:pt x="9951" y="214"/>
                  </a:cubicBezTo>
                  <a:lnTo>
                    <a:pt x="8192" y="1973"/>
                  </a:lnTo>
                  <a:lnTo>
                    <a:pt x="7949" y="2216"/>
                  </a:lnTo>
                  <a:lnTo>
                    <a:pt x="7720" y="2445"/>
                  </a:lnTo>
                  <a:lnTo>
                    <a:pt x="6319" y="3846"/>
                  </a:lnTo>
                  <a:lnTo>
                    <a:pt x="3900" y="6265"/>
                  </a:lnTo>
                  <a:lnTo>
                    <a:pt x="3900" y="7320"/>
                  </a:lnTo>
                  <a:lnTo>
                    <a:pt x="4914" y="7320"/>
                  </a:lnTo>
                  <a:lnTo>
                    <a:pt x="6107" y="6127"/>
                  </a:lnTo>
                  <a:lnTo>
                    <a:pt x="8775" y="3460"/>
                  </a:lnTo>
                  <a:lnTo>
                    <a:pt x="8814" y="3420"/>
                  </a:lnTo>
                  <a:lnTo>
                    <a:pt x="8814" y="3420"/>
                  </a:lnTo>
                  <a:lnTo>
                    <a:pt x="8938" y="3296"/>
                  </a:lnTo>
                  <a:lnTo>
                    <a:pt x="10985" y="1248"/>
                  </a:lnTo>
                  <a:cubicBezTo>
                    <a:pt x="11271" y="963"/>
                    <a:pt x="11271" y="500"/>
                    <a:pt x="10985" y="214"/>
                  </a:cubicBezTo>
                  <a:close/>
                  <a:moveTo>
                    <a:pt x="9119" y="3804"/>
                  </a:moveTo>
                  <a:lnTo>
                    <a:pt x="6452" y="6472"/>
                  </a:lnTo>
                  <a:lnTo>
                    <a:pt x="5259" y="7665"/>
                  </a:lnTo>
                  <a:lnTo>
                    <a:pt x="5116" y="7808"/>
                  </a:lnTo>
                  <a:lnTo>
                    <a:pt x="3413" y="7808"/>
                  </a:lnTo>
                  <a:lnTo>
                    <a:pt x="3413" y="6063"/>
                  </a:lnTo>
                  <a:lnTo>
                    <a:pt x="3555" y="5920"/>
                  </a:lnTo>
                  <a:lnTo>
                    <a:pt x="5974" y="3502"/>
                  </a:lnTo>
                  <a:lnTo>
                    <a:pt x="7375" y="2101"/>
                  </a:lnTo>
                  <a:lnTo>
                    <a:pt x="7518" y="1958"/>
                  </a:lnTo>
                  <a:lnTo>
                    <a:pt x="0" y="1958"/>
                  </a:lnTo>
                  <a:lnTo>
                    <a:pt x="0" y="11220"/>
                  </a:lnTo>
                  <a:lnTo>
                    <a:pt x="9262" y="11220"/>
                  </a:lnTo>
                  <a:lnTo>
                    <a:pt x="9262" y="3661"/>
                  </a:lnTo>
                  <a:lnTo>
                    <a:pt x="9158" y="3766"/>
                  </a:lnTo>
                  <a:lnTo>
                    <a:pt x="9119" y="38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</p:sp>
        <p:sp>
          <p:nvSpPr>
            <p:cNvPr id="24" name="文本框 23"/>
            <p:cNvSpPr txBox="1"/>
            <p:nvPr/>
          </p:nvSpPr>
          <p:spPr>
            <a:xfrm>
              <a:off x="2271397" y="4705832"/>
              <a:ext cx="6746875" cy="1080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Comic Sans MS" panose="030F0702030302020204" pitchFamily="66" charset="0"/>
                </a:rPr>
                <a:t> 3. 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Comic Sans MS" panose="030F0702030302020204" pitchFamily="66" charset="0"/>
                </a:rPr>
                <a:t>Then make the bed.</a:t>
              </a:r>
              <a:endPara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2800" dirty="0" smtClean="0">
                  <a:solidFill>
                    <a:schemeClr val="tx1"/>
                  </a:solidFill>
                  <a:latin typeface="Comic Sans MS" panose="030F0702030302020204" pitchFamily="66" charset="0"/>
                  <a:cs typeface="Comic Sans MS" panose="030F0702030302020204" pitchFamily="66" charset="0"/>
                </a:rPr>
                <a:t>     </a:t>
              </a:r>
              <a:r>
                <a:rPr lang="en-US" altLang="zh-CN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then </a:t>
              </a:r>
              <a:r>
                <a:rPr lang="zh-CN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表示</a:t>
              </a:r>
              <a:r>
                <a:rPr lang="en-US" altLang="zh-CN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”</a:t>
              </a:r>
              <a:r>
                <a:rPr lang="zh-CN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然后</a:t>
              </a:r>
              <a:r>
                <a:rPr lang="en-US" altLang="zh-CN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“</a:t>
              </a:r>
              <a:endPara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99950" cy="6858000"/>
            <a:chOff x="0" y="0"/>
            <a:chExt cx="19370" cy="10800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5" name="圆角矩形 14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5" name="标题 1"/>
          <p:cNvSpPr>
            <a:spLocks noGrp="1"/>
          </p:cNvSpPr>
          <p:nvPr/>
        </p:nvSpPr>
        <p:spPr>
          <a:xfrm>
            <a:off x="985838" y="2170430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latin typeface="Comic Sans MS" panose="030F0702030302020204" pitchFamily="66" charset="0"/>
              </a:rPr>
              <a:t>Practice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10800000">
            <a:off x="9806940" y="91440"/>
            <a:ext cx="2385060" cy="55562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-10160"/>
            <a:ext cx="12192000" cy="6856730"/>
            <a:chOff x="0" y="-22225"/>
            <a:chExt cx="12192000" cy="685678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矩形 12"/>
            <p:cNvSpPr/>
            <p:nvPr/>
          </p:nvSpPr>
          <p:spPr>
            <a:xfrm>
              <a:off x="0" y="-22225"/>
              <a:ext cx="12192000" cy="2825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49311" y="78429"/>
            <a:ext cx="2100777" cy="580835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11324" y="852"/>
            <a:ext cx="5652628" cy="550213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95400" y="29736"/>
            <a:ext cx="427482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1: Look and match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535" y="-10854"/>
            <a:ext cx="554203" cy="56286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5255" y="551815"/>
            <a:ext cx="11327130" cy="250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    1. </a:t>
            </a:r>
            <a:r>
              <a:rPr lang="en-US" sz="2800" dirty="0" smtClean="0">
                <a:latin typeface="Comic Sans MS" panose="030F0702030302020204" pitchFamily="66" charset="0"/>
              </a:rPr>
              <a:t>Empty the trash.                5.Read the book.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>
              <a:lnSpc>
                <a:spcPct val="140000"/>
              </a:lnSpc>
            </a:pPr>
            <a:r>
              <a:rPr lang="en-US" sz="2800" dirty="0" smtClean="0">
                <a:latin typeface="Comic Sans MS" panose="030F0702030302020204" pitchFamily="66" charset="0"/>
              </a:rPr>
              <a:t>    2.Air the room.                      6.Sharpen the pencil.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>
              <a:lnSpc>
                <a:spcPct val="140000"/>
              </a:lnSpc>
            </a:pPr>
            <a:r>
              <a:rPr lang="en-US" sz="2800" dirty="0" smtClean="0">
                <a:latin typeface="Comic Sans MS" panose="030F0702030302020204" pitchFamily="66" charset="0"/>
              </a:rPr>
              <a:t>    3.Dust the wardrobe.             7.Clean the blackboard.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>
              <a:lnSpc>
                <a:spcPct val="140000"/>
              </a:lnSpc>
            </a:pPr>
            <a:r>
              <a:rPr lang="en-US" sz="2800" dirty="0" smtClean="0">
                <a:latin typeface="Comic Sans MS" panose="030F0702030302020204" pitchFamily="66" charset="0"/>
              </a:rPr>
              <a:t>    4.Turn on /off the light.        8.Sweep the floor.</a:t>
            </a:r>
            <a:endParaRPr 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00" y="3252470"/>
            <a:ext cx="8364220" cy="32378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94485" y="4349750"/>
            <a:ext cx="59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altLang="zh-CN" sz="28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29685" y="4349750"/>
            <a:ext cx="59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n-US" altLang="zh-CN" sz="28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93130" y="4349750"/>
            <a:ext cx="59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altLang="zh-CN" sz="28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976870" y="4349750"/>
            <a:ext cx="59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altLang="zh-CN" sz="28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94485" y="5968365"/>
            <a:ext cx="59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altLang="zh-CN" sz="28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29685" y="5878195"/>
            <a:ext cx="59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altLang="zh-CN" sz="28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993130" y="5968365"/>
            <a:ext cx="59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altLang="zh-CN" sz="28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976870" y="5968365"/>
            <a:ext cx="59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altLang="zh-CN" sz="28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10800000">
            <a:off x="9806940" y="91440"/>
            <a:ext cx="2385060" cy="55562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-10160"/>
            <a:ext cx="12192000" cy="6856730"/>
            <a:chOff x="0" y="-22225"/>
            <a:chExt cx="12192000" cy="685678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矩形 12"/>
            <p:cNvSpPr/>
            <p:nvPr/>
          </p:nvSpPr>
          <p:spPr>
            <a:xfrm>
              <a:off x="0" y="-22225"/>
              <a:ext cx="12192000" cy="2825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49311" y="29534"/>
            <a:ext cx="2100777" cy="58083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63525" y="666114"/>
            <a:ext cx="6908165" cy="521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1.</a:t>
            </a:r>
            <a:r>
              <a:rPr lang="en-US" sz="2800" dirty="0" smtClean="0">
                <a:latin typeface="Comic Sans MS" panose="030F0702030302020204" pitchFamily="66" charset="0"/>
              </a:rPr>
              <a:t>The </a:t>
            </a:r>
            <a:r>
              <a:rPr lang="en-US" sz="2800" dirty="0" smtClean="0">
                <a:latin typeface="Comic Sans MS" panose="030F0702030302020204" pitchFamily="66" charset="0"/>
              </a:rPr>
              <a:t>beds are untidy.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>
              <a:lnSpc>
                <a:spcPct val="170000"/>
              </a:lnSpc>
            </a:pPr>
            <a:r>
              <a:rPr lang="en-US" sz="2800" dirty="0" smtClean="0">
                <a:latin typeface="Comic Sans MS" panose="030F0702030302020204" pitchFamily="66" charset="0"/>
              </a:rPr>
              <a:t>2.It's </a:t>
            </a:r>
            <a:r>
              <a:rPr lang="en-US" sz="2800" dirty="0" smtClean="0">
                <a:latin typeface="Comic Sans MS" panose="030F0702030302020204" pitchFamily="66" charset="0"/>
              </a:rPr>
              <a:t>a hot </a:t>
            </a:r>
            <a:r>
              <a:rPr lang="en-US" sz="2800" dirty="0" smtClean="0">
                <a:latin typeface="Comic Sans MS" panose="030F0702030302020204" pitchFamily="66" charset="0"/>
              </a:rPr>
              <a:t>day and </a:t>
            </a:r>
            <a:r>
              <a:rPr lang="en-US" sz="2800" dirty="0" smtClean="0">
                <a:latin typeface="Comic Sans MS" panose="030F0702030302020204" pitchFamily="66" charset="0"/>
              </a:rPr>
              <a:t>windows </a:t>
            </a:r>
            <a:r>
              <a:rPr lang="en-US" sz="2800" dirty="0" smtClean="0">
                <a:latin typeface="Comic Sans MS" panose="030F0702030302020204" pitchFamily="66" charset="0"/>
              </a:rPr>
              <a:t>are shut.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>
              <a:lnSpc>
                <a:spcPct val="170000"/>
              </a:lnSpc>
            </a:pPr>
            <a:r>
              <a:rPr lang="en-US" sz="2800" dirty="0" smtClean="0">
                <a:latin typeface="Comic Sans MS" panose="030F0702030302020204" pitchFamily="66" charset="0"/>
              </a:rPr>
              <a:t>3.</a:t>
            </a:r>
            <a:r>
              <a:rPr lang="en-US" sz="2800" dirty="0" smtClean="0">
                <a:latin typeface="Comic Sans MS" panose="030F0702030302020204" pitchFamily="66" charset="0"/>
                <a:sym typeface="+mn-ea"/>
              </a:rPr>
              <a:t>The pencils in the desk are blunt.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>
              <a:lnSpc>
                <a:spcPct val="170000"/>
              </a:lnSpc>
            </a:pPr>
            <a:r>
              <a:rPr lang="en-US" sz="2800" dirty="0" smtClean="0">
                <a:latin typeface="Comic Sans MS" panose="030F0702030302020204" pitchFamily="66" charset="0"/>
              </a:rPr>
              <a:t>4.The kitchen floor is dirty.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>
              <a:lnSpc>
                <a:spcPct val="170000"/>
              </a:lnSpc>
            </a:pPr>
            <a:r>
              <a:rPr lang="en-US" sz="2800" dirty="0" smtClean="0">
                <a:latin typeface="Comic Sans MS" panose="030F0702030302020204" pitchFamily="66" charset="0"/>
              </a:rPr>
              <a:t>5.The dressing takble is dusty.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>
              <a:lnSpc>
                <a:spcPct val="170000"/>
              </a:lnSpc>
            </a:pPr>
            <a:r>
              <a:rPr lang="en-US" sz="2800" dirty="0" smtClean="0">
                <a:latin typeface="Comic Sans MS" panose="030F0702030302020204" pitchFamily="66" charset="0"/>
              </a:rPr>
              <a:t>6.The living room is untidy.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>
              <a:lnSpc>
                <a:spcPct val="170000"/>
              </a:lnSpc>
            </a:pPr>
            <a:r>
              <a:rPr lang="en-US" sz="2800" dirty="0" smtClean="0">
                <a:latin typeface="Comic Sans MS" panose="030F0702030302020204" pitchFamily="66" charset="0"/>
              </a:rPr>
              <a:t>7.The bedroom is dirty.</a:t>
            </a:r>
            <a:endParaRPr 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324" y="852"/>
            <a:ext cx="5652628" cy="550213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95400" y="29736"/>
            <a:ext cx="47179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2: Write a to-do list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535" y="-10854"/>
            <a:ext cx="554203" cy="56286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61482" y="678411"/>
            <a:ext cx="6163310" cy="51268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7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Make the bed.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Open the window.</a:t>
            </a:r>
            <a:endParaRPr lang="en-US" altLang="zh-CN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Sharpen the pencils</a:t>
            </a:r>
            <a:endParaRPr lang="en-US" altLang="zh-CN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Sweep the floor.</a:t>
            </a:r>
            <a:endParaRPr lang="en-US" altLang="zh-CN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Dust the dressing table.</a:t>
            </a:r>
            <a:endParaRPr lang="en-US" altLang="zh-CN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Tidy the living room.</a:t>
            </a:r>
            <a:endParaRPr lang="en-US" altLang="zh-CN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Clean the bedroom.</a:t>
            </a:r>
            <a:endParaRPr lang="en-US" altLang="zh-CN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0320" y="-12065"/>
            <a:ext cx="12192000" cy="6858693"/>
            <a:chOff x="0" y="0"/>
            <a:chExt cx="12192000" cy="685869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圆角矩形 11"/>
            <p:cNvSpPr/>
            <p:nvPr/>
          </p:nvSpPr>
          <p:spPr>
            <a:xfrm>
              <a:off x="0" y="100554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12192000" cy="6858693"/>
              <a:chOff x="0" y="0"/>
              <a:chExt cx="12192000" cy="6858693"/>
            </a:xfrm>
            <a:grpFill/>
          </p:grpSpPr>
          <p:sp>
            <p:nvSpPr>
              <p:cNvPr id="6" name="矩形 5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0" y="659804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1908155" y="100330"/>
                <a:ext cx="263525" cy="6497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5" name="图片 4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63352" y="100555"/>
              <a:ext cx="2100777" cy="580835"/>
            </a:xfrm>
            <a:prstGeom prst="rect">
              <a:avLst/>
            </a:prstGeom>
            <a:grpFill/>
          </p:spPr>
        </p:pic>
      </p:grpSp>
      <p:sp>
        <p:nvSpPr>
          <p:cNvPr id="11" name="标题 1"/>
          <p:cNvSpPr>
            <a:spLocks noGrp="1"/>
          </p:cNvSpPr>
          <p:nvPr/>
        </p:nvSpPr>
        <p:spPr>
          <a:xfrm>
            <a:off x="985520" y="1699260"/>
            <a:ext cx="10220325" cy="2505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300" b="1" dirty="0"/>
              <a:t>出门考</a:t>
            </a:r>
            <a:br>
              <a:rPr lang="zh-CN" altLang="en-US" sz="7300" b="1" dirty="0"/>
            </a:br>
            <a:br>
              <a:rPr lang="zh-CN" altLang="en-US" sz="7300" b="1" dirty="0"/>
            </a:br>
            <a:r>
              <a:rPr lang="zh-CN" altLang="en-US" b="1" dirty="0"/>
              <a:t>学习手册</a:t>
            </a:r>
            <a:r>
              <a:rPr lang="en-US" altLang="zh-CN" b="1" dirty="0"/>
              <a:t>-</a:t>
            </a:r>
            <a:r>
              <a:rPr lang="zh-CN" altLang="en-US" b="1" dirty="0"/>
              <a:t>综合</a:t>
            </a:r>
            <a:r>
              <a:rPr lang="zh-CN" altLang="en-US" b="1" dirty="0" smtClean="0"/>
              <a:t>练</a:t>
            </a:r>
            <a:r>
              <a:rPr lang="zh-CN" altLang="en-US" b="1" dirty="0" smtClean="0"/>
              <a:t>习  </a:t>
            </a:r>
            <a:r>
              <a:rPr lang="en-US" altLang="zh-CN" b="1" dirty="0" smtClean="0">
                <a:solidFill>
                  <a:srgbClr val="0070C0"/>
                </a:solidFill>
              </a:rPr>
              <a:t>P23</a:t>
            </a:r>
            <a:endParaRPr lang="en-US" altLang="zh-CN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10800000">
            <a:off x="9806940" y="91440"/>
            <a:ext cx="2385060" cy="55562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12065"/>
            <a:ext cx="12192000" cy="6834505"/>
            <a:chOff x="0" y="0"/>
            <a:chExt cx="12192000" cy="683456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矩形 1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49311" y="65729"/>
            <a:ext cx="2100777" cy="5808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42950" y="966470"/>
            <a:ext cx="107054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</a:t>
            </a:r>
            <a:r>
              <a:rPr lang="zh-CN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听录音，选出相应的图片</a:t>
            </a:r>
            <a:endParaRPr lang="zh-CN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zh-CN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1._________2.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_________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_________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_________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_________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8160" y="3267710"/>
            <a:ext cx="1162685" cy="1140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435" y="3178810"/>
            <a:ext cx="1090295" cy="11874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3580" y="4643120"/>
            <a:ext cx="410210" cy="72961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46055" y="4020185"/>
            <a:ext cx="687705" cy="11525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40675" y="3267075"/>
            <a:ext cx="962025" cy="113982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0450" y="3267075"/>
            <a:ext cx="1078230" cy="109791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print"/>
          <a:srcRect t="4470" r="4602"/>
          <a:stretch>
            <a:fillRect/>
          </a:stretch>
        </p:blipFill>
        <p:spPr>
          <a:xfrm>
            <a:off x="2517140" y="3267075"/>
            <a:ext cx="1171575" cy="113982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255395" y="4637405"/>
            <a:ext cx="7962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A             B              C               D              E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297940" y="1766570"/>
            <a:ext cx="835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altLang="zh-CN" sz="32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274060" y="1766570"/>
            <a:ext cx="835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zh-CN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358765" y="1766570"/>
            <a:ext cx="835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US" altLang="zh-CN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538085" y="1766570"/>
            <a:ext cx="835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altLang="zh-CN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510395" y="1766570"/>
            <a:ext cx="835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altLang="zh-CN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2阶第三讲听力 1">
            <a:hlinkClick r:id="" action="ppaction://media"/>
          </p:cNvPr>
          <p:cNvPicPr/>
          <p:nvPr>
            <a:vide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058410" y="779145"/>
            <a:ext cx="817245" cy="748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1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>
          <a:xfrm>
            <a:off x="0" y="0"/>
            <a:ext cx="12301220" cy="6833870"/>
            <a:chOff x="0" y="0"/>
            <a:chExt cx="19390" cy="10762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0"/>
              <a:ext cx="19390" cy="10763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15244" y="90"/>
              <a:ext cx="3956" cy="1095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630" y="180"/>
              <a:ext cx="3308" cy="915"/>
            </a:xfrm>
            <a:prstGeom prst="rect">
              <a:avLst/>
            </a:prstGeom>
          </p:spPr>
        </p:pic>
      </p:grpSp>
      <p:sp>
        <p:nvSpPr>
          <p:cNvPr id="6" name="标题 1"/>
          <p:cNvSpPr>
            <a:spLocks noGrp="1"/>
          </p:cNvSpPr>
          <p:nvPr/>
        </p:nvSpPr>
        <p:spPr>
          <a:xfrm>
            <a:off x="839416" y="1556792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300" dirty="0"/>
              <a:t>进门考</a:t>
            </a:r>
            <a:endParaRPr lang="zh-CN" altLang="en-US" sz="7300" dirty="0"/>
          </a:p>
          <a:p>
            <a:br>
              <a:rPr lang="zh-CN" altLang="en-US" sz="7300" dirty="0"/>
            </a:br>
            <a:r>
              <a:rPr lang="zh-CN" altLang="en-US" dirty="0"/>
              <a:t>课堂</a:t>
            </a:r>
            <a:r>
              <a:rPr lang="zh-CN" altLang="en-US" dirty="0" smtClean="0"/>
              <a:t>落实（</a:t>
            </a:r>
            <a:r>
              <a:rPr lang="en-US" altLang="zh-CN" dirty="0" smtClean="0"/>
              <a:t>L27-28</a:t>
            </a:r>
            <a:r>
              <a:rPr lang="zh-CN" altLang="en-US" dirty="0" smtClean="0"/>
              <a:t>）</a:t>
            </a:r>
            <a:r>
              <a:rPr lang="en-US" altLang="zh-CN" dirty="0" smtClean="0">
                <a:solidFill>
                  <a:srgbClr val="0070C0"/>
                </a:solidFill>
              </a:rPr>
              <a:t>P2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10800000">
            <a:off x="9786620" y="91440"/>
            <a:ext cx="2385060" cy="55562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-635"/>
            <a:ext cx="12192000" cy="6847205"/>
            <a:chOff x="0" y="0"/>
            <a:chExt cx="12192000" cy="683456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矩形 1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28991" y="91129"/>
            <a:ext cx="2100777" cy="5808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4980" y="972185"/>
            <a:ext cx="10895965" cy="4912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</a:t>
            </a:r>
            <a:r>
              <a:rPr lang="zh-CN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听录音，帮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Jessica</a:t>
            </a:r>
            <a:r>
              <a:rPr lang="zh-CN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将要做的事情排序</a:t>
            </a:r>
            <a:endParaRPr lang="zh-CN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1._________2._________3._________4._________5._________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40000"/>
              </a:lnSpc>
            </a:pP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Jessica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sweep the floor.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Jessica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clean the desk.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Jessica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make the bed.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Jessica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open the window and air the room.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Jessica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put the clothes in the wardrobe.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443990" y="1609090"/>
            <a:ext cx="835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US" altLang="zh-CN" sz="32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420110" y="1609090"/>
            <a:ext cx="835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altLang="zh-CN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504815" y="1609090"/>
            <a:ext cx="835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altLang="zh-CN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684135" y="1609090"/>
            <a:ext cx="835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altLang="zh-CN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656445" y="1609090"/>
            <a:ext cx="835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zh-CN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2阶第三讲听力 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901815" y="843915"/>
            <a:ext cx="1061720" cy="76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4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12065"/>
            <a:ext cx="12192000" cy="6834505"/>
            <a:chOff x="0" y="0"/>
            <a:chExt cx="12192000" cy="683456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矩形 1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 rot="10800000">
            <a:off x="9786620" y="12065"/>
            <a:ext cx="2385060" cy="55562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28991" y="11754"/>
            <a:ext cx="2100777" cy="5808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9580" y="350520"/>
            <a:ext cx="10306685" cy="624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</a:t>
            </a:r>
            <a:r>
              <a:rPr lang="zh-CN" altLang="en-US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根据汉语提示完成句子，每空一词</a:t>
            </a:r>
            <a:endParaRPr lang="zh-CN" altLang="en-US" sz="2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1. </a:t>
            </a:r>
            <a:r>
              <a:rPr lang="zh-CN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请进，玛丽。</a:t>
            </a:r>
            <a:endParaRPr lang="zh-CN" altLang="en-US" sz="2800" dirty="0" smtClean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Please ________ _______,Mary.</a:t>
            </a:r>
            <a:endParaRPr lang="en-US" altLang="zh-CN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2.</a:t>
            </a:r>
            <a:r>
              <a:rPr lang="zh-CN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我应该做什么？ 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</a:t>
            </a:r>
            <a:endParaRPr lang="en-US" altLang="zh-CN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________ _______I do</a:t>
            </a:r>
            <a:r>
              <a:rPr lang="zh-CN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？</a:t>
            </a:r>
            <a:endParaRPr lang="zh-CN" altLang="en-US" sz="2800" dirty="0" smtClean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3.</a:t>
            </a:r>
            <a:r>
              <a:rPr lang="zh-CN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请把电视打开。  </a:t>
            </a:r>
            <a:endParaRPr lang="zh-CN" altLang="en-US" sz="2800" dirty="0" smtClean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Please ________ _______ the television.</a:t>
            </a:r>
            <a:endParaRPr lang="zh-CN" altLang="en-US" sz="2800" dirty="0" smtClean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4.</a:t>
            </a:r>
            <a:r>
              <a:rPr lang="zh-CN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请把外套脱掉。</a:t>
            </a:r>
            <a:endParaRPr lang="zh-CN" altLang="en-US" sz="2800" dirty="0" smtClean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________ _______the coat,</a:t>
            </a:r>
            <a:r>
              <a:rPr lang="zh-CN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please. </a:t>
            </a:r>
            <a:endParaRPr lang="zh-CN" altLang="en-US" sz="2800" dirty="0" smtClean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5.</a:t>
            </a:r>
            <a:r>
              <a:rPr lang="zh-CN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请把衣柜打开。  </a:t>
            </a:r>
            <a:endParaRPr lang="zh-CN" altLang="en-US" sz="2800" dirty="0" smtClean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________  ________ _______,please.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9130" y="1506855"/>
            <a:ext cx="1240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come</a:t>
            </a:r>
            <a:endParaRPr lang="en-US" altLang="zh-CN" sz="32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89680" y="1500174"/>
            <a:ext cx="835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</a:t>
            </a:r>
            <a:endParaRPr lang="en-US" altLang="zh-CN" sz="32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6940" y="2593975"/>
            <a:ext cx="1170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</a:t>
            </a:r>
            <a:endParaRPr lang="en-US" altLang="zh-CN" sz="32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03195" y="2593975"/>
            <a:ext cx="1240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must</a:t>
            </a:r>
            <a:endParaRPr lang="en-US" altLang="zh-CN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31695" y="3714115"/>
            <a:ext cx="1170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turn</a:t>
            </a:r>
            <a:endParaRPr lang="en-US" altLang="zh-CN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89680" y="3714115"/>
            <a:ext cx="1170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on</a:t>
            </a:r>
            <a:endParaRPr lang="en-US" altLang="zh-CN" sz="32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16940" y="4799965"/>
            <a:ext cx="1170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Put</a:t>
            </a:r>
            <a:endParaRPr lang="en-US" altLang="zh-CN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66975" y="4799965"/>
            <a:ext cx="1170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on</a:t>
            </a:r>
            <a:endParaRPr lang="en-US" altLang="zh-CN" sz="32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6940" y="5989955"/>
            <a:ext cx="1170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Open</a:t>
            </a:r>
            <a:endParaRPr lang="en-US" altLang="zh-CN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619375" y="5989955"/>
            <a:ext cx="1170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</a:t>
            </a:r>
            <a:endParaRPr lang="en-US" altLang="zh-CN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789680" y="5989955"/>
            <a:ext cx="208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wardrobe</a:t>
            </a:r>
            <a:endParaRPr lang="en-US" altLang="zh-CN" sz="32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2700" y="23495"/>
            <a:ext cx="12192000" cy="6834505"/>
            <a:chOff x="0" y="0"/>
            <a:chExt cx="12192000" cy="683456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矩形 1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 rot="10800000">
            <a:off x="9786620" y="635"/>
            <a:ext cx="2433955" cy="56705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32035" y="12065"/>
            <a:ext cx="2143760" cy="59309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263524" y="272415"/>
            <a:ext cx="11690391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IV.</a:t>
            </a:r>
            <a:r>
              <a:rPr lang="zh-CN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阅读短文，判断正（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zh-CN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）误（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zh-CN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）</a:t>
            </a:r>
            <a:endParaRPr lang="zh-CN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 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My name is Sally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I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must get up early every day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I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must keep (</a:t>
            </a:r>
            <a:r>
              <a:rPr lang="zh-CN" altLang="en-US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保持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) my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bedroom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tidy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My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mother asks me to open the window and air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the room. Then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I must make the bed and dust the dressing table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After lunch, I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must wash the dishes every day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I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can't watch television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on weekdays. I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must sweep the floor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, too. I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am very tired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How about you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?Please write to me soon.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5450" y="4024630"/>
            <a:ext cx="10306685" cy="267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  ) 1.Sally must get up late every day.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(    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) 2.Sally's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mother asks her to close the window.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(    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) 3.Sally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can watch television on weekdays.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(    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) 4.Sally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isn't tired.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(    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) 5.Sally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must do a lot of housework(</a:t>
            </a:r>
            <a:r>
              <a:rPr lang="zh-CN" alt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家务活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)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every day.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95960" y="3981450"/>
            <a:ext cx="945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</a:t>
            </a:r>
            <a:endParaRPr lang="en-US" altLang="zh-CN" sz="32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5960" y="4504372"/>
            <a:ext cx="945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</a:t>
            </a:r>
            <a:endParaRPr lang="en-US" altLang="zh-CN" sz="320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5960" y="5027294"/>
            <a:ext cx="945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92D050"/>
                </a:solidFill>
                <a:uFillTx/>
                <a:latin typeface="Tahoma" panose="020B0604030504040204" pitchFamily="34" charset="0"/>
                <a:cs typeface="Tahoma" panose="020B0604030504040204" pitchFamily="34" charset="0"/>
              </a:rPr>
              <a:t>F</a:t>
            </a:r>
            <a:endParaRPr lang="en-US" altLang="zh-CN" sz="3200">
              <a:solidFill>
                <a:srgbClr val="92D050"/>
              </a:solidFill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5960" y="5550216"/>
            <a:ext cx="945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</a:t>
            </a:r>
            <a:endParaRPr lang="en-US" altLang="zh-CN" sz="320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95960" y="6073140"/>
            <a:ext cx="945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en-US" altLang="zh-CN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2526665" y="935355"/>
            <a:ext cx="5908675" cy="4279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141980" y="1454785"/>
            <a:ext cx="6527165" cy="427990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263525" y="2442845"/>
            <a:ext cx="11312525" cy="964565"/>
            <a:chOff x="415" y="3847"/>
            <a:chExt cx="17815" cy="1519"/>
          </a:xfrm>
        </p:grpSpPr>
        <p:sp>
          <p:nvSpPr>
            <p:cNvPr id="8" name="圆角矩形 7"/>
            <p:cNvSpPr/>
            <p:nvPr/>
          </p:nvSpPr>
          <p:spPr>
            <a:xfrm>
              <a:off x="10782" y="3847"/>
              <a:ext cx="7449" cy="674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415" y="4692"/>
              <a:ext cx="2810" cy="674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6537325" y="2979420"/>
            <a:ext cx="2533650" cy="42799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  <p:bldP spid="6" grpId="0"/>
      <p:bldP spid="23" grpId="0"/>
      <p:bldP spid="25" grpId="0"/>
      <p:bldP spid="32" grpId="0" bldLvl="0" animBg="1"/>
      <p:bldP spid="4" grpId="0" bldLvl="0" animBg="1"/>
      <p:bldP spid="1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878921" y="1045203"/>
            <a:ext cx="4357974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325" b="1" dirty="0">
                <a:latin typeface="Arial" panose="020B0604020202020204" pitchFamily="34" charset="0"/>
                <a:sym typeface="+mn-ea"/>
              </a:rPr>
              <a:t>今</a:t>
            </a:r>
            <a:r>
              <a:rPr lang="zh-CN" altLang="en-US" sz="5325" b="1" dirty="0" smtClean="0">
                <a:latin typeface="Arial" panose="020B0604020202020204" pitchFamily="34" charset="0"/>
                <a:sym typeface="+mn-ea"/>
              </a:rPr>
              <a:t>日巩固</a:t>
            </a:r>
            <a:endParaRPr lang="zh-CN" altLang="en-US" sz="5325" b="1">
              <a:latin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0"/>
            <a:ext cx="12301220" cy="6833870"/>
            <a:chOff x="0" y="0"/>
            <a:chExt cx="19390" cy="10762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0"/>
              <a:ext cx="19390" cy="10763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12" name="矩形 11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15244" y="90"/>
              <a:ext cx="3956" cy="1095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630" y="180"/>
              <a:ext cx="3308" cy="915"/>
            </a:xfrm>
            <a:prstGeom prst="rect">
              <a:avLst/>
            </a:prstGeom>
          </p:spPr>
        </p:pic>
      </p:grpSp>
      <p:sp>
        <p:nvSpPr>
          <p:cNvPr id="6" name="内容占位符 2"/>
          <p:cNvSpPr>
            <a:spLocks noGrp="1"/>
          </p:cNvSpPr>
          <p:nvPr/>
        </p:nvSpPr>
        <p:spPr>
          <a:xfrm>
            <a:off x="1974147" y="2244305"/>
            <a:ext cx="7618730" cy="186500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Adobe 楷体 Std R" panose="02020400000000000000" charset="-122"/>
                <a:ea typeface="Adobe 楷体 Std R" panose="02020400000000000000" charset="-122"/>
                <a:sym typeface="+mn-ea"/>
              </a:rPr>
              <a:t>APP</a:t>
            </a:r>
            <a:r>
              <a:rPr lang="zh-CN" altLang="zh-CN" sz="2800" b="1" dirty="0" smtClean="0">
                <a:latin typeface="Adobe 楷体 Std R" panose="02020400000000000000" charset="-122"/>
                <a:ea typeface="Adobe 楷体 Std R" panose="02020400000000000000" charset="-122"/>
                <a:sym typeface="+mn-ea"/>
              </a:rPr>
              <a:t>端</a:t>
            </a:r>
            <a:r>
              <a:rPr lang="en-US" altLang="zh-CN" sz="2800" b="1" dirty="0" smtClean="0">
                <a:latin typeface="Adobe 楷体 Std R" panose="02020400000000000000" charset="-122"/>
                <a:ea typeface="Adobe 楷体 Std R" panose="02020400000000000000" charset="-122"/>
                <a:sym typeface="+mn-ea"/>
              </a:rPr>
              <a:t>	- </a:t>
            </a:r>
            <a:r>
              <a:rPr lang="zh-CN" altLang="en-US" sz="2800" b="1" dirty="0" smtClean="0">
                <a:latin typeface="Adobe 楷体 Std R" panose="02020400000000000000" charset="-122"/>
                <a:ea typeface="Adobe 楷体 Std R" panose="02020400000000000000" charset="-122"/>
                <a:sym typeface="+mn-ea"/>
              </a:rPr>
              <a:t>看专题课</a:t>
            </a:r>
            <a:endParaRPr lang="zh-CN" altLang="en-US" sz="2800" b="1" dirty="0" smtClean="0">
              <a:latin typeface="Adobe 楷体 Std R" panose="02020400000000000000" charset="-122"/>
              <a:ea typeface="Adobe 楷体 Std R" panose="020204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 smtClean="0">
                <a:latin typeface="Adobe 楷体 Std R" panose="02020400000000000000" charset="-122"/>
                <a:ea typeface="Adobe 楷体 Std R" panose="02020400000000000000" charset="-122"/>
                <a:sym typeface="+mn-ea"/>
              </a:rPr>
              <a:t>        </a:t>
            </a:r>
            <a:r>
              <a:rPr lang="en-US" altLang="zh-CN" sz="2800" b="1" dirty="0" smtClean="0">
                <a:latin typeface="Adobe 楷体 Std R" panose="02020400000000000000" charset="-122"/>
                <a:ea typeface="Adobe 楷体 Std R" panose="02020400000000000000" charset="-122"/>
                <a:sym typeface="+mn-ea"/>
              </a:rPr>
              <a:t>      - </a:t>
            </a:r>
            <a:r>
              <a:rPr lang="zh-CN" altLang="en-US" sz="2800" b="1" dirty="0" smtClean="0">
                <a:latin typeface="Adobe 楷体 Std R" panose="02020400000000000000" charset="-122"/>
                <a:ea typeface="Adobe 楷体 Std R" panose="02020400000000000000" charset="-122"/>
                <a:sym typeface="+mn-ea"/>
              </a:rPr>
              <a:t>口语练习</a:t>
            </a:r>
            <a:endParaRPr lang="en-US" altLang="zh-CN" sz="2800" b="1" dirty="0" smtClean="0">
              <a:latin typeface="Adobe 楷体 Std R" panose="02020400000000000000" charset="-122"/>
              <a:ea typeface="Adobe 楷体 Std R" panose="020204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Adobe 楷体 Std R" panose="02020400000000000000" charset="-122"/>
                <a:ea typeface="Adobe 楷体 Std R" panose="02020400000000000000" charset="-122"/>
                <a:sym typeface="+mn-ea"/>
              </a:rPr>
              <a:t>		- </a:t>
            </a:r>
            <a:r>
              <a:rPr lang="zh-CN" altLang="en-US" sz="2800" b="1" dirty="0" smtClean="0">
                <a:latin typeface="Adobe 楷体 Std R" panose="02020400000000000000" charset="-122"/>
                <a:ea typeface="Adobe 楷体 Std R" panose="02020400000000000000" charset="-122"/>
                <a:sym typeface="+mn-ea"/>
              </a:rPr>
              <a:t>背诵课文</a:t>
            </a:r>
            <a:endParaRPr lang="zh-CN" altLang="en-US" sz="2800" b="1" dirty="0" smtClean="0">
              <a:latin typeface="Adobe 楷体 Std R" panose="02020400000000000000" charset="-122"/>
              <a:ea typeface="Adobe 楷体 Std R" panose="02020400000000000000" charset="-122"/>
            </a:endParaRPr>
          </a:p>
          <a:p>
            <a:pPr algn="l"/>
            <a:endParaRPr lang="zh-CN" altLang="en-US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内容占位符 2"/>
          <p:cNvSpPr txBox="1"/>
          <p:nvPr/>
        </p:nvSpPr>
        <p:spPr>
          <a:xfrm>
            <a:off x="3298825" y="4705985"/>
            <a:ext cx="8715375" cy="18649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Adobe 楷体 Std R" panose="02020400000000000000" charset="-122"/>
                <a:ea typeface="Adobe 楷体 Std R" panose="02020400000000000000" charset="-122"/>
                <a:sym typeface="+mn-ea"/>
              </a:rPr>
              <a:t>                        温馨提示：</a:t>
            </a:r>
            <a:endParaRPr lang="en-US" altLang="zh-CN" sz="2800" b="1" dirty="0" smtClean="0">
              <a:latin typeface="Adobe 楷体 Std R" panose="02020400000000000000" charset="-122"/>
              <a:ea typeface="Adobe 楷体 Std R" panose="020204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Adobe 楷体 Std R" panose="02020400000000000000" charset="-122"/>
                <a:ea typeface="Adobe 楷体 Std R" panose="02020400000000000000" charset="-122"/>
                <a:sym typeface="+mn-ea"/>
              </a:rPr>
              <a:t>     同学们，明天要考核课文背诵哦！</a:t>
            </a:r>
            <a:endParaRPr lang="zh-CN" altLang="en-US" sz="2800" b="1" dirty="0" smtClean="0">
              <a:latin typeface="Adobe 楷体 Std R" panose="02020400000000000000" charset="-122"/>
              <a:ea typeface="Adobe 楷体 Std R" panose="020204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63352" y="260648"/>
            <a:ext cx="1202533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299950" cy="6858000"/>
            <a:chOff x="0" y="0"/>
            <a:chExt cx="12192000" cy="683456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9801225" y="57150"/>
            <a:ext cx="2402840" cy="580390"/>
          </a:xfrm>
          <a:prstGeom prst="roundRect">
            <a:avLst>
              <a:gd name="adj" fmla="val 4501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97745" y="57150"/>
            <a:ext cx="2100580" cy="581025"/>
          </a:xfrm>
          <a:prstGeom prst="rect">
            <a:avLst/>
          </a:prstGeom>
        </p:spPr>
      </p:pic>
      <p:sp>
        <p:nvSpPr>
          <p:cNvPr id="17" name="文本框 1"/>
          <p:cNvSpPr txBox="1"/>
          <p:nvPr/>
        </p:nvSpPr>
        <p:spPr>
          <a:xfrm>
            <a:off x="335360" y="0"/>
            <a:ext cx="4332595" cy="588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课堂落实</a:t>
            </a:r>
            <a:endParaRPr lang="zh-CN" altLang="en-US" sz="2400" dirty="0">
              <a:latin typeface="Tahoma" panose="020B0604030504040204" pitchFamily="34" charset="0"/>
              <a:ea typeface="Arial Unicode MS" panose="020B0604020202020204" pitchFamily="34" charset="-122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</a:t>
            </a:r>
            <a:r>
              <a:rPr lang="zh-CN" altLang="en-US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根据中文意思补全单词 </a:t>
            </a:r>
            <a:endParaRPr lang="en-US" altLang="zh-C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（</a:t>
            </a:r>
            <a:r>
              <a:rPr lang="zh-CN" altLang="en-US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每小题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zh-CN" altLang="en-US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分，共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zh-CN" altLang="en-US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分）</a:t>
            </a:r>
            <a:endParaRPr lang="zh-CN" altLang="en-US" sz="2400" dirty="0">
              <a:latin typeface="Tahoma" panose="020B0604030504040204" pitchFamily="34" charset="0"/>
              <a:ea typeface="Arial Unicode MS" panose="020B0604020202020204" pitchFamily="34" charset="-122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zh-CN" altLang="en-US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长裤  </a:t>
            </a:r>
            <a:r>
              <a:rPr lang="zh-CN" altLang="en-US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   </a:t>
            </a:r>
            <a:r>
              <a:rPr lang="en-US" altLang="zh-CN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 __</a:t>
            </a:r>
            <a:r>
              <a:rPr lang="en-US" altLang="zh-CN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sers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zh-CN" altLang="en-US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窗户    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 __</a:t>
            </a:r>
            <a:r>
              <a:rPr lang="en-US" altLang="zh-CN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zh-CN" altLang="en-US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门       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 __r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zh-CN" altLang="en-US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墙壁    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 __ __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zh-CN" altLang="en-US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扶手椅 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 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 __ chair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文本框 2"/>
          <p:cNvSpPr txBox="1"/>
          <p:nvPr/>
        </p:nvSpPr>
        <p:spPr>
          <a:xfrm>
            <a:off x="4367808" y="735800"/>
            <a:ext cx="7141210" cy="5141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cs typeface="Comic Sans MS" panose="030F0702030302020204" pitchFamily="66" charset="0"/>
              </a:rPr>
              <a:t> 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</a:t>
            </a:r>
            <a:r>
              <a:rPr lang="zh-CN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用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some/any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填空</a:t>
            </a:r>
            <a:endParaRPr lang="en-US" altLang="zh-C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（</a:t>
            </a:r>
            <a:r>
              <a:rPr lang="zh-CN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每小题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zh-CN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分，共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zh-CN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分）</a:t>
            </a:r>
            <a:endParaRPr lang="zh-CN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zh-CN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________ coats 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your room?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7.There are ________students in the classroom.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8.There are ________pictures on the wall.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9.There aren't _______bottles in this box.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10.Are there _________cookers in your kitchen?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63352" y="260648"/>
            <a:ext cx="1202533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299950" cy="6858000"/>
            <a:chOff x="0" y="0"/>
            <a:chExt cx="12192000" cy="683456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9801225" y="57150"/>
            <a:ext cx="2402840" cy="580390"/>
          </a:xfrm>
          <a:prstGeom prst="roundRect">
            <a:avLst>
              <a:gd name="adj" fmla="val 4501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97745" y="57150"/>
            <a:ext cx="2100580" cy="581025"/>
          </a:xfrm>
          <a:prstGeom prst="rect">
            <a:avLst/>
          </a:prstGeom>
        </p:spPr>
      </p:pic>
      <p:sp>
        <p:nvSpPr>
          <p:cNvPr id="17" name="文本框 1"/>
          <p:cNvSpPr txBox="1"/>
          <p:nvPr/>
        </p:nvSpPr>
        <p:spPr>
          <a:xfrm>
            <a:off x="263352" y="188640"/>
            <a:ext cx="433259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课堂落实</a:t>
            </a:r>
            <a:endParaRPr lang="zh-CN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I.根据中文意思补全单词 </a:t>
            </a:r>
            <a:endParaRPr lang="zh-CN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zh-CN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（每小题10分，共50分）</a:t>
            </a:r>
            <a:endParaRPr lang="zh-CN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zh-CN" altLang="en-US" sz="2400" dirty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长裤  </a:t>
            </a:r>
            <a:r>
              <a:rPr lang="zh-CN" altLang="en-US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   </a:t>
            </a:r>
            <a:r>
              <a:rPr lang="en-US" altLang="zh-CN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 __</a:t>
            </a:r>
            <a:r>
              <a:rPr lang="en-US" altLang="zh-CN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sers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zh-CN" altLang="en-US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窗户    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 __</a:t>
            </a:r>
            <a:r>
              <a:rPr lang="en-US" altLang="zh-CN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zh-CN" altLang="en-US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门       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 __r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zh-CN" altLang="en-US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墙壁    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 __ __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zh-CN" altLang="en-US" sz="2400" dirty="0" smtClean="0">
                <a:latin typeface="Tahoma" panose="020B0604030504040204" pitchFamily="34" charset="0"/>
                <a:ea typeface="Arial Unicode MS" panose="020B0604020202020204" pitchFamily="34" charset="-122"/>
                <a:cs typeface="Tahoma" panose="020B0604030504040204" pitchFamily="34" charset="0"/>
              </a:rPr>
              <a:t>扶手椅 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 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 __ chair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文本框 2"/>
          <p:cNvSpPr txBox="1"/>
          <p:nvPr/>
        </p:nvSpPr>
        <p:spPr>
          <a:xfrm>
            <a:off x="4439816" y="836712"/>
            <a:ext cx="7141210" cy="5141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cs typeface="Comic Sans MS" panose="030F0702030302020204" pitchFamily="66" charset="0"/>
              </a:rPr>
              <a:t> 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</a:t>
            </a:r>
            <a:r>
              <a:rPr lang="zh-CN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用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some/any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填空</a:t>
            </a:r>
            <a:endParaRPr lang="en-US" altLang="zh-C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（</a:t>
            </a:r>
            <a:r>
              <a:rPr lang="zh-CN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每小题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zh-CN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分，共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zh-CN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分）</a:t>
            </a:r>
            <a:endParaRPr lang="zh-CN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zh-CN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________ coats 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your room?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7.There are ________students in the classroom.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8.There are ________pictures on the wall.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9.There aren't _______bottles in this box.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10.Are there _________cookers in your kitchen?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文本框 19"/>
          <p:cNvSpPr txBox="1"/>
          <p:nvPr/>
        </p:nvSpPr>
        <p:spPr>
          <a:xfrm>
            <a:off x="1919536" y="2636912"/>
            <a:ext cx="96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 u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文本框 20"/>
          <p:cNvSpPr txBox="1"/>
          <p:nvPr/>
        </p:nvSpPr>
        <p:spPr>
          <a:xfrm>
            <a:off x="1991544" y="3356992"/>
            <a:ext cx="74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zh-C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n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文本框 21"/>
          <p:cNvSpPr txBox="1"/>
          <p:nvPr/>
        </p:nvSpPr>
        <p:spPr>
          <a:xfrm>
            <a:off x="1919030" y="4148827"/>
            <a:ext cx="112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 </a:t>
            </a:r>
            <a:r>
              <a:rPr lang="en-US" altLang="zh-C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文本框 22"/>
          <p:cNvSpPr txBox="1"/>
          <p:nvPr/>
        </p:nvSpPr>
        <p:spPr>
          <a:xfrm>
            <a:off x="1994317" y="4839543"/>
            <a:ext cx="1509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l   </a:t>
            </a:r>
            <a:r>
              <a:rPr lang="en-US" altLang="zh-C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文本框 24"/>
          <p:cNvSpPr txBox="1"/>
          <p:nvPr/>
        </p:nvSpPr>
        <p:spPr>
          <a:xfrm>
            <a:off x="1850301" y="5517232"/>
            <a:ext cx="1509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r  m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文本框 25"/>
          <p:cNvSpPr txBox="1"/>
          <p:nvPr/>
        </p:nvSpPr>
        <p:spPr>
          <a:xfrm>
            <a:off x="6499582" y="2535287"/>
            <a:ext cx="132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文本框 62"/>
          <p:cNvSpPr txBox="1"/>
          <p:nvPr/>
        </p:nvSpPr>
        <p:spPr>
          <a:xfrm>
            <a:off x="6384032" y="3284984"/>
            <a:ext cx="132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文本框 63"/>
          <p:cNvSpPr txBox="1"/>
          <p:nvPr/>
        </p:nvSpPr>
        <p:spPr>
          <a:xfrm>
            <a:off x="6384032" y="4004811"/>
            <a:ext cx="132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文本框 64"/>
          <p:cNvSpPr txBox="1"/>
          <p:nvPr/>
        </p:nvSpPr>
        <p:spPr>
          <a:xfrm>
            <a:off x="6715606" y="4767282"/>
            <a:ext cx="132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文本框 65"/>
          <p:cNvSpPr txBox="1"/>
          <p:nvPr/>
        </p:nvSpPr>
        <p:spPr>
          <a:xfrm>
            <a:off x="6600056" y="5445224"/>
            <a:ext cx="132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>
          <a:xfrm>
            <a:off x="0" y="0"/>
            <a:ext cx="12301220" cy="6833870"/>
            <a:chOff x="0" y="0"/>
            <a:chExt cx="19390" cy="10762"/>
          </a:xfrm>
        </p:grpSpPr>
        <p:grpSp>
          <p:nvGrpSpPr>
            <p:cNvPr id="4" name="组合 1"/>
            <p:cNvGrpSpPr/>
            <p:nvPr/>
          </p:nvGrpSpPr>
          <p:grpSpPr>
            <a:xfrm>
              <a:off x="0" y="0"/>
              <a:ext cx="19390" cy="10763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" name="矩形 2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15244" y="90"/>
              <a:ext cx="3956" cy="1095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630" y="180"/>
              <a:ext cx="3308" cy="915"/>
            </a:xfrm>
            <a:prstGeom prst="rect">
              <a:avLst/>
            </a:prstGeom>
          </p:spPr>
        </p:pic>
      </p:grp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2508885" y="1671469"/>
            <a:ext cx="7618730" cy="3277587"/>
          </a:xfrm>
        </p:spPr>
        <p:txBody>
          <a:bodyPr>
            <a:normAutofit/>
          </a:bodyPr>
          <a:lstStyle/>
          <a:p>
            <a:r>
              <a:rPr lang="zh-CN" altLang="en-US" sz="7300" b="1" dirty="0">
                <a:solidFill>
                  <a:schemeClr val="tx1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进门考</a:t>
            </a:r>
            <a:br>
              <a:rPr lang="zh-CN" altLang="en-US" sz="7300" b="1" dirty="0">
                <a:solidFill>
                  <a:schemeClr val="tx1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</a:br>
            <a:br>
              <a:rPr lang="zh-CN" altLang="en-US" sz="7300" b="1" dirty="0">
                <a:solidFill>
                  <a:schemeClr val="tx1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</a:br>
            <a:r>
              <a:rPr sz="4400" spc="0" dirty="0" smtClean="0">
                <a:solidFill>
                  <a:prstClr val="black"/>
                </a:solidFill>
                <a:latin typeface="Adobe 楷体 Std R" panose="02020400000000000000" charset="-122"/>
                <a:ea typeface="Adobe 楷体 Std R" panose="02020400000000000000" charset="-122"/>
                <a:cs typeface="+mj-cs"/>
                <a:sym typeface="+mn-ea"/>
              </a:rPr>
              <a:t>单词听写（</a:t>
            </a:r>
            <a:r>
              <a:rPr lang="en-US" sz="4400" spc="0" dirty="0" smtClean="0">
                <a:solidFill>
                  <a:prstClr val="black"/>
                </a:solidFill>
                <a:latin typeface="Adobe 楷体 Std R" panose="02020400000000000000" charset="-122"/>
                <a:ea typeface="Adobe 楷体 Std R" panose="02020400000000000000" charset="-122"/>
                <a:cs typeface="+mj-cs"/>
                <a:sym typeface="+mn-ea"/>
              </a:rPr>
              <a:t>L27-28</a:t>
            </a:r>
            <a:r>
              <a:rPr sz="4400" spc="0" dirty="0" smtClean="0">
                <a:solidFill>
                  <a:prstClr val="black"/>
                </a:solidFill>
                <a:latin typeface="Adobe 楷体 Std R" panose="02020400000000000000" charset="-122"/>
                <a:ea typeface="Adobe 楷体 Std R" panose="02020400000000000000" charset="-122"/>
                <a:cs typeface="+mj-cs"/>
                <a:sym typeface="+mn-ea"/>
              </a:rPr>
              <a:t>）</a:t>
            </a:r>
            <a:endParaRPr sz="4400" spc="0" dirty="0">
              <a:solidFill>
                <a:prstClr val="black"/>
              </a:solidFill>
              <a:latin typeface="Adobe 楷体 Std R" panose="02020400000000000000" charset="-122"/>
              <a:ea typeface="Adobe 楷体 Std R" panose="02020400000000000000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30" y="0"/>
            <a:ext cx="12299950" cy="6858000"/>
            <a:chOff x="0" y="0"/>
            <a:chExt cx="12192000" cy="683456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9824085" y="45720"/>
            <a:ext cx="2402840" cy="580390"/>
          </a:xfrm>
          <a:prstGeom prst="roundRect">
            <a:avLst>
              <a:gd name="adj" fmla="val 4501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20605" y="45720"/>
            <a:ext cx="2100580" cy="581025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496570" y="375285"/>
          <a:ext cx="4159885" cy="5981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4375"/>
                <a:gridCol w="2175510"/>
              </a:tblGrid>
              <a:tr h="5981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长裤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客厅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在哪里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在</a:t>
                      </a: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里面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扶手椅</a:t>
                      </a: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靠近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窗户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门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图画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墙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4872355" y="375285"/>
          <a:ext cx="4323715" cy="5949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3115"/>
                <a:gridCol w="2260600"/>
              </a:tblGrid>
              <a:tr h="59499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夫人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厨房</a:t>
                      </a:r>
                      <a:endParaRPr lang="zh-CN" altLang="en-US" sz="2000" b="0" dirty="0" smtClean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电冰箱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右边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通电的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左边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炉子</a:t>
                      </a: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中间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房间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杯子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30" y="0"/>
            <a:ext cx="12299950" cy="6858000"/>
            <a:chOff x="0" y="0"/>
            <a:chExt cx="12192000" cy="683456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9824085" y="45720"/>
            <a:ext cx="2402840" cy="580390"/>
          </a:xfrm>
          <a:prstGeom prst="roundRect">
            <a:avLst>
              <a:gd name="adj" fmla="val 4501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20605" y="45720"/>
            <a:ext cx="2100580" cy="581025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496570" y="375285"/>
          <a:ext cx="4159885" cy="5981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4375"/>
                <a:gridCol w="2175510"/>
              </a:tblGrid>
              <a:tr h="5981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长裤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客厅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在哪里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在</a:t>
                      </a: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里面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扶手椅</a:t>
                      </a: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靠近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窗户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门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图画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墙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en-US" sz="1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4872355" y="375285"/>
          <a:ext cx="4323715" cy="5949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3115"/>
                <a:gridCol w="2260600"/>
              </a:tblGrid>
              <a:tr h="59499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夫人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厨房</a:t>
                      </a:r>
                      <a:endParaRPr lang="zh-CN" altLang="en-US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电冰箱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右边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通电的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左边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炉子</a:t>
                      </a: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中间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房间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 </a:t>
                      </a:r>
                      <a:r>
                        <a:rPr lang="zh-CN" altLang="en-US" sz="2000" b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杯子</a:t>
                      </a:r>
                      <a:endParaRPr lang="en-US" altLang="zh-CN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496198" y="459260"/>
            <a:ext cx="15405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trousers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496198" y="1078191"/>
            <a:ext cx="21710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room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496197" y="1666019"/>
            <a:ext cx="215044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496198" y="2272509"/>
            <a:ext cx="15405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496198" y="2925652"/>
            <a:ext cx="181385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armchair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496198" y="3532142"/>
            <a:ext cx="15405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near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496198" y="4129300"/>
            <a:ext cx="15405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window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496198" y="4726460"/>
            <a:ext cx="15405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door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496198" y="5286298"/>
            <a:ext cx="15405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picture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496198" y="5855464"/>
            <a:ext cx="15405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wall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005994" y="490362"/>
            <a:ext cx="15405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Mrs.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7005994" y="1078489"/>
            <a:ext cx="15405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kitchen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7005994" y="1722004"/>
            <a:ext cx="223327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refrigerator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7005993" y="2319163"/>
            <a:ext cx="208202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7005994" y="2906991"/>
            <a:ext cx="213800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7005994" y="3513483"/>
            <a:ext cx="15405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left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7005993" y="4119971"/>
            <a:ext cx="18114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cooker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7005994" y="4698472"/>
            <a:ext cx="18021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middle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7005994" y="5295629"/>
            <a:ext cx="15405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room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7005994" y="5892788"/>
            <a:ext cx="15405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99950" cy="6858000"/>
            <a:chOff x="0" y="0"/>
            <a:chExt cx="19370" cy="10800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5" name="圆角矩形 14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5" name="标题 1"/>
          <p:cNvSpPr>
            <a:spLocks noGrp="1"/>
          </p:cNvSpPr>
          <p:nvPr/>
        </p:nvSpPr>
        <p:spPr>
          <a:xfrm>
            <a:off x="2078990" y="2180590"/>
            <a:ext cx="8514080" cy="1398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latin typeface="Comic Sans MS" panose="030F0702030302020204" pitchFamily="66" charset="0"/>
              </a:rPr>
              <a:t>Recite the article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10800000">
            <a:off x="9806940" y="91440"/>
            <a:ext cx="2385060" cy="55562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12065"/>
            <a:ext cx="12192000" cy="6834505"/>
            <a:chOff x="0" y="0"/>
            <a:chExt cx="12192000" cy="683456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矩形 1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07071" y="78429"/>
            <a:ext cx="2100777" cy="580835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238084" y="877221"/>
            <a:ext cx="744063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40000"/>
              </a:lnSpc>
            </a:pPr>
            <a:r>
              <a:rPr lang="en-US" altLang="zh-CN" sz="28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omic Sans MS" panose="030F0702030302020204" pitchFamily="66" charset="0"/>
                <a:cs typeface="Comic Sans MS" panose="030F0702030302020204" pitchFamily="66" charset="0"/>
              </a:rPr>
              <a:t>Mrs</a:t>
            </a:r>
            <a:r>
              <a:rPr lang="en-US" altLang="zh-CN" sz="2800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omic Sans MS" panose="030F0702030302020204" pitchFamily="66" charset="0"/>
                <a:cs typeface="Comic Sans MS" panose="030F0702030302020204" pitchFamily="66" charset="0"/>
              </a:rPr>
              <a:t>. Jones: 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___________, Amy.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240000"/>
              </a:lnSpc>
            </a:pP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                 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 Shut 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the 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_______, please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240000"/>
              </a:lnSpc>
            </a:pP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                 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 This _________ very 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untidy.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67608" y="1268760"/>
            <a:ext cx="1938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Come in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73764" y="2370741"/>
            <a:ext cx="1303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door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63504" y="3413411"/>
            <a:ext cx="1984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bedroom's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rcRect l="2564" t="2815" r="2564" b="4293"/>
          <a:stretch>
            <a:fillRect/>
          </a:stretch>
        </p:blipFill>
        <p:spPr>
          <a:xfrm>
            <a:off x="8453454" y="1357298"/>
            <a:ext cx="264320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8、9、13、15、16、17、18、20、21、22、23、25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64"/>
  <p:tag name="KSO_WM_TEMPLATE_MASTER_THUMB_INDEX" val="12"/>
</p:tagLst>
</file>

<file path=ppt/tags/tag12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TEMPLATE_THUMBS_INDEX" val="1、4、8、9、13、15、16、17、18、20、21、22、23、25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64"/>
  <p:tag name="KSO_WM_TEMPLATE_MASTER_THUMB_INDEX" val="12"/>
</p:tagLst>
</file>

<file path=ppt/tags/tag24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TEMPLATE_THUMBS_INDEX" val="1、4、8、9、13、15、16、17、18、20、21、22、23、25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64"/>
  <p:tag name="KSO_WM_TEMPLATE_MASTER_THUMB_INDEX" val="12"/>
</p:tagLst>
</file>

<file path=ppt/tags/tag373.xml><?xml version="1.0" encoding="utf-8"?>
<p:tagLst xmlns:p="http://schemas.openxmlformats.org/presentationml/2006/main">
  <p:tag name="KSO_WM_UNIT_TABLE_BEAUTIFY" val="smartTable{474c3262-9663-431e-93b4-09c3033fbcbe}"/>
</p:tagLst>
</file>

<file path=ppt/tags/tag374.xml><?xml version="1.0" encoding="utf-8"?>
<p:tagLst xmlns:p="http://schemas.openxmlformats.org/presentationml/2006/main">
  <p:tag name="KSO_WM_UNIT_TABLE_BEAUTIFY" val="smartTable{d0091cbd-2df6-4788-9562-21b4f8ef6019}"/>
</p:tagLst>
</file>

<file path=ppt/tags/tag375.xml><?xml version="1.0" encoding="utf-8"?>
<p:tagLst xmlns:p="http://schemas.openxmlformats.org/presentationml/2006/main">
  <p:tag name="KSO_WM_UNIT_TABLE_BEAUTIFY" val="smartTable{474c3262-9663-431e-93b4-09c3033fbcbe}"/>
</p:tagLst>
</file>

<file path=ppt/tags/tag376.xml><?xml version="1.0" encoding="utf-8"?>
<p:tagLst xmlns:p="http://schemas.openxmlformats.org/presentationml/2006/main">
  <p:tag name="KSO_WM_UNIT_TABLE_BEAUTIFY" val="smartTable{d0091cbd-2df6-4788-9562-21b4f8ef6019}"/>
</p:tagLst>
</file>

<file path=ppt/tags/tag3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022424">
      <a:dk1>
        <a:sysClr val="windowText" lastClr="000000"/>
      </a:dk1>
      <a:lt1>
        <a:sysClr val="window" lastClr="FFFFFF"/>
      </a:lt1>
      <a:dk2>
        <a:srgbClr val="EFEDFC"/>
      </a:dk2>
      <a:lt2>
        <a:srgbClr val="FFFFFF"/>
      </a:lt2>
      <a:accent1>
        <a:srgbClr val="7876D1"/>
      </a:accent1>
      <a:accent2>
        <a:srgbClr val="8A76BF"/>
      </a:accent2>
      <a:accent3>
        <a:srgbClr val="9C77AD"/>
      </a:accent3>
      <a:accent4>
        <a:srgbClr val="AD779A"/>
      </a:accent4>
      <a:accent5>
        <a:srgbClr val="BF7888"/>
      </a:accent5>
      <a:accent6>
        <a:srgbClr val="D17876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022424">
      <a:dk1>
        <a:sysClr val="windowText" lastClr="000000"/>
      </a:dk1>
      <a:lt1>
        <a:sysClr val="window" lastClr="FFFFFF"/>
      </a:lt1>
      <a:dk2>
        <a:srgbClr val="EFEDFC"/>
      </a:dk2>
      <a:lt2>
        <a:srgbClr val="FFFFFF"/>
      </a:lt2>
      <a:accent1>
        <a:srgbClr val="7876D1"/>
      </a:accent1>
      <a:accent2>
        <a:srgbClr val="8A76BF"/>
      </a:accent2>
      <a:accent3>
        <a:srgbClr val="9C77AD"/>
      </a:accent3>
      <a:accent4>
        <a:srgbClr val="AD779A"/>
      </a:accent4>
      <a:accent5>
        <a:srgbClr val="BF7888"/>
      </a:accent5>
      <a:accent6>
        <a:srgbClr val="D17876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022424">
      <a:dk1>
        <a:sysClr val="windowText" lastClr="000000"/>
      </a:dk1>
      <a:lt1>
        <a:sysClr val="window" lastClr="FFFFFF"/>
      </a:lt1>
      <a:dk2>
        <a:srgbClr val="EFEDFC"/>
      </a:dk2>
      <a:lt2>
        <a:srgbClr val="FFFFFF"/>
      </a:lt2>
      <a:accent1>
        <a:srgbClr val="7876D1"/>
      </a:accent1>
      <a:accent2>
        <a:srgbClr val="8A76BF"/>
      </a:accent2>
      <a:accent3>
        <a:srgbClr val="9C77AD"/>
      </a:accent3>
      <a:accent4>
        <a:srgbClr val="AD779A"/>
      </a:accent4>
      <a:accent5>
        <a:srgbClr val="BF7888"/>
      </a:accent5>
      <a:accent6>
        <a:srgbClr val="D17876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4146</Words>
  <Application>WPS 演示</Application>
  <PresentationFormat>自定义</PresentationFormat>
  <Paragraphs>502</Paragraphs>
  <Slides>24</Slides>
  <Notes>5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Arial</vt:lpstr>
      <vt:lpstr>宋体</vt:lpstr>
      <vt:lpstr>Wingdings</vt:lpstr>
      <vt:lpstr>幼圆</vt:lpstr>
      <vt:lpstr>汉仪乐喵体W</vt:lpstr>
      <vt:lpstr>Tahoma</vt:lpstr>
      <vt:lpstr>Arial Unicode MS</vt:lpstr>
      <vt:lpstr>Comic Sans MS</vt:lpstr>
      <vt:lpstr>Adobe 楷体 Std R</vt:lpstr>
      <vt:lpstr>微软雅黑</vt:lpstr>
      <vt:lpstr>Calibri</vt:lpstr>
      <vt:lpstr>黑体</vt:lpstr>
      <vt:lpstr>Office 主题​​</vt:lpstr>
      <vt:lpstr>1_Office 主题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进门考  单词听写（L27-28）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Lynn</cp:lastModifiedBy>
  <cp:revision>161</cp:revision>
  <dcterms:created xsi:type="dcterms:W3CDTF">2020-04-07T08:20:00Z</dcterms:created>
  <dcterms:modified xsi:type="dcterms:W3CDTF">2021-01-22T16:15:51Z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