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58" r:id="rId4"/>
    <p:sldId id="257" r:id="rId5"/>
    <p:sldId id="259" r:id="rId6"/>
    <p:sldId id="260" r:id="rId7"/>
    <p:sldId id="273" r:id="rId8"/>
    <p:sldId id="274" r:id="rId10"/>
    <p:sldId id="278" r:id="rId11"/>
    <p:sldId id="279" r:id="rId12"/>
    <p:sldId id="280" r:id="rId13"/>
    <p:sldId id="282" r:id="rId14"/>
    <p:sldId id="283" r:id="rId15"/>
    <p:sldId id="284" r:id="rId16"/>
    <p:sldId id="265" r:id="rId17"/>
    <p:sldId id="272" r:id="rId18"/>
    <p:sldId id="281" r:id="rId19"/>
    <p:sldId id="269"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58" y="269"/>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114CA-65A1-474B-A605-D5E2063B505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1E4B3-1A58-404F-A698-9EB7E512F1D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注意动画顺序：</a:t>
            </a:r>
            <a:r>
              <a:rPr lang="en-US" altLang="zh-CN" dirty="0"/>
              <a:t>1.</a:t>
            </a:r>
            <a:r>
              <a:rPr lang="zh-CN" altLang="en-US" dirty="0"/>
              <a:t>打招呼用语</a:t>
            </a:r>
            <a:endParaRPr lang="en-US" altLang="zh-CN" dirty="0"/>
          </a:p>
          <a:p>
            <a:r>
              <a:rPr lang="en-US" altLang="zh-CN" dirty="0"/>
              <a:t>2.</a:t>
            </a:r>
            <a:r>
              <a:rPr lang="zh-CN" altLang="en-US" dirty="0"/>
              <a:t>介绍自己及别人会用到哪些句型</a:t>
            </a:r>
            <a:endParaRPr lang="zh-CN" altLang="en-US" dirty="0"/>
          </a:p>
        </p:txBody>
      </p:sp>
      <p:sp>
        <p:nvSpPr>
          <p:cNvPr id="4" name="灯片编号占位符 3"/>
          <p:cNvSpPr>
            <a:spLocks noGrp="1"/>
          </p:cNvSpPr>
          <p:nvPr>
            <p:ph type="sldNum" sz="quarter" idx="5"/>
          </p:nvPr>
        </p:nvSpPr>
        <p:spPr/>
        <p:txBody>
          <a:bodyPr/>
          <a:lstStyle/>
          <a:p>
            <a:fld id="{4341E4B3-1A58-404F-A698-9EB7E512F1D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注意动画顺序：</a:t>
            </a:r>
            <a:r>
              <a:rPr lang="en-US" altLang="zh-CN" dirty="0"/>
              <a:t>1.</a:t>
            </a:r>
            <a:r>
              <a:rPr lang="zh-CN" altLang="en-US" dirty="0"/>
              <a:t>强调特殊疑问词</a:t>
            </a:r>
            <a:r>
              <a:rPr lang="en-US" altLang="zh-CN" dirty="0"/>
              <a:t>whose</a:t>
            </a:r>
            <a:endParaRPr lang="en-US" altLang="zh-CN" dirty="0"/>
          </a:p>
          <a:p>
            <a:r>
              <a:rPr lang="en-US" altLang="zh-CN" dirty="0"/>
              <a:t>2.</a:t>
            </a:r>
            <a:r>
              <a:rPr lang="zh-CN" altLang="en-US" dirty="0"/>
              <a:t>回答</a:t>
            </a:r>
            <a:r>
              <a:rPr lang="en-US" altLang="zh-CN" dirty="0"/>
              <a:t>whose</a:t>
            </a:r>
            <a:r>
              <a:rPr lang="zh-CN" altLang="en-US" dirty="0"/>
              <a:t>引导的特殊疑问句会用到两种：形物代</a:t>
            </a:r>
            <a:r>
              <a:rPr lang="en-US" altLang="zh-CN" dirty="0"/>
              <a:t>+</a:t>
            </a:r>
            <a:r>
              <a:rPr lang="zh-CN" altLang="en-US" dirty="0"/>
              <a:t>名词</a:t>
            </a:r>
            <a:r>
              <a:rPr lang="en-US" altLang="zh-CN" dirty="0"/>
              <a:t>/</a:t>
            </a:r>
            <a:r>
              <a:rPr lang="zh-CN" altLang="en-US" dirty="0"/>
              <a:t>名词所有格</a:t>
            </a:r>
            <a:endParaRPr lang="en-US" altLang="zh-CN" dirty="0"/>
          </a:p>
          <a:p>
            <a:r>
              <a:rPr lang="en-US" altLang="zh-CN" dirty="0"/>
              <a:t>3.</a:t>
            </a:r>
            <a:r>
              <a:rPr lang="zh-CN" altLang="en-US" dirty="0"/>
              <a:t>一般疑问句。</a:t>
            </a:r>
            <a:r>
              <a:rPr lang="en-US" altLang="zh-CN" dirty="0"/>
              <a:t>this/that </a:t>
            </a:r>
            <a:r>
              <a:rPr lang="zh-CN" altLang="en-US" dirty="0"/>
              <a:t>问， </a:t>
            </a:r>
            <a:r>
              <a:rPr lang="en-US" altLang="zh-CN" dirty="0"/>
              <a:t>it </a:t>
            </a:r>
            <a:r>
              <a:rPr lang="zh-CN" altLang="en-US" dirty="0"/>
              <a:t>来回答</a:t>
            </a:r>
            <a:endParaRPr lang="zh-CN" altLang="en-US" dirty="0"/>
          </a:p>
        </p:txBody>
      </p:sp>
      <p:sp>
        <p:nvSpPr>
          <p:cNvPr id="4" name="灯片编号占位符 3"/>
          <p:cNvSpPr>
            <a:spLocks noGrp="1"/>
          </p:cNvSpPr>
          <p:nvPr>
            <p:ph type="sldNum" sz="quarter" idx="5"/>
          </p:nvPr>
        </p:nvSpPr>
        <p:spPr/>
        <p:txBody>
          <a:bodyPr/>
          <a:lstStyle/>
          <a:p>
            <a:fld id="{4341E4B3-1A58-404F-A698-9EB7E512F1D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本页介绍自己的句型，下页过渡到介绍别人及询问对方名字会用到的句型</a:t>
            </a:r>
            <a:endParaRPr lang="zh-CN" altLang="en-US" dirty="0"/>
          </a:p>
        </p:txBody>
      </p:sp>
      <p:sp>
        <p:nvSpPr>
          <p:cNvPr id="4" name="灯片编号占位符 3"/>
          <p:cNvSpPr>
            <a:spLocks noGrp="1"/>
          </p:cNvSpPr>
          <p:nvPr>
            <p:ph type="sldNum" sz="quarter" idx="5"/>
          </p:nvPr>
        </p:nvSpPr>
        <p:spPr/>
        <p:txBody>
          <a:bodyPr/>
          <a:lstStyle/>
          <a:p>
            <a:fld id="{4341E4B3-1A58-404F-A698-9EB7E512F1D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介绍别人及问对方名字</a:t>
            </a:r>
            <a:endParaRPr lang="zh-CN" altLang="en-US" dirty="0"/>
          </a:p>
        </p:txBody>
      </p:sp>
      <p:sp>
        <p:nvSpPr>
          <p:cNvPr id="4" name="灯片编号占位符 3"/>
          <p:cNvSpPr>
            <a:spLocks noGrp="1"/>
          </p:cNvSpPr>
          <p:nvPr>
            <p:ph type="sldNum" sz="quarter" idx="5"/>
          </p:nvPr>
        </p:nvSpPr>
        <p:spPr/>
        <p:txBody>
          <a:bodyPr/>
          <a:lstStyle/>
          <a:p>
            <a:fld id="{4341E4B3-1A58-404F-A698-9EB7E512F1D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3.GIF"/><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3.GIF"/><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3.GIF"/><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2.png"/><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jpg"/>
          <p:cNvPicPr>
            <a:picLocks noChangeAspect="1"/>
          </p:cNvPicPr>
          <p:nvPr/>
        </p:nvPicPr>
        <p:blipFill>
          <a:blip r:embed="rId1"/>
          <a:stretch>
            <a:fillRect/>
          </a:stretch>
        </p:blipFill>
        <p:spPr>
          <a:xfrm>
            <a:off x="-1536848" y="0"/>
            <a:ext cx="13728848" cy="6858000"/>
          </a:xfrm>
          <a:prstGeom prst="rect">
            <a:avLst/>
          </a:prstGeom>
        </p:spPr>
      </p:pic>
      <p:sp>
        <p:nvSpPr>
          <p:cNvPr id="4" name="TextBox 3"/>
          <p:cNvSpPr txBox="1"/>
          <p:nvPr/>
        </p:nvSpPr>
        <p:spPr>
          <a:xfrm>
            <a:off x="3215680" y="1916832"/>
            <a:ext cx="7200800" cy="2308324"/>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四年级公立校</a:t>
            </a:r>
            <a:endParaRPr lang="en-US" altLang="zh-CN" sz="3600" b="1" dirty="0">
              <a:latin typeface="黑体" panose="02010609060101010101" pitchFamily="49" charset="-122"/>
              <a:ea typeface="黑体" panose="02010609060101010101" pitchFamily="49" charset="-122"/>
            </a:endParaRPr>
          </a:p>
          <a:p>
            <a:pPr algn="ctr"/>
            <a:r>
              <a:rPr lang="en-US" altLang="zh-CN" sz="3600" b="1" i="1" dirty="0">
                <a:latin typeface="Georgia" panose="02040502050405020303" pitchFamily="18" charset="0"/>
              </a:rPr>
              <a:t>Unit 1 </a:t>
            </a:r>
            <a:endParaRPr lang="en-US" altLang="zh-CN" sz="3600" b="1" i="1" dirty="0">
              <a:latin typeface="Georgia" panose="02040502050405020303" pitchFamily="18" charset="0"/>
            </a:endParaRPr>
          </a:p>
          <a:p>
            <a:r>
              <a:rPr lang="en-US" altLang="zh-CN" sz="3600" b="1" i="1" dirty="0">
                <a:latin typeface="Georgia" panose="02040502050405020303" pitchFamily="18" charset="0"/>
              </a:rPr>
              <a:t>L1 </a:t>
            </a:r>
            <a:r>
              <a:rPr lang="en-US" altLang="zh-CN" sz="3600" b="1" i="1" dirty="0">
                <a:latin typeface="Georgia" panose="02040502050405020303" pitchFamily="18" charset="0"/>
                <a:ea typeface="黑体" panose="02010609060101010101" pitchFamily="49" charset="-122"/>
              </a:rPr>
              <a:t>How Are You?</a:t>
            </a:r>
            <a:endParaRPr lang="en-US" altLang="zh-CN" sz="3600" b="1" i="1" dirty="0">
              <a:latin typeface="Georgia" panose="02040502050405020303" pitchFamily="18" charset="0"/>
            </a:endParaRPr>
          </a:p>
          <a:p>
            <a:r>
              <a:rPr lang="en-US" altLang="zh-CN" sz="3600" b="1" i="1" dirty="0">
                <a:latin typeface="Georgia" panose="02040502050405020303" pitchFamily="18" charset="0"/>
              </a:rPr>
              <a:t>L2 Is This Your Pencil?</a:t>
            </a:r>
            <a:endParaRPr lang="zh-CN" altLang="en-US" sz="3600" b="1" i="1" dirty="0">
              <a:latin typeface="Georgia" panose="02040502050405020303" pitchFamily="18" charset="0"/>
            </a:endParaRPr>
          </a:p>
        </p:txBody>
      </p:sp>
      <p:pic>
        <p:nvPicPr>
          <p:cNvPr id="5" name="图片 4" descr="大桥教育.png"/>
          <p:cNvPicPr>
            <a:picLocks noChangeAspect="1"/>
          </p:cNvPicPr>
          <p:nvPr/>
        </p:nvPicPr>
        <p:blipFill>
          <a:blip r:embed="rId2"/>
          <a:stretch>
            <a:fillRect/>
          </a:stretch>
        </p:blipFill>
        <p:spPr>
          <a:xfrm>
            <a:off x="10091224" y="1"/>
            <a:ext cx="2100777" cy="5808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0"/>
            <a:ext cx="12192000" cy="6858000"/>
          </a:xfrm>
          <a:prstGeom prst="rect">
            <a:avLst/>
          </a:prstGeom>
        </p:spPr>
      </p:pic>
      <p:pic>
        <p:nvPicPr>
          <p:cNvPr id="5" name="图片 4" descr="大桥教育.png"/>
          <p:cNvPicPr>
            <a:picLocks noChangeAspect="1"/>
          </p:cNvPicPr>
          <p:nvPr/>
        </p:nvPicPr>
        <p:blipFill>
          <a:blip r:embed="rId2"/>
          <a:stretch>
            <a:fillRect/>
          </a:stretch>
        </p:blipFill>
        <p:spPr>
          <a:xfrm>
            <a:off x="10091224" y="1"/>
            <a:ext cx="2100777" cy="580835"/>
          </a:xfrm>
          <a:prstGeom prst="rect">
            <a:avLst/>
          </a:prstGeom>
        </p:spPr>
      </p:pic>
      <p:sp>
        <p:nvSpPr>
          <p:cNvPr id="7" name="圆角矩形 18"/>
          <p:cNvSpPr/>
          <p:nvPr/>
        </p:nvSpPr>
        <p:spPr>
          <a:xfrm>
            <a:off x="1372309" y="471742"/>
            <a:ext cx="1778000" cy="449262"/>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kumimoji="1" lang="zh-CN" altLang="en-US" sz="2400"/>
          </a:p>
        </p:txBody>
      </p:sp>
      <p:sp>
        <p:nvSpPr>
          <p:cNvPr id="8" name="文本框 19"/>
          <p:cNvSpPr txBox="1">
            <a:spLocks noChangeArrowheads="1"/>
          </p:cNvSpPr>
          <p:nvPr/>
        </p:nvSpPr>
        <p:spPr bwMode="auto">
          <a:xfrm>
            <a:off x="1443393" y="393570"/>
            <a:ext cx="1435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latin typeface="黑体" panose="02010609060101010101" pitchFamily="49" charset="-122"/>
                <a:ea typeface="黑体" panose="02010609060101010101" pitchFamily="49" charset="-122"/>
                <a:cs typeface="Hei"/>
              </a:rPr>
              <a:t>知识点</a:t>
            </a:r>
            <a:r>
              <a:rPr kumimoji="1" lang="en-US" altLang="zh-CN" sz="2400" b="1" dirty="0">
                <a:latin typeface="黑体" panose="02010609060101010101" pitchFamily="49" charset="-122"/>
                <a:ea typeface="黑体" panose="02010609060101010101" pitchFamily="49" charset="-122"/>
                <a:cs typeface="Hei"/>
              </a:rPr>
              <a:t> 3</a:t>
            </a:r>
            <a:endParaRPr kumimoji="1" lang="zh-CN" altLang="en-US" sz="2400" b="1" dirty="0">
              <a:latin typeface="黑体" panose="02010609060101010101" pitchFamily="49" charset="-122"/>
              <a:ea typeface="黑体" panose="02010609060101010101" pitchFamily="49" charset="-122"/>
              <a:cs typeface="Hei"/>
            </a:endParaRPr>
          </a:p>
        </p:txBody>
      </p:sp>
      <p:pic>
        <p:nvPicPr>
          <p:cNvPr id="9" name="图片 9" descr="book.gif"/>
          <p:cNvPicPr>
            <a:picLocks noChangeAspect="1" noChangeArrowheads="1"/>
          </p:cNvPicPr>
          <p:nvPr/>
        </p:nvPicPr>
        <p:blipFill>
          <a:blip r:embed="rId3"/>
          <a:srcRect/>
          <a:stretch>
            <a:fillRect/>
          </a:stretch>
        </p:blipFill>
        <p:spPr bwMode="auto">
          <a:xfrm>
            <a:off x="378181" y="313803"/>
            <a:ext cx="10874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0672" y="361427"/>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4858916" y="1111231"/>
            <a:ext cx="5400600" cy="954107"/>
          </a:xfrm>
          <a:prstGeom prst="rect">
            <a:avLst/>
          </a:prstGeom>
          <a:noFill/>
        </p:spPr>
        <p:txBody>
          <a:bodyPr wrap="square" rtlCol="0">
            <a:spAutoFit/>
          </a:bodyPr>
          <a:lstStyle/>
          <a:p>
            <a:r>
              <a:rPr lang="en-US" altLang="zh-CN" sz="2800" b="1" i="1" dirty="0">
                <a:latin typeface="Georgia" panose="02040502050405020303" pitchFamily="18" charset="0"/>
              </a:rPr>
              <a:t>Welcome back to school!</a:t>
            </a:r>
            <a:endParaRPr lang="en-US" altLang="zh-CN" sz="2800" b="1" i="1" dirty="0">
              <a:latin typeface="Georgia" panose="02040502050405020303" pitchFamily="18" charset="0"/>
            </a:endParaRPr>
          </a:p>
          <a:p>
            <a:r>
              <a:rPr lang="zh-CN" altLang="en-US" sz="2800" i="1" dirty="0">
                <a:latin typeface="Georgia" panose="02040502050405020303" pitchFamily="18" charset="0"/>
              </a:rPr>
              <a:t>“</a:t>
            </a:r>
            <a:r>
              <a:rPr lang="zh-CN" altLang="en-US" sz="2800" dirty="0">
                <a:latin typeface="黑体" panose="02010609060101010101" pitchFamily="49" charset="-122"/>
                <a:ea typeface="黑体" panose="02010609060101010101" pitchFamily="49" charset="-122"/>
              </a:rPr>
              <a:t>欢迎回到学校”</a:t>
            </a:r>
            <a:endParaRPr lang="zh-CN" altLang="en-US" sz="2800" dirty="0">
              <a:latin typeface="黑体" panose="02010609060101010101" pitchFamily="49" charset="-122"/>
              <a:ea typeface="黑体" panose="02010609060101010101" pitchFamily="49" charset="-122"/>
            </a:endParaRPr>
          </a:p>
        </p:txBody>
      </p:sp>
      <p:sp>
        <p:nvSpPr>
          <p:cNvPr id="17" name="文本框 16"/>
          <p:cNvSpPr txBox="1"/>
          <p:nvPr/>
        </p:nvSpPr>
        <p:spPr>
          <a:xfrm>
            <a:off x="6211268" y="3553215"/>
            <a:ext cx="4359613" cy="523220"/>
          </a:xfrm>
          <a:prstGeom prst="rect">
            <a:avLst/>
          </a:prstGeom>
          <a:noFill/>
        </p:spPr>
        <p:txBody>
          <a:bodyPr wrap="square" rtlCol="0">
            <a:spAutoFit/>
          </a:bodyPr>
          <a:lstStyle/>
          <a:p>
            <a:r>
              <a:rPr lang="en-US" altLang="zh-CN" sz="2800" i="1" dirty="0">
                <a:latin typeface="Georgia" panose="02040502050405020303" pitchFamily="18" charset="0"/>
              </a:rPr>
              <a:t>Welcome back to Beijing.</a:t>
            </a:r>
            <a:endParaRPr lang="zh-CN" altLang="en-US" sz="2800" i="1" dirty="0">
              <a:latin typeface="Georgia" panose="02040502050405020303" pitchFamily="18" charset="0"/>
            </a:endParaRPr>
          </a:p>
        </p:txBody>
      </p:sp>
      <p:sp>
        <p:nvSpPr>
          <p:cNvPr id="18" name="文本框 17"/>
          <p:cNvSpPr txBox="1"/>
          <p:nvPr/>
        </p:nvSpPr>
        <p:spPr>
          <a:xfrm>
            <a:off x="5289800" y="3553215"/>
            <a:ext cx="864096"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例句：</a:t>
            </a:r>
            <a:endParaRPr lang="zh-CN" altLang="en-US" sz="2400"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27" y="1061177"/>
            <a:ext cx="2430536" cy="2742419"/>
          </a:xfrm>
          <a:prstGeom prst="rect">
            <a:avLst/>
          </a:prstGeom>
          <a:ln>
            <a:noFill/>
          </a:ln>
          <a:effectLst>
            <a:outerShdw blurRad="292100" dist="139700" dir="2700000" algn="tl" rotWithShape="0">
              <a:srgbClr val="333333">
                <a:alpha val="65000"/>
              </a:srgbClr>
            </a:outerShdw>
          </a:effectLst>
        </p:spPr>
      </p:pic>
      <p:sp>
        <p:nvSpPr>
          <p:cNvPr id="13" name="椭圆 12"/>
          <p:cNvSpPr/>
          <p:nvPr/>
        </p:nvSpPr>
        <p:spPr>
          <a:xfrm>
            <a:off x="527419" y="1363747"/>
            <a:ext cx="1321897" cy="553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888406" y="2195932"/>
            <a:ext cx="4823269" cy="523220"/>
          </a:xfrm>
          <a:prstGeom prst="rect">
            <a:avLst/>
          </a:prstGeom>
          <a:noFill/>
        </p:spPr>
        <p:txBody>
          <a:bodyPr wrap="square" rtlCol="0">
            <a:spAutoFit/>
          </a:bodyPr>
          <a:lstStyle/>
          <a:p>
            <a:r>
              <a:rPr lang="en-US" altLang="zh-CN" sz="2800" i="1" dirty="0">
                <a:solidFill>
                  <a:srgbClr val="FF0000"/>
                </a:solidFill>
                <a:latin typeface="Georgia" panose="02040502050405020303" pitchFamily="18" charset="0"/>
              </a:rPr>
              <a:t>Welcome back</a:t>
            </a:r>
            <a:r>
              <a:rPr lang="en-US" altLang="zh-CN" sz="2800" i="1" dirty="0">
                <a:latin typeface="Georgia" panose="02040502050405020303" pitchFamily="18" charset="0"/>
              </a:rPr>
              <a:t> </a:t>
            </a:r>
            <a:r>
              <a:rPr lang="en-US" altLang="zh-CN" sz="2800" i="1" dirty="0">
                <a:solidFill>
                  <a:srgbClr val="00B050"/>
                </a:solidFill>
                <a:latin typeface="Georgia" panose="02040502050405020303" pitchFamily="18" charset="0"/>
              </a:rPr>
              <a:t>to</a:t>
            </a:r>
            <a:r>
              <a:rPr lang="en-US" altLang="zh-CN" sz="2800" i="1" dirty="0">
                <a:latin typeface="Georgia" panose="02040502050405020303" pitchFamily="18" charset="0"/>
              </a:rPr>
              <a:t> </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地点名词</a:t>
            </a:r>
            <a:endParaRPr lang="en-US" altLang="zh-CN" sz="2800" dirty="0">
              <a:latin typeface="黑体" panose="02010609060101010101" pitchFamily="49" charset="-122"/>
              <a:ea typeface="黑体" panose="02010609060101010101" pitchFamily="49" charset="-122"/>
            </a:endParaRPr>
          </a:p>
        </p:txBody>
      </p:sp>
      <p:sp>
        <p:nvSpPr>
          <p:cNvPr id="26" name="文本框 25"/>
          <p:cNvSpPr txBox="1"/>
          <p:nvPr/>
        </p:nvSpPr>
        <p:spPr>
          <a:xfrm>
            <a:off x="6223464" y="4220666"/>
            <a:ext cx="3962880" cy="523220"/>
          </a:xfrm>
          <a:prstGeom prst="rect">
            <a:avLst/>
          </a:prstGeom>
          <a:noFill/>
        </p:spPr>
        <p:txBody>
          <a:bodyPr wrap="square" rtlCol="0">
            <a:spAutoFit/>
          </a:bodyPr>
          <a:lstStyle/>
          <a:p>
            <a:r>
              <a:rPr lang="en-US" altLang="zh-CN" sz="2800" i="1" dirty="0">
                <a:latin typeface="Georgia" panose="02040502050405020303" pitchFamily="18" charset="0"/>
              </a:rPr>
              <a:t>Welcome back home.</a:t>
            </a:r>
            <a:endParaRPr lang="zh-CN" altLang="en-US" sz="2800" i="1" dirty="0">
              <a:latin typeface="Georgia" panose="02040502050405020303" pitchFamily="18" charset="0"/>
            </a:endParaRPr>
          </a:p>
        </p:txBody>
      </p:sp>
      <p:sp>
        <p:nvSpPr>
          <p:cNvPr id="28" name="文本框 27"/>
          <p:cNvSpPr txBox="1"/>
          <p:nvPr/>
        </p:nvSpPr>
        <p:spPr>
          <a:xfrm>
            <a:off x="4900088" y="2763807"/>
            <a:ext cx="4823269" cy="523220"/>
          </a:xfrm>
          <a:prstGeom prst="rect">
            <a:avLst/>
          </a:prstGeom>
          <a:noFill/>
        </p:spPr>
        <p:txBody>
          <a:bodyPr wrap="square" rtlCol="0">
            <a:spAutoFit/>
          </a:bodyPr>
          <a:lstStyle/>
          <a:p>
            <a:r>
              <a:rPr lang="en-US" altLang="zh-CN" sz="2800" i="1" dirty="0">
                <a:solidFill>
                  <a:srgbClr val="FF0000"/>
                </a:solidFill>
                <a:latin typeface="Georgia" panose="02040502050405020303" pitchFamily="18" charset="0"/>
              </a:rPr>
              <a:t>Welcome back</a:t>
            </a:r>
            <a:r>
              <a:rPr lang="en-US" altLang="zh-CN" sz="2800" i="1" dirty="0">
                <a:latin typeface="Georgia" panose="02040502050405020303" pitchFamily="18" charset="0"/>
              </a:rPr>
              <a:t> </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地点副词</a:t>
            </a:r>
            <a:endParaRPr lang="en-US" altLang="zh-CN" sz="2800" dirty="0">
              <a:latin typeface="黑体" panose="02010609060101010101" pitchFamily="49" charset="-122"/>
              <a:ea typeface="黑体" panose="02010609060101010101" pitchFamily="49" charset="-122"/>
            </a:endParaRPr>
          </a:p>
        </p:txBody>
      </p:sp>
      <p:sp>
        <p:nvSpPr>
          <p:cNvPr id="29" name="文本框 17"/>
          <p:cNvSpPr txBox="1">
            <a:spLocks noChangeArrowheads="1"/>
          </p:cNvSpPr>
          <p:nvPr/>
        </p:nvSpPr>
        <p:spPr bwMode="auto">
          <a:xfrm>
            <a:off x="9691038" y="2476035"/>
            <a:ext cx="2430536"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“欢迎回到</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i="1" dirty="0">
              <a:latin typeface="Georgia" panose="02040502050405020303" pitchFamily="18" charset="0"/>
              <a:ea typeface="+mn-ea"/>
            </a:endParaRPr>
          </a:p>
        </p:txBody>
      </p:sp>
      <p:sp>
        <p:nvSpPr>
          <p:cNvPr id="31" name="文本框 30"/>
          <p:cNvSpPr txBox="1"/>
          <p:nvPr/>
        </p:nvSpPr>
        <p:spPr>
          <a:xfrm>
            <a:off x="174662" y="4352859"/>
            <a:ext cx="3845611" cy="523220"/>
          </a:xfrm>
          <a:prstGeom prst="rect">
            <a:avLst/>
          </a:prstGeom>
          <a:noFill/>
        </p:spPr>
        <p:txBody>
          <a:bodyPr wrap="square" rtlCol="0">
            <a:spAutoFit/>
          </a:bodyPr>
          <a:lstStyle/>
          <a:p>
            <a:r>
              <a:rPr lang="en-US" altLang="zh-CN" sz="2800" i="1" dirty="0">
                <a:solidFill>
                  <a:srgbClr val="FF0000"/>
                </a:solidFill>
                <a:latin typeface="Georgia" panose="02040502050405020303" pitchFamily="18" charset="0"/>
              </a:rPr>
              <a:t>Welcome </a:t>
            </a:r>
            <a:r>
              <a:rPr lang="en-US" altLang="zh-CN" sz="2800" i="1" dirty="0">
                <a:solidFill>
                  <a:srgbClr val="00B050"/>
                </a:solidFill>
                <a:latin typeface="Georgia" panose="02040502050405020303" pitchFamily="18" charset="0"/>
              </a:rPr>
              <a:t>to</a:t>
            </a:r>
            <a:r>
              <a:rPr lang="en-US" altLang="zh-CN" sz="2800" i="1" dirty="0">
                <a:latin typeface="Georgia" panose="02040502050405020303" pitchFamily="18" charset="0"/>
              </a:rPr>
              <a:t> </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地点名词</a:t>
            </a:r>
            <a:endParaRPr lang="en-US" altLang="zh-CN" sz="2800" dirty="0">
              <a:latin typeface="黑体" panose="02010609060101010101" pitchFamily="49" charset="-122"/>
              <a:ea typeface="黑体" panose="02010609060101010101" pitchFamily="49" charset="-122"/>
            </a:endParaRPr>
          </a:p>
        </p:txBody>
      </p:sp>
      <p:sp>
        <p:nvSpPr>
          <p:cNvPr id="33" name="文本框 32"/>
          <p:cNvSpPr txBox="1"/>
          <p:nvPr/>
        </p:nvSpPr>
        <p:spPr>
          <a:xfrm>
            <a:off x="148586" y="4926597"/>
            <a:ext cx="3845611" cy="523220"/>
          </a:xfrm>
          <a:prstGeom prst="rect">
            <a:avLst/>
          </a:prstGeom>
          <a:noFill/>
        </p:spPr>
        <p:txBody>
          <a:bodyPr wrap="square" rtlCol="0">
            <a:spAutoFit/>
          </a:bodyPr>
          <a:lstStyle/>
          <a:p>
            <a:r>
              <a:rPr lang="en-US" altLang="zh-CN" sz="2800" i="1" dirty="0">
                <a:solidFill>
                  <a:srgbClr val="FF0000"/>
                </a:solidFill>
                <a:latin typeface="Georgia" panose="02040502050405020303" pitchFamily="18" charset="0"/>
              </a:rPr>
              <a:t>Welcome </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地点副词</a:t>
            </a:r>
            <a:endParaRPr lang="en-US" altLang="zh-CN" sz="2800" dirty="0">
              <a:latin typeface="黑体" panose="02010609060101010101" pitchFamily="49" charset="-122"/>
              <a:ea typeface="黑体" panose="02010609060101010101" pitchFamily="49" charset="-122"/>
            </a:endParaRPr>
          </a:p>
        </p:txBody>
      </p:sp>
      <p:sp>
        <p:nvSpPr>
          <p:cNvPr id="34" name="文本框 33"/>
          <p:cNvSpPr txBox="1"/>
          <p:nvPr/>
        </p:nvSpPr>
        <p:spPr>
          <a:xfrm>
            <a:off x="6141701" y="4877921"/>
            <a:ext cx="4206390" cy="523220"/>
          </a:xfrm>
          <a:prstGeom prst="rect">
            <a:avLst/>
          </a:prstGeom>
          <a:noFill/>
        </p:spPr>
        <p:txBody>
          <a:bodyPr wrap="square" rtlCol="0">
            <a:spAutoFit/>
          </a:bodyPr>
          <a:lstStyle/>
          <a:p>
            <a:r>
              <a:rPr lang="en-US" altLang="zh-CN" sz="2800" i="1" dirty="0">
                <a:latin typeface="Georgia" panose="02040502050405020303" pitchFamily="18" charset="0"/>
              </a:rPr>
              <a:t>Welcome to our school.</a:t>
            </a:r>
            <a:endParaRPr lang="zh-CN" altLang="en-US" sz="2800" i="1" dirty="0">
              <a:latin typeface="Georgia" panose="02040502050405020303" pitchFamily="18" charset="0"/>
            </a:endParaRPr>
          </a:p>
        </p:txBody>
      </p:sp>
      <p:sp>
        <p:nvSpPr>
          <p:cNvPr id="35" name="文本框 34"/>
          <p:cNvSpPr txBox="1"/>
          <p:nvPr/>
        </p:nvSpPr>
        <p:spPr>
          <a:xfrm>
            <a:off x="5220232" y="4877921"/>
            <a:ext cx="864096"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例句：</a:t>
            </a:r>
            <a:endParaRPr lang="zh-CN" altLang="en-US" sz="2400" dirty="0">
              <a:latin typeface="黑体" panose="02010609060101010101" pitchFamily="49" charset="-122"/>
              <a:ea typeface="黑体" panose="02010609060101010101" pitchFamily="49" charset="-122"/>
            </a:endParaRPr>
          </a:p>
        </p:txBody>
      </p:sp>
      <p:sp>
        <p:nvSpPr>
          <p:cNvPr id="36" name="文本框 35"/>
          <p:cNvSpPr txBox="1"/>
          <p:nvPr/>
        </p:nvSpPr>
        <p:spPr>
          <a:xfrm>
            <a:off x="6153896" y="5545372"/>
            <a:ext cx="2814361" cy="521970"/>
          </a:xfrm>
          <a:prstGeom prst="rect">
            <a:avLst/>
          </a:prstGeom>
          <a:noFill/>
        </p:spPr>
        <p:txBody>
          <a:bodyPr wrap="square" rtlCol="0">
            <a:spAutoFit/>
          </a:bodyPr>
          <a:lstStyle/>
          <a:p>
            <a:r>
              <a:rPr lang="en-US" altLang="zh-CN" sz="2800" i="1" dirty="0">
                <a:latin typeface="Georgia" panose="02040502050405020303" pitchFamily="18" charset="0"/>
              </a:rPr>
              <a:t>Welcome here.</a:t>
            </a:r>
            <a:endParaRPr lang="zh-CN" altLang="en-US" sz="2800" i="1" dirty="0">
              <a:latin typeface="Georgia" panose="02040502050405020303" pitchFamily="18" charset="0"/>
            </a:endParaRPr>
          </a:p>
        </p:txBody>
      </p:sp>
      <p:sp>
        <p:nvSpPr>
          <p:cNvPr id="37" name="文本框 17"/>
          <p:cNvSpPr txBox="1">
            <a:spLocks noChangeArrowheads="1"/>
          </p:cNvSpPr>
          <p:nvPr/>
        </p:nvSpPr>
        <p:spPr bwMode="auto">
          <a:xfrm>
            <a:off x="557115" y="3856622"/>
            <a:ext cx="243053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“欢迎来到</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i="1" dirty="0">
              <a:latin typeface="Georgia" panose="02040502050405020303" pitchFamily="18" charset="0"/>
              <a:ea typeface="+mn-ea"/>
            </a:endParaRPr>
          </a:p>
        </p:txBody>
      </p:sp>
      <p:sp>
        <p:nvSpPr>
          <p:cNvPr id="23" name="文本框 22"/>
          <p:cNvSpPr txBox="1"/>
          <p:nvPr/>
        </p:nvSpPr>
        <p:spPr>
          <a:xfrm>
            <a:off x="84355" y="5496948"/>
            <a:ext cx="4986317" cy="954107"/>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常见地点副词： </a:t>
            </a:r>
            <a:r>
              <a:rPr lang="en-US" altLang="zh-CN" sz="2800" i="1" dirty="0">
                <a:solidFill>
                  <a:srgbClr val="FF0000"/>
                </a:solidFill>
                <a:latin typeface="Georgia" panose="02040502050405020303" pitchFamily="18" charset="0"/>
              </a:rPr>
              <a:t>home, here, there, upstairs, downstairs </a:t>
            </a:r>
            <a:endParaRPr lang="en-US" altLang="zh-CN"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6" grpId="0"/>
      <p:bldP spid="29" grpId="0"/>
      <p:bldP spid="31" grpId="0"/>
      <p:bldP spid="33" grpId="0"/>
      <p:bldP spid="34" grpId="0"/>
      <p:bldP spid="35" grpId="0"/>
      <p:bldP spid="36" grpId="0"/>
      <p:bldP spid="37"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1"/>
            <a:ext cx="12192000" cy="6858000"/>
          </a:xfrm>
          <a:prstGeom prst="rect">
            <a:avLst/>
          </a:prstGeom>
        </p:spPr>
      </p:pic>
      <p:pic>
        <p:nvPicPr>
          <p:cNvPr id="5" name="图片 4" descr="大桥教育.png"/>
          <p:cNvPicPr>
            <a:picLocks noChangeAspect="1"/>
          </p:cNvPicPr>
          <p:nvPr/>
        </p:nvPicPr>
        <p:blipFill>
          <a:blip r:embed="rId2"/>
          <a:stretch>
            <a:fillRect/>
          </a:stretch>
        </p:blipFill>
        <p:spPr>
          <a:xfrm>
            <a:off x="10128689" y="1"/>
            <a:ext cx="2100777" cy="580835"/>
          </a:xfrm>
          <a:prstGeom prst="rect">
            <a:avLst/>
          </a:prstGeom>
        </p:spPr>
      </p:pic>
      <p:sp>
        <p:nvSpPr>
          <p:cNvPr id="6" name="文本框 17"/>
          <p:cNvSpPr txBox="1">
            <a:spLocks noChangeArrowheads="1"/>
          </p:cNvSpPr>
          <p:nvPr/>
        </p:nvSpPr>
        <p:spPr bwMode="auto">
          <a:xfrm>
            <a:off x="5240188" y="835941"/>
            <a:ext cx="5320307" cy="66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b="1"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Is this your pencil, Jenny? </a:t>
            </a:r>
            <a:endParaRPr lang="zh-CN" altLang="en-US"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矩形 6"/>
          <p:cNvSpPr>
            <a:spLocks noChangeArrowheads="1"/>
          </p:cNvSpPr>
          <p:nvPr/>
        </p:nvSpPr>
        <p:spPr bwMode="auto">
          <a:xfrm>
            <a:off x="5807968" y="1580488"/>
            <a:ext cx="4608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i="1" dirty="0">
                <a:latin typeface="Georgia" panose="02040502050405020303" pitchFamily="18" charset="0"/>
                <a:ea typeface="+mn-ea"/>
              </a:rPr>
              <a:t>Be</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动词引导的一般疑问句</a:t>
            </a:r>
            <a:endPar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用</a:t>
            </a:r>
            <a:r>
              <a:rPr lang="en-US" altLang="zh-CN" sz="2800" i="1" dirty="0">
                <a:latin typeface="Georgia" panose="02040502050405020303" pitchFamily="18" charset="0"/>
                <a:ea typeface="+mn-ea"/>
              </a:rPr>
              <a:t>Yes/No</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来回答。</a:t>
            </a:r>
            <a:endParaRPr lang="zh-CN" altLang="en-US" dirty="0">
              <a:ea typeface="黑体" panose="02010609060101010101" pitchFamily="49" charset="-122"/>
              <a:cs typeface="Times New Roman" panose="02020603050405020304" pitchFamily="18" charset="0"/>
            </a:endParaRPr>
          </a:p>
        </p:txBody>
      </p:sp>
      <p:pic>
        <p:nvPicPr>
          <p:cNvPr id="1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776" y="213642"/>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组合 2"/>
          <p:cNvGrpSpPr/>
          <p:nvPr/>
        </p:nvGrpSpPr>
        <p:grpSpPr bwMode="auto">
          <a:xfrm>
            <a:off x="822251" y="497011"/>
            <a:ext cx="2489200" cy="663575"/>
            <a:chOff x="-429879" y="2130870"/>
            <a:chExt cx="2489483" cy="663483"/>
          </a:xfrm>
        </p:grpSpPr>
        <p:sp>
          <p:nvSpPr>
            <p:cNvPr id="19" name="圆角矩形 18"/>
            <p:cNvSpPr/>
            <p:nvPr/>
          </p:nvSpPr>
          <p:spPr>
            <a:xfrm>
              <a:off x="176615" y="2238805"/>
              <a:ext cx="1882989" cy="446026"/>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kumimoji="1" lang="zh-CN" altLang="en-US"/>
            </a:p>
          </p:txBody>
        </p:sp>
        <p:pic>
          <p:nvPicPr>
            <p:cNvPr id="20" name="图片 9" descr="book.gif"/>
            <p:cNvPicPr>
              <a:picLocks noChangeAspect="1" noChangeArrowheads="1"/>
            </p:cNvPicPr>
            <p:nvPr/>
          </p:nvPicPr>
          <p:blipFill>
            <a:blip r:embed="rId4"/>
            <a:srcRect/>
            <a:stretch>
              <a:fillRect/>
            </a:stretch>
          </p:blipFill>
          <p:spPr bwMode="auto">
            <a:xfrm>
              <a:off x="-429879" y="2130870"/>
              <a:ext cx="1151449" cy="66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文本框 19"/>
          <p:cNvSpPr txBox="1">
            <a:spLocks noChangeArrowheads="1"/>
          </p:cNvSpPr>
          <p:nvPr/>
        </p:nvSpPr>
        <p:spPr bwMode="auto">
          <a:xfrm>
            <a:off x="1927342" y="604960"/>
            <a:ext cx="1430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latin typeface="黑体" panose="02010609060101010101" pitchFamily="49" charset="-122"/>
                <a:ea typeface="黑体" panose="02010609060101010101" pitchFamily="49" charset="-122"/>
                <a:cs typeface="Hei"/>
              </a:rPr>
              <a:t>知识点</a:t>
            </a:r>
            <a:r>
              <a:rPr kumimoji="1" lang="en-US" altLang="zh-CN" sz="2400" b="1" dirty="0">
                <a:latin typeface="黑体" panose="02010609060101010101" pitchFamily="49" charset="-122"/>
                <a:ea typeface="黑体" panose="02010609060101010101" pitchFamily="49" charset="-122"/>
                <a:cs typeface="Hei"/>
              </a:rPr>
              <a:t> 4</a:t>
            </a:r>
            <a:endParaRPr kumimoji="1" lang="zh-CN" altLang="en-US" sz="2400" b="1" dirty="0">
              <a:latin typeface="黑体" panose="02010609060101010101" pitchFamily="49" charset="-122"/>
              <a:ea typeface="黑体" panose="02010609060101010101" pitchFamily="49" charset="-122"/>
              <a:cs typeface="Hei"/>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104" y="1449383"/>
            <a:ext cx="5106751" cy="1430338"/>
          </a:xfrm>
          <a:prstGeom prst="rect">
            <a:avLst/>
          </a:prstGeom>
          <a:ln>
            <a:noFill/>
          </a:ln>
          <a:effectLst>
            <a:outerShdw blurRad="292100" dist="139700" dir="2700000" algn="tl" rotWithShape="0">
              <a:srgbClr val="333333">
                <a:alpha val="65000"/>
              </a:srgbClr>
            </a:outerShdw>
          </a:effectLst>
        </p:spPr>
      </p:pic>
      <p:sp>
        <p:nvSpPr>
          <p:cNvPr id="22" name="文本框 21"/>
          <p:cNvSpPr txBox="1"/>
          <p:nvPr/>
        </p:nvSpPr>
        <p:spPr>
          <a:xfrm>
            <a:off x="5807968" y="2618111"/>
            <a:ext cx="4608512" cy="523220"/>
          </a:xfrm>
          <a:prstGeom prst="rect">
            <a:avLst/>
          </a:prstGeom>
          <a:noFill/>
        </p:spPr>
        <p:txBody>
          <a:bodyPr wrap="square" rtlCol="0">
            <a:spAutoFit/>
          </a:bodyPr>
          <a:lstStyle/>
          <a:p>
            <a:r>
              <a:rPr lang="en-US" altLang="zh-CN" sz="2800" i="1" dirty="0">
                <a:solidFill>
                  <a:srgbClr val="FF0000"/>
                </a:solidFill>
                <a:latin typeface="Georgia" panose="02040502050405020303" pitchFamily="18" charset="0"/>
              </a:rPr>
              <a:t>this/that </a:t>
            </a:r>
            <a:r>
              <a:rPr lang="zh-CN" altLang="en-US" sz="2800" dirty="0">
                <a:solidFill>
                  <a:srgbClr val="FF0000"/>
                </a:solidFill>
                <a:latin typeface="黑体" panose="02010609060101010101" pitchFamily="49" charset="-122"/>
                <a:ea typeface="黑体" panose="02010609060101010101" pitchFamily="49" charset="-122"/>
              </a:rPr>
              <a:t>问</a:t>
            </a:r>
            <a:r>
              <a:rPr lang="zh-CN" altLang="en-US" sz="2800" dirty="0">
                <a:solidFill>
                  <a:srgbClr val="FF0000"/>
                </a:solidFill>
                <a:latin typeface="Georgia" panose="02040502050405020303" pitchFamily="18" charset="0"/>
              </a:rPr>
              <a:t>， </a:t>
            </a:r>
            <a:r>
              <a:rPr lang="en-US" altLang="zh-CN" sz="2800" i="1" dirty="0">
                <a:solidFill>
                  <a:srgbClr val="FF0000"/>
                </a:solidFill>
                <a:latin typeface="Georgia" panose="02040502050405020303" pitchFamily="18" charset="0"/>
              </a:rPr>
              <a:t>it</a:t>
            </a:r>
            <a:r>
              <a:rPr lang="en-US" altLang="zh-CN" sz="2800" dirty="0">
                <a:solidFill>
                  <a:srgbClr val="FF0000"/>
                </a:solidFill>
                <a:latin typeface="Georgia" panose="02040502050405020303" pitchFamily="18" charset="0"/>
              </a:rPr>
              <a:t> </a:t>
            </a:r>
            <a:r>
              <a:rPr lang="zh-CN" altLang="en-US" sz="2800" dirty="0">
                <a:solidFill>
                  <a:srgbClr val="FF0000"/>
                </a:solidFill>
                <a:latin typeface="黑体" panose="02010609060101010101" pitchFamily="49" charset="-122"/>
                <a:ea typeface="黑体" panose="02010609060101010101" pitchFamily="49" charset="-122"/>
              </a:rPr>
              <a:t>来回答</a:t>
            </a:r>
            <a:endParaRPr lang="en-US" altLang="zh-CN" sz="2800" dirty="0">
              <a:latin typeface="黑体" panose="02010609060101010101" pitchFamily="49" charset="-122"/>
              <a:ea typeface="黑体" panose="02010609060101010101" pitchFamily="49" charset="-122"/>
            </a:endParaRPr>
          </a:p>
        </p:txBody>
      </p:sp>
      <p:sp>
        <p:nvSpPr>
          <p:cNvPr id="23" name="文本框 22"/>
          <p:cNvSpPr txBox="1"/>
          <p:nvPr/>
        </p:nvSpPr>
        <p:spPr>
          <a:xfrm>
            <a:off x="6168008" y="3288129"/>
            <a:ext cx="3240360" cy="523220"/>
          </a:xfrm>
          <a:prstGeom prst="rect">
            <a:avLst/>
          </a:prstGeom>
          <a:noFill/>
        </p:spPr>
        <p:txBody>
          <a:bodyPr wrap="square" rtlCol="0">
            <a:spAutoFit/>
          </a:bodyPr>
          <a:lstStyle/>
          <a:p>
            <a:r>
              <a:rPr lang="en-US" altLang="zh-CN" sz="2800" i="1" dirty="0">
                <a:latin typeface="Georgia" panose="02040502050405020303" pitchFamily="18" charset="0"/>
              </a:rPr>
              <a:t>Is this your pen?</a:t>
            </a:r>
            <a:endParaRPr lang="en-US" altLang="zh-CN" sz="2800" i="1" dirty="0">
              <a:latin typeface="Georgia" panose="02040502050405020303" pitchFamily="18" charset="0"/>
            </a:endParaRPr>
          </a:p>
        </p:txBody>
      </p:sp>
      <p:sp>
        <p:nvSpPr>
          <p:cNvPr id="24" name="文本框 23"/>
          <p:cNvSpPr txBox="1"/>
          <p:nvPr/>
        </p:nvSpPr>
        <p:spPr>
          <a:xfrm>
            <a:off x="5145771" y="3298171"/>
            <a:ext cx="864096"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例句：</a:t>
            </a:r>
            <a:endParaRPr lang="zh-CN" altLang="en-US" sz="2400" dirty="0">
              <a:latin typeface="黑体" panose="02010609060101010101" pitchFamily="49" charset="-122"/>
              <a:ea typeface="黑体" panose="02010609060101010101" pitchFamily="49" charset="-122"/>
            </a:endParaRPr>
          </a:p>
        </p:txBody>
      </p:sp>
      <p:sp>
        <p:nvSpPr>
          <p:cNvPr id="25" name="文本框 24"/>
          <p:cNvSpPr txBox="1"/>
          <p:nvPr/>
        </p:nvSpPr>
        <p:spPr>
          <a:xfrm>
            <a:off x="6183648" y="3861956"/>
            <a:ext cx="3240360" cy="523220"/>
          </a:xfrm>
          <a:prstGeom prst="rect">
            <a:avLst/>
          </a:prstGeom>
          <a:noFill/>
        </p:spPr>
        <p:txBody>
          <a:bodyPr wrap="square" rtlCol="0">
            <a:spAutoFit/>
          </a:bodyPr>
          <a:lstStyle/>
          <a:p>
            <a:r>
              <a:rPr lang="en-US" altLang="zh-CN" sz="2800" i="1" dirty="0">
                <a:latin typeface="Georgia" panose="02040502050405020303" pitchFamily="18" charset="0"/>
              </a:rPr>
              <a:t>No, ___ isn’t.</a:t>
            </a:r>
            <a:endParaRPr lang="en-US" altLang="zh-CN" sz="2800" i="1" dirty="0">
              <a:latin typeface="Georgia" panose="02040502050405020303" pitchFamily="18" charset="0"/>
            </a:endParaRPr>
          </a:p>
        </p:txBody>
      </p:sp>
      <p:sp>
        <p:nvSpPr>
          <p:cNvPr id="26" name="文本框 25"/>
          <p:cNvSpPr txBox="1"/>
          <p:nvPr/>
        </p:nvSpPr>
        <p:spPr>
          <a:xfrm>
            <a:off x="479376" y="3728872"/>
            <a:ext cx="3416695" cy="954107"/>
          </a:xfrm>
          <a:prstGeom prst="rect">
            <a:avLst/>
          </a:prstGeom>
          <a:noFill/>
        </p:spPr>
        <p:txBody>
          <a:bodyPr wrap="square" rtlCol="0">
            <a:spAutoFit/>
          </a:bodyPr>
          <a:lstStyle/>
          <a:p>
            <a:r>
              <a:rPr lang="en-US" altLang="zh-CN" sz="2800" i="1" dirty="0">
                <a:latin typeface="Georgia" panose="02040502050405020303" pitchFamily="18" charset="0"/>
              </a:rPr>
              <a:t>this-</a:t>
            </a:r>
            <a:r>
              <a:rPr lang="zh-CN" altLang="en-US" sz="2800" i="1" dirty="0">
                <a:latin typeface="Georgia" panose="02040502050405020303" pitchFamily="18" charset="0"/>
              </a:rPr>
              <a:t>复数</a:t>
            </a:r>
            <a:r>
              <a:rPr lang="en-US" altLang="zh-CN" sz="2800" i="1" dirty="0">
                <a:latin typeface="Georgia" panose="02040502050405020303" pitchFamily="18" charset="0"/>
              </a:rPr>
              <a:t>--these</a:t>
            </a:r>
            <a:endParaRPr lang="en-US" altLang="zh-CN" sz="2800" i="1" dirty="0">
              <a:latin typeface="Georgia" panose="02040502050405020303" pitchFamily="18" charset="0"/>
            </a:endParaRPr>
          </a:p>
          <a:p>
            <a:r>
              <a:rPr lang="en-US" altLang="zh-CN" sz="2800" i="1" dirty="0">
                <a:latin typeface="Georgia" panose="02040502050405020303" pitchFamily="18" charset="0"/>
              </a:rPr>
              <a:t>that—</a:t>
            </a:r>
            <a:r>
              <a:rPr lang="zh-CN" altLang="en-US" sz="2800" i="1" dirty="0">
                <a:latin typeface="Georgia" panose="02040502050405020303" pitchFamily="18" charset="0"/>
              </a:rPr>
              <a:t>复数</a:t>
            </a:r>
            <a:r>
              <a:rPr lang="en-US" altLang="zh-CN" sz="2800" i="1" dirty="0">
                <a:latin typeface="Georgia" panose="02040502050405020303" pitchFamily="18" charset="0"/>
              </a:rPr>
              <a:t>-those</a:t>
            </a:r>
            <a:endParaRPr lang="en-US" altLang="zh-CN" sz="2800" dirty="0">
              <a:latin typeface="黑体" panose="02010609060101010101" pitchFamily="49" charset="-122"/>
              <a:ea typeface="黑体" panose="02010609060101010101" pitchFamily="49" charset="-122"/>
            </a:endParaRPr>
          </a:p>
        </p:txBody>
      </p:sp>
      <p:sp>
        <p:nvSpPr>
          <p:cNvPr id="27" name="文本框 26"/>
          <p:cNvSpPr txBox="1"/>
          <p:nvPr/>
        </p:nvSpPr>
        <p:spPr>
          <a:xfrm>
            <a:off x="6182110" y="4703685"/>
            <a:ext cx="3946338" cy="523220"/>
          </a:xfrm>
          <a:prstGeom prst="rect">
            <a:avLst/>
          </a:prstGeom>
          <a:noFill/>
        </p:spPr>
        <p:txBody>
          <a:bodyPr wrap="square" rtlCol="0">
            <a:spAutoFit/>
          </a:bodyPr>
          <a:lstStyle/>
          <a:p>
            <a:r>
              <a:rPr lang="en-US" altLang="zh-CN" sz="2800" i="1" dirty="0">
                <a:latin typeface="Georgia" panose="02040502050405020303" pitchFamily="18" charset="0"/>
              </a:rPr>
              <a:t>Are these your pens?</a:t>
            </a:r>
            <a:endParaRPr lang="en-US" altLang="zh-CN" sz="2800" i="1" dirty="0">
              <a:latin typeface="Georgia" panose="02040502050405020303" pitchFamily="18" charset="0"/>
            </a:endParaRPr>
          </a:p>
        </p:txBody>
      </p:sp>
      <p:sp>
        <p:nvSpPr>
          <p:cNvPr id="28" name="文本框 27"/>
          <p:cNvSpPr txBox="1"/>
          <p:nvPr/>
        </p:nvSpPr>
        <p:spPr>
          <a:xfrm>
            <a:off x="5159873" y="4713727"/>
            <a:ext cx="864096"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例句：</a:t>
            </a:r>
            <a:endParaRPr lang="zh-CN" altLang="en-US" sz="2400" dirty="0">
              <a:latin typeface="黑体" panose="02010609060101010101" pitchFamily="49" charset="-122"/>
              <a:ea typeface="黑体" panose="02010609060101010101" pitchFamily="49" charset="-122"/>
            </a:endParaRPr>
          </a:p>
        </p:txBody>
      </p:sp>
      <p:sp>
        <p:nvSpPr>
          <p:cNvPr id="29" name="文本框 28"/>
          <p:cNvSpPr txBox="1"/>
          <p:nvPr/>
        </p:nvSpPr>
        <p:spPr>
          <a:xfrm>
            <a:off x="6197750" y="5277512"/>
            <a:ext cx="3240360" cy="523220"/>
          </a:xfrm>
          <a:prstGeom prst="rect">
            <a:avLst/>
          </a:prstGeom>
          <a:noFill/>
        </p:spPr>
        <p:txBody>
          <a:bodyPr wrap="square" rtlCol="0">
            <a:spAutoFit/>
          </a:bodyPr>
          <a:lstStyle/>
          <a:p>
            <a:r>
              <a:rPr lang="en-US" altLang="zh-CN" sz="2800" i="1" dirty="0">
                <a:latin typeface="Georgia" panose="02040502050405020303" pitchFamily="18" charset="0"/>
              </a:rPr>
              <a:t>Yes, ___ are.</a:t>
            </a:r>
            <a:endParaRPr lang="en-US" altLang="zh-CN" sz="2800" i="1" dirty="0">
              <a:latin typeface="Georgia" panose="02040502050405020303" pitchFamily="18" charset="0"/>
            </a:endParaRPr>
          </a:p>
        </p:txBody>
      </p:sp>
      <p:sp>
        <p:nvSpPr>
          <p:cNvPr id="30" name="TextBox 2"/>
          <p:cNvSpPr txBox="1">
            <a:spLocks noChangeArrowheads="1"/>
          </p:cNvSpPr>
          <p:nvPr/>
        </p:nvSpPr>
        <p:spPr bwMode="auto">
          <a:xfrm>
            <a:off x="6998915" y="3888231"/>
            <a:ext cx="6812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i="1" dirty="0">
                <a:solidFill>
                  <a:srgbClr val="C00000"/>
                </a:solidFill>
                <a:latin typeface="Georgia" panose="02040502050405020303" pitchFamily="18" charset="0"/>
                <a:cs typeface="Times New Roman" panose="02020603050405020304" pitchFamily="18" charset="0"/>
              </a:rPr>
              <a:t>it</a:t>
            </a:r>
            <a:endParaRPr lang="zh-CN" altLang="en-US" sz="2600" b="1" i="1" dirty="0">
              <a:solidFill>
                <a:srgbClr val="C00000"/>
              </a:solidFill>
              <a:latin typeface="Georgia" panose="02040502050405020303" pitchFamily="18" charset="0"/>
              <a:cs typeface="Times New Roman" panose="02020603050405020304" pitchFamily="18" charset="0"/>
            </a:endParaRPr>
          </a:p>
        </p:txBody>
      </p:sp>
      <p:sp>
        <p:nvSpPr>
          <p:cNvPr id="31" name="TextBox 2"/>
          <p:cNvSpPr txBox="1">
            <a:spLocks noChangeArrowheads="1"/>
          </p:cNvSpPr>
          <p:nvPr/>
        </p:nvSpPr>
        <p:spPr bwMode="auto">
          <a:xfrm>
            <a:off x="6853370" y="5320291"/>
            <a:ext cx="9723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i="1" dirty="0">
                <a:solidFill>
                  <a:srgbClr val="C00000"/>
                </a:solidFill>
                <a:latin typeface="Georgia" panose="02040502050405020303" pitchFamily="18" charset="0"/>
                <a:cs typeface="Times New Roman" panose="02020603050405020304" pitchFamily="18" charset="0"/>
              </a:rPr>
              <a:t>they</a:t>
            </a:r>
            <a:endParaRPr lang="zh-CN" altLang="en-US" sz="2600" b="1" i="1" dirty="0">
              <a:solidFill>
                <a:srgbClr val="C00000"/>
              </a:solidFill>
              <a:latin typeface="Georgia" panose="02040502050405020303" pitchFamily="18" charset="0"/>
              <a:cs typeface="Times New Roman" panose="02020603050405020304" pitchFamily="18" charset="0"/>
            </a:endParaRPr>
          </a:p>
        </p:txBody>
      </p:sp>
      <p:sp>
        <p:nvSpPr>
          <p:cNvPr id="33" name="文本框 32"/>
          <p:cNvSpPr txBox="1"/>
          <p:nvPr/>
        </p:nvSpPr>
        <p:spPr>
          <a:xfrm>
            <a:off x="338254" y="5610088"/>
            <a:ext cx="5325698" cy="523220"/>
          </a:xfrm>
          <a:prstGeom prst="rect">
            <a:avLst/>
          </a:prstGeom>
          <a:noFill/>
        </p:spPr>
        <p:txBody>
          <a:bodyPr wrap="square" rtlCol="0">
            <a:spAutoFit/>
          </a:bodyPr>
          <a:lstStyle/>
          <a:p>
            <a:r>
              <a:rPr lang="en-US" altLang="zh-CN" sz="2800" i="1" dirty="0">
                <a:solidFill>
                  <a:srgbClr val="FF0000"/>
                </a:solidFill>
                <a:latin typeface="Georgia" panose="02040502050405020303" pitchFamily="18" charset="0"/>
              </a:rPr>
              <a:t>these/those </a:t>
            </a:r>
            <a:r>
              <a:rPr lang="zh-CN" altLang="en-US" sz="2800" dirty="0">
                <a:solidFill>
                  <a:srgbClr val="FF0000"/>
                </a:solidFill>
                <a:latin typeface="黑体" panose="02010609060101010101" pitchFamily="49" charset="-122"/>
                <a:ea typeface="黑体" panose="02010609060101010101" pitchFamily="49" charset="-122"/>
              </a:rPr>
              <a:t>问</a:t>
            </a:r>
            <a:r>
              <a:rPr lang="zh-CN" altLang="en-US" sz="2800" dirty="0">
                <a:solidFill>
                  <a:srgbClr val="FF0000"/>
                </a:solidFill>
                <a:latin typeface="Georgia" panose="02040502050405020303" pitchFamily="18" charset="0"/>
              </a:rPr>
              <a:t>，用 </a:t>
            </a:r>
            <a:r>
              <a:rPr lang="en-US" altLang="zh-CN" sz="2800" i="1" dirty="0">
                <a:solidFill>
                  <a:srgbClr val="FF0000"/>
                </a:solidFill>
                <a:latin typeface="Georgia" panose="02040502050405020303" pitchFamily="18" charset="0"/>
              </a:rPr>
              <a:t>they</a:t>
            </a:r>
            <a:r>
              <a:rPr lang="en-US" altLang="zh-CN" sz="2800" dirty="0">
                <a:solidFill>
                  <a:srgbClr val="FF0000"/>
                </a:solidFill>
                <a:latin typeface="Georgia" panose="02040502050405020303" pitchFamily="18" charset="0"/>
              </a:rPr>
              <a:t> </a:t>
            </a:r>
            <a:r>
              <a:rPr lang="zh-CN" altLang="en-US" sz="2800" dirty="0">
                <a:solidFill>
                  <a:srgbClr val="FF0000"/>
                </a:solidFill>
                <a:latin typeface="黑体" panose="02010609060101010101" pitchFamily="49" charset="-122"/>
                <a:ea typeface="黑体" panose="02010609060101010101" pitchFamily="49" charset="-122"/>
              </a:rPr>
              <a:t>来回答</a:t>
            </a:r>
            <a:endParaRPr lang="en-US" altLang="zh-CN"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1"/>
            <a:ext cx="12192000" cy="6858000"/>
          </a:xfrm>
          <a:prstGeom prst="rect">
            <a:avLst/>
          </a:prstGeom>
        </p:spPr>
      </p:pic>
      <p:pic>
        <p:nvPicPr>
          <p:cNvPr id="5" name="图片 4" descr="大桥教育.png"/>
          <p:cNvPicPr>
            <a:picLocks noChangeAspect="1"/>
          </p:cNvPicPr>
          <p:nvPr/>
        </p:nvPicPr>
        <p:blipFill>
          <a:blip r:embed="rId2"/>
          <a:stretch>
            <a:fillRect/>
          </a:stretch>
        </p:blipFill>
        <p:spPr>
          <a:xfrm>
            <a:off x="10091224" y="1"/>
            <a:ext cx="2100777" cy="580835"/>
          </a:xfrm>
          <a:prstGeom prst="rect">
            <a:avLst/>
          </a:prstGeom>
        </p:spPr>
      </p:pic>
      <p:sp>
        <p:nvSpPr>
          <p:cNvPr id="6" name="文本框 17"/>
          <p:cNvSpPr txBox="1">
            <a:spLocks noChangeArrowheads="1"/>
          </p:cNvSpPr>
          <p:nvPr/>
        </p:nvSpPr>
        <p:spPr bwMode="auto">
          <a:xfrm>
            <a:off x="5240189" y="835941"/>
            <a:ext cx="4608512" cy="66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b="1"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Whose pencil is this? </a:t>
            </a:r>
            <a:endParaRPr lang="zh-CN" altLang="en-US"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矩形 6"/>
          <p:cNvSpPr>
            <a:spLocks noChangeArrowheads="1"/>
          </p:cNvSpPr>
          <p:nvPr/>
        </p:nvSpPr>
        <p:spPr bwMode="auto">
          <a:xfrm>
            <a:off x="5807968" y="1580488"/>
            <a:ext cx="2952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whose</a:t>
            </a:r>
            <a:r>
              <a:rPr lang="zh-CN" altLang="en-US" sz="2800" b="1" dirty="0">
                <a:latin typeface="Georgia" panose="02040502050405020303" pitchFamily="18" charset="0"/>
                <a:ea typeface="黑体" panose="02010609060101010101" pitchFamily="49" charset="-122"/>
                <a:cs typeface="Times New Roman" panose="02020603050405020304" pitchFamily="18" charset="0"/>
              </a:rPr>
              <a:t>“谁的”</a:t>
            </a:r>
            <a:endParaRPr lang="zh-CN" altLang="en-US" dirty="0">
              <a:ea typeface="黑体" panose="02010609060101010101" pitchFamily="49" charset="-122"/>
              <a:cs typeface="Times New Roman" panose="02020603050405020304" pitchFamily="18" charset="0"/>
            </a:endParaRPr>
          </a:p>
        </p:txBody>
      </p:sp>
      <p:pic>
        <p:nvPicPr>
          <p:cNvPr id="1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776" y="213642"/>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组合 2"/>
          <p:cNvGrpSpPr/>
          <p:nvPr/>
        </p:nvGrpSpPr>
        <p:grpSpPr bwMode="auto">
          <a:xfrm>
            <a:off x="822251" y="497011"/>
            <a:ext cx="2489200" cy="663575"/>
            <a:chOff x="-429879" y="2130870"/>
            <a:chExt cx="2489483" cy="663483"/>
          </a:xfrm>
        </p:grpSpPr>
        <p:sp>
          <p:nvSpPr>
            <p:cNvPr id="19" name="圆角矩形 18"/>
            <p:cNvSpPr/>
            <p:nvPr/>
          </p:nvSpPr>
          <p:spPr>
            <a:xfrm>
              <a:off x="176615" y="2238805"/>
              <a:ext cx="1882989" cy="446026"/>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kumimoji="1" lang="zh-CN" altLang="en-US"/>
            </a:p>
          </p:txBody>
        </p:sp>
        <p:pic>
          <p:nvPicPr>
            <p:cNvPr id="20" name="图片 9" descr="book.gif"/>
            <p:cNvPicPr>
              <a:picLocks noChangeAspect="1" noChangeArrowheads="1"/>
            </p:cNvPicPr>
            <p:nvPr/>
          </p:nvPicPr>
          <p:blipFill>
            <a:blip r:embed="rId4"/>
            <a:srcRect/>
            <a:stretch>
              <a:fillRect/>
            </a:stretch>
          </p:blipFill>
          <p:spPr bwMode="auto">
            <a:xfrm>
              <a:off x="-429879" y="2130870"/>
              <a:ext cx="1151449" cy="66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文本框 19"/>
          <p:cNvSpPr txBox="1">
            <a:spLocks noChangeArrowheads="1"/>
          </p:cNvSpPr>
          <p:nvPr/>
        </p:nvSpPr>
        <p:spPr bwMode="auto">
          <a:xfrm>
            <a:off x="1927342" y="604960"/>
            <a:ext cx="1430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latin typeface="黑体" panose="02010609060101010101" pitchFamily="49" charset="-122"/>
                <a:ea typeface="黑体" panose="02010609060101010101" pitchFamily="49" charset="-122"/>
                <a:cs typeface="Hei"/>
              </a:rPr>
              <a:t>知识点</a:t>
            </a:r>
            <a:r>
              <a:rPr kumimoji="1" lang="en-US" altLang="zh-CN" sz="2400" b="1" dirty="0">
                <a:latin typeface="黑体" panose="02010609060101010101" pitchFamily="49" charset="-122"/>
                <a:ea typeface="黑体" panose="02010609060101010101" pitchFamily="49" charset="-122"/>
                <a:cs typeface="Hei"/>
              </a:rPr>
              <a:t> 5</a:t>
            </a:r>
            <a:endParaRPr kumimoji="1" lang="zh-CN" altLang="en-US" sz="2400" b="1" dirty="0">
              <a:latin typeface="黑体" panose="02010609060101010101" pitchFamily="49" charset="-122"/>
              <a:ea typeface="黑体" panose="02010609060101010101" pitchFamily="49" charset="-122"/>
              <a:cs typeface="Hei"/>
            </a:endParaRPr>
          </a:p>
        </p:txBody>
      </p:sp>
      <p:sp>
        <p:nvSpPr>
          <p:cNvPr id="23" name="文本框 22"/>
          <p:cNvSpPr txBox="1"/>
          <p:nvPr/>
        </p:nvSpPr>
        <p:spPr>
          <a:xfrm>
            <a:off x="5088508" y="3681910"/>
            <a:ext cx="3240360"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这是谁的铅笔盒？</a:t>
            </a:r>
            <a:endParaRPr lang="en-US" altLang="zh-CN" sz="2800" dirty="0">
              <a:latin typeface="黑体" panose="02010609060101010101" pitchFamily="49" charset="-122"/>
              <a:ea typeface="黑体" panose="02010609060101010101" pitchFamily="49" charset="-122"/>
            </a:endParaRPr>
          </a:p>
        </p:txBody>
      </p:sp>
      <p:sp>
        <p:nvSpPr>
          <p:cNvPr id="24" name="文本框 23"/>
          <p:cNvSpPr txBox="1"/>
          <p:nvPr/>
        </p:nvSpPr>
        <p:spPr>
          <a:xfrm>
            <a:off x="4066271" y="3691952"/>
            <a:ext cx="864096"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翻译：</a:t>
            </a:r>
            <a:endParaRPr lang="zh-CN" altLang="en-US" sz="2400" dirty="0">
              <a:latin typeface="黑体" panose="02010609060101010101" pitchFamily="49" charset="-122"/>
              <a:ea typeface="黑体" panose="02010609060101010101" pitchFamily="49" charset="-122"/>
            </a:endParaRPr>
          </a:p>
        </p:txBody>
      </p:sp>
      <p:sp>
        <p:nvSpPr>
          <p:cNvPr id="25" name="文本框 24"/>
          <p:cNvSpPr txBox="1"/>
          <p:nvPr/>
        </p:nvSpPr>
        <p:spPr>
          <a:xfrm>
            <a:off x="5104148" y="4255737"/>
            <a:ext cx="4376228" cy="523220"/>
          </a:xfrm>
          <a:prstGeom prst="rect">
            <a:avLst/>
          </a:prstGeom>
          <a:noFill/>
        </p:spPr>
        <p:txBody>
          <a:bodyPr wrap="square" rtlCol="0">
            <a:spAutoFit/>
          </a:bodyPr>
          <a:lstStyle/>
          <a:p>
            <a:r>
              <a:rPr lang="en-US" altLang="zh-CN" sz="2800" i="1" dirty="0">
                <a:latin typeface="Georgia" panose="02040502050405020303" pitchFamily="18" charset="0"/>
              </a:rPr>
              <a:t>Whose pencil box is this?</a:t>
            </a:r>
            <a:endParaRPr lang="en-US" altLang="zh-CN" sz="2800" i="1" dirty="0">
              <a:latin typeface="Georgia" panose="02040502050405020303" pitchFamily="18" charset="0"/>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76" y="1464515"/>
            <a:ext cx="4176464" cy="1577335"/>
          </a:xfrm>
          <a:prstGeom prst="rect">
            <a:avLst/>
          </a:prstGeom>
          <a:ln>
            <a:noFill/>
          </a:ln>
          <a:effectLst>
            <a:outerShdw blurRad="292100" dist="139700" dir="2700000" algn="tl" rotWithShape="0">
              <a:srgbClr val="333333">
                <a:alpha val="65000"/>
              </a:srgbClr>
            </a:outerShdw>
          </a:effectLst>
        </p:spPr>
      </p:pic>
      <p:sp>
        <p:nvSpPr>
          <p:cNvPr id="8" name="椭圆 7"/>
          <p:cNvSpPr/>
          <p:nvPr/>
        </p:nvSpPr>
        <p:spPr>
          <a:xfrm>
            <a:off x="452715" y="1420794"/>
            <a:ext cx="630336" cy="348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5"/>
          <p:cNvSpPr txBox="1">
            <a:spLocks noChangeArrowheads="1"/>
          </p:cNvSpPr>
          <p:nvPr/>
        </p:nvSpPr>
        <p:spPr bwMode="auto">
          <a:xfrm>
            <a:off x="5104148" y="2335084"/>
            <a:ext cx="6334601"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i="1" dirty="0">
                <a:solidFill>
                  <a:srgbClr val="00B050"/>
                </a:solidFill>
                <a:latin typeface="Georgia" panose="02040502050405020303" pitchFamily="18" charset="0"/>
                <a:ea typeface="黑体" panose="02010609060101010101" pitchFamily="49" charset="-122"/>
                <a:cs typeface="Times New Roman" panose="02020603050405020304" pitchFamily="18" charset="0"/>
              </a:rPr>
              <a:t>Whose </a:t>
            </a:r>
            <a:r>
              <a:rPr lang="en-US" altLang="zh-CN" sz="2800" dirty="0">
                <a:solidFill>
                  <a:srgbClr val="00B050"/>
                </a:solidFill>
                <a:cs typeface="Arial" panose="020B0604020202020204" pitchFamily="34" charset="0"/>
              </a:rPr>
              <a:t>+</a:t>
            </a:r>
            <a:r>
              <a:rPr lang="zh-CN" altLang="en-US" sz="2800" dirty="0">
                <a:solidFill>
                  <a:srgbClr val="00B050"/>
                </a:solidFill>
                <a:latin typeface="黑体" panose="02010609060101010101" pitchFamily="49" charset="-122"/>
                <a:ea typeface="黑体" panose="02010609060101010101" pitchFamily="49" charset="-122"/>
                <a:cs typeface="Arial" panose="020B0604020202020204" pitchFamily="34" charset="0"/>
              </a:rPr>
              <a:t>可数名词单数</a:t>
            </a:r>
            <a:r>
              <a:rPr lang="en-US" altLang="zh-CN" sz="2800" dirty="0">
                <a:solidFill>
                  <a:srgbClr val="00B050"/>
                </a:solidFill>
                <a:cs typeface="Arial" panose="020B0604020202020204" pitchFamily="34" charset="0"/>
              </a:rPr>
              <a:t>+</a:t>
            </a:r>
            <a:r>
              <a:rPr lang="en-US" altLang="zh-CN" sz="2800" b="1" i="1" dirty="0">
                <a:solidFill>
                  <a:srgbClr val="00B050"/>
                </a:solidFill>
                <a:latin typeface="Georgia" panose="02040502050405020303" pitchFamily="18" charset="0"/>
                <a:ea typeface="黑体" panose="02010609060101010101" pitchFamily="49" charset="-122"/>
                <a:cs typeface="Times New Roman" panose="02020603050405020304" pitchFamily="18" charset="0"/>
              </a:rPr>
              <a:t>is this/that</a:t>
            </a:r>
            <a:r>
              <a:rPr lang="zh-CN" altLang="en-US" sz="2800" b="1" i="1" dirty="0">
                <a:solidFill>
                  <a:srgbClr val="00B050"/>
                </a:solidFill>
                <a:latin typeface="Georgia" panose="02040502050405020303" pitchFamily="18" charset="0"/>
                <a:ea typeface="黑体" panose="02010609060101010101" pitchFamily="49" charset="-122"/>
                <a:cs typeface="Times New Roman" panose="02020603050405020304" pitchFamily="18" charset="0"/>
              </a:rPr>
              <a:t>？</a:t>
            </a:r>
            <a:endParaRPr lang="zh-CN" altLang="en-US" sz="2800" b="1" i="1" dirty="0">
              <a:solidFill>
                <a:srgbClr val="00B050"/>
              </a:solidFill>
              <a:latin typeface="Georgia" panose="02040502050405020303" pitchFamily="18" charset="0"/>
              <a:ea typeface="黑体" panose="02010609060101010101" pitchFamily="49" charset="-122"/>
              <a:cs typeface="Times New Roman" panose="02020603050405020304" pitchFamily="18" charset="0"/>
            </a:endParaRPr>
          </a:p>
        </p:txBody>
      </p:sp>
      <p:sp>
        <p:nvSpPr>
          <p:cNvPr id="35" name="文本框 34"/>
          <p:cNvSpPr txBox="1"/>
          <p:nvPr/>
        </p:nvSpPr>
        <p:spPr>
          <a:xfrm>
            <a:off x="5057799" y="2967334"/>
            <a:ext cx="6732241" cy="461665"/>
          </a:xfrm>
          <a:prstGeom prst="rect">
            <a:avLst/>
          </a:prstGeom>
          <a:noFill/>
        </p:spPr>
        <p:txBody>
          <a:bodyPr wrap="square">
            <a:spAutoFit/>
          </a:bodyPr>
          <a:lstStyle/>
          <a:p>
            <a:r>
              <a:rPr lang="en-US" altLang="zh-CN" sz="2400" b="1" i="1" dirty="0">
                <a:solidFill>
                  <a:srgbClr val="00B050"/>
                </a:solidFill>
                <a:latin typeface="Georgia" panose="02040502050405020303" pitchFamily="18" charset="0"/>
                <a:ea typeface="黑体" panose="02010609060101010101" pitchFamily="49" charset="-122"/>
                <a:cs typeface="Times New Roman" panose="02020603050405020304" pitchFamily="18" charset="0"/>
              </a:rPr>
              <a:t>Whose + </a:t>
            </a:r>
            <a:r>
              <a:rPr lang="zh-CN" altLang="en-US" sz="2400" dirty="0">
                <a:solidFill>
                  <a:srgbClr val="00B050"/>
                </a:solidFill>
                <a:latin typeface="Georgia" panose="02040502050405020303" pitchFamily="18" charset="0"/>
                <a:ea typeface="黑体" panose="02010609060101010101" pitchFamily="49" charset="-122"/>
                <a:cs typeface="Times New Roman" panose="02020603050405020304" pitchFamily="18" charset="0"/>
              </a:rPr>
              <a:t>复数名词 </a:t>
            </a:r>
            <a:r>
              <a:rPr lang="en-US" altLang="zh-CN" sz="2400" b="1" i="1" dirty="0">
                <a:solidFill>
                  <a:srgbClr val="00B050"/>
                </a:solidFill>
                <a:latin typeface="Georgia" panose="02040502050405020303" pitchFamily="18" charset="0"/>
                <a:ea typeface="黑体" panose="02010609060101010101" pitchFamily="49" charset="-122"/>
                <a:cs typeface="Times New Roman" panose="02020603050405020304" pitchFamily="18" charset="0"/>
              </a:rPr>
              <a:t>+</a:t>
            </a:r>
            <a:r>
              <a:rPr lang="en-US" altLang="zh-CN" sz="2400" b="1" i="1" dirty="0" err="1">
                <a:solidFill>
                  <a:srgbClr val="00B050"/>
                </a:solidFill>
                <a:latin typeface="Georgia" panose="02040502050405020303" pitchFamily="18" charset="0"/>
                <a:ea typeface="黑体" panose="02010609060101010101" pitchFamily="49" charset="-122"/>
                <a:cs typeface="Times New Roman" panose="02020603050405020304" pitchFamily="18" charset="0"/>
              </a:rPr>
              <a:t>are+they</a:t>
            </a:r>
            <a:r>
              <a:rPr lang="en-US" altLang="zh-CN" sz="2400" b="1" i="1" dirty="0">
                <a:solidFill>
                  <a:srgbClr val="00B050"/>
                </a:solidFill>
                <a:latin typeface="Georgia" panose="02040502050405020303" pitchFamily="18" charset="0"/>
                <a:ea typeface="黑体" panose="02010609060101010101" pitchFamily="49" charset="-122"/>
                <a:cs typeface="Times New Roman" panose="02020603050405020304" pitchFamily="18" charset="0"/>
              </a:rPr>
              <a:t>/these/those?</a:t>
            </a:r>
            <a:endParaRPr lang="zh-CN" altLang="en-US" sz="2400" b="1" i="1" dirty="0">
              <a:solidFill>
                <a:srgbClr val="00B050"/>
              </a:solidFill>
              <a:latin typeface="Georgia" panose="02040502050405020303" pitchFamily="18" charset="0"/>
              <a:ea typeface="黑体" panose="02010609060101010101" pitchFamily="49" charset="-122"/>
              <a:cs typeface="Times New Roman" panose="02020603050405020304" pitchFamily="18" charset="0"/>
            </a:endParaRPr>
          </a:p>
        </p:txBody>
      </p:sp>
      <p:sp>
        <p:nvSpPr>
          <p:cNvPr id="37" name="文本框 36"/>
          <p:cNvSpPr txBox="1"/>
          <p:nvPr/>
        </p:nvSpPr>
        <p:spPr>
          <a:xfrm>
            <a:off x="5057799" y="4791310"/>
            <a:ext cx="3054425"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这些钢笔是谁的？</a:t>
            </a:r>
            <a:endParaRPr lang="en-US" altLang="zh-CN" sz="2800" dirty="0">
              <a:latin typeface="黑体" panose="02010609060101010101" pitchFamily="49" charset="-122"/>
              <a:ea typeface="黑体" panose="02010609060101010101" pitchFamily="49" charset="-122"/>
            </a:endParaRPr>
          </a:p>
        </p:txBody>
      </p:sp>
      <p:sp>
        <p:nvSpPr>
          <p:cNvPr id="38" name="文本框 37"/>
          <p:cNvSpPr txBox="1"/>
          <p:nvPr/>
        </p:nvSpPr>
        <p:spPr>
          <a:xfrm>
            <a:off x="5029476" y="5454105"/>
            <a:ext cx="4376228" cy="523220"/>
          </a:xfrm>
          <a:prstGeom prst="rect">
            <a:avLst/>
          </a:prstGeom>
          <a:noFill/>
        </p:spPr>
        <p:txBody>
          <a:bodyPr wrap="square" rtlCol="0">
            <a:spAutoFit/>
          </a:bodyPr>
          <a:lstStyle/>
          <a:p>
            <a:r>
              <a:rPr lang="en-US" altLang="zh-CN" sz="2800" i="1" dirty="0">
                <a:latin typeface="Georgia" panose="02040502050405020303" pitchFamily="18" charset="0"/>
              </a:rPr>
              <a:t>Whose pens are these?</a:t>
            </a:r>
            <a:endParaRPr lang="en-US" altLang="zh-CN" sz="2800" i="1" dirty="0">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3510"/>
            <a:ext cx="12192000" cy="6858000"/>
          </a:xfrm>
          <a:prstGeom prst="rect">
            <a:avLst/>
          </a:prstGeom>
        </p:spPr>
      </p:pic>
      <p:pic>
        <p:nvPicPr>
          <p:cNvPr id="5" name="图片 4" descr="大桥教育.png"/>
          <p:cNvPicPr>
            <a:picLocks noChangeAspect="1"/>
          </p:cNvPicPr>
          <p:nvPr/>
        </p:nvPicPr>
        <p:blipFill>
          <a:blip r:embed="rId2"/>
          <a:stretch>
            <a:fillRect/>
          </a:stretch>
        </p:blipFill>
        <p:spPr>
          <a:xfrm>
            <a:off x="10091224" y="3811"/>
            <a:ext cx="2100777" cy="580835"/>
          </a:xfrm>
          <a:prstGeom prst="rect">
            <a:avLst/>
          </a:prstGeom>
        </p:spPr>
      </p:pic>
      <p:sp>
        <p:nvSpPr>
          <p:cNvPr id="6" name="文本框 17"/>
          <p:cNvSpPr txBox="1">
            <a:spLocks noChangeArrowheads="1"/>
          </p:cNvSpPr>
          <p:nvPr/>
        </p:nvSpPr>
        <p:spPr bwMode="auto">
          <a:xfrm>
            <a:off x="5575843" y="1597596"/>
            <a:ext cx="4608512"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b="1" i="1" dirty="0">
                <a:latin typeface="Georgia" panose="02040502050405020303" pitchFamily="18" charset="0"/>
                <a:ea typeface="黑体" panose="02010609060101010101" pitchFamily="49" charset="-122"/>
                <a:cs typeface="Times New Roman" panose="02020603050405020304" pitchFamily="18" charset="0"/>
              </a:rPr>
              <a:t>It’s </a:t>
            </a:r>
            <a:r>
              <a:rPr lang="en-US" altLang="zh-CN" sz="2800" b="1"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Danny's </a:t>
            </a:r>
            <a:r>
              <a:rPr lang="en-US" altLang="zh-CN" sz="2800" b="1" i="1" dirty="0">
                <a:latin typeface="Georgia" panose="02040502050405020303" pitchFamily="18" charset="0"/>
                <a:ea typeface="黑体" panose="02010609060101010101" pitchFamily="49" charset="-122"/>
                <a:cs typeface="Times New Roman" panose="02020603050405020304" pitchFamily="18" charset="0"/>
              </a:rPr>
              <a:t>pencil!</a:t>
            </a:r>
            <a:endParaRPr lang="zh-CN" altLang="en-US" sz="28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776" y="213642"/>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组合 2"/>
          <p:cNvGrpSpPr/>
          <p:nvPr/>
        </p:nvGrpSpPr>
        <p:grpSpPr bwMode="auto">
          <a:xfrm>
            <a:off x="822251" y="497011"/>
            <a:ext cx="2489200" cy="663575"/>
            <a:chOff x="-429879" y="2130870"/>
            <a:chExt cx="2489483" cy="663483"/>
          </a:xfrm>
        </p:grpSpPr>
        <p:sp>
          <p:nvSpPr>
            <p:cNvPr id="19" name="圆角矩形 18"/>
            <p:cNvSpPr/>
            <p:nvPr/>
          </p:nvSpPr>
          <p:spPr>
            <a:xfrm>
              <a:off x="176615" y="2238805"/>
              <a:ext cx="1882989" cy="446026"/>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kumimoji="1" lang="zh-CN" altLang="en-US"/>
            </a:p>
          </p:txBody>
        </p:sp>
        <p:pic>
          <p:nvPicPr>
            <p:cNvPr id="20" name="图片 9" descr="book.gif"/>
            <p:cNvPicPr>
              <a:picLocks noChangeAspect="1" noChangeArrowheads="1"/>
            </p:cNvPicPr>
            <p:nvPr/>
          </p:nvPicPr>
          <p:blipFill>
            <a:blip r:embed="rId4"/>
            <a:srcRect/>
            <a:stretch>
              <a:fillRect/>
            </a:stretch>
          </p:blipFill>
          <p:spPr bwMode="auto">
            <a:xfrm>
              <a:off x="-429879" y="2130870"/>
              <a:ext cx="1151449" cy="66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文本框 19"/>
          <p:cNvSpPr txBox="1">
            <a:spLocks noChangeArrowheads="1"/>
          </p:cNvSpPr>
          <p:nvPr/>
        </p:nvSpPr>
        <p:spPr bwMode="auto">
          <a:xfrm>
            <a:off x="1927342" y="604960"/>
            <a:ext cx="1430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latin typeface="黑体" panose="02010609060101010101" pitchFamily="49" charset="-122"/>
                <a:ea typeface="黑体" panose="02010609060101010101" pitchFamily="49" charset="-122"/>
                <a:cs typeface="Hei"/>
              </a:rPr>
              <a:t>知识点</a:t>
            </a:r>
            <a:r>
              <a:rPr kumimoji="1" lang="en-US" altLang="zh-CN" sz="2400" b="1" dirty="0">
                <a:latin typeface="黑体" panose="02010609060101010101" pitchFamily="49" charset="-122"/>
                <a:ea typeface="黑体" panose="02010609060101010101" pitchFamily="49" charset="-122"/>
                <a:cs typeface="Hei"/>
              </a:rPr>
              <a:t> 6</a:t>
            </a:r>
            <a:endParaRPr kumimoji="1" lang="zh-CN" altLang="en-US" sz="2400" b="1" dirty="0">
              <a:latin typeface="黑体" panose="02010609060101010101" pitchFamily="49" charset="-122"/>
              <a:ea typeface="黑体" panose="02010609060101010101" pitchFamily="49" charset="-122"/>
              <a:cs typeface="Hei"/>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76" y="1464515"/>
            <a:ext cx="4176464" cy="1577335"/>
          </a:xfrm>
          <a:prstGeom prst="rect">
            <a:avLst/>
          </a:prstGeom>
          <a:ln>
            <a:noFill/>
          </a:ln>
          <a:effectLst>
            <a:outerShdw blurRad="292100" dist="139700" dir="2700000" algn="tl" rotWithShape="0">
              <a:srgbClr val="333333">
                <a:alpha val="65000"/>
              </a:srgbClr>
            </a:outerShdw>
          </a:effectLst>
        </p:spPr>
      </p:pic>
      <p:sp>
        <p:nvSpPr>
          <p:cNvPr id="8" name="椭圆 7"/>
          <p:cNvSpPr/>
          <p:nvPr/>
        </p:nvSpPr>
        <p:spPr>
          <a:xfrm>
            <a:off x="452715" y="1420794"/>
            <a:ext cx="630336" cy="348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椭圆 1"/>
          <p:cNvSpPr/>
          <p:nvPr/>
        </p:nvSpPr>
        <p:spPr>
          <a:xfrm>
            <a:off x="3363144" y="1541645"/>
            <a:ext cx="630336" cy="348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17"/>
          <p:cNvSpPr txBox="1">
            <a:spLocks noChangeArrowheads="1"/>
          </p:cNvSpPr>
          <p:nvPr/>
        </p:nvSpPr>
        <p:spPr bwMode="auto">
          <a:xfrm>
            <a:off x="5277908" y="995911"/>
            <a:ext cx="5282588"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b="1" i="1" dirty="0">
                <a:latin typeface="Georgia" panose="02040502050405020303" pitchFamily="18" charset="0"/>
                <a:ea typeface="+mn-ea"/>
              </a:rPr>
              <a:t>Whose</a:t>
            </a:r>
            <a:r>
              <a:rPr lang="zh-CN" altLang="en-US" sz="2400" b="1" dirty="0">
                <a:latin typeface="黑体" panose="02010609060101010101" pitchFamily="49" charset="-122"/>
                <a:ea typeface="黑体" panose="02010609060101010101" pitchFamily="49" charset="-122"/>
              </a:rPr>
              <a:t>引导的特殊疑问句</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怎么回答</a:t>
            </a:r>
            <a:endParaRPr lang="zh-CN" altLang="en-US" sz="2800" b="1" i="1" dirty="0">
              <a:latin typeface="Georgia" panose="02040502050405020303" pitchFamily="18" charset="0"/>
              <a:ea typeface="+mn-ea"/>
            </a:endParaRPr>
          </a:p>
        </p:txBody>
      </p:sp>
      <p:sp>
        <p:nvSpPr>
          <p:cNvPr id="28" name="文本框 27"/>
          <p:cNvSpPr txBox="1"/>
          <p:nvPr/>
        </p:nvSpPr>
        <p:spPr>
          <a:xfrm>
            <a:off x="5575843" y="2375242"/>
            <a:ext cx="5092158" cy="461665"/>
          </a:xfrm>
          <a:prstGeom prst="rect">
            <a:avLst/>
          </a:prstGeom>
          <a:noFill/>
        </p:spPr>
        <p:txBody>
          <a:bodyPr wrap="square" rtlCol="0">
            <a:spAutoFit/>
          </a:bodyPr>
          <a:lstStyle/>
          <a:p>
            <a:pPr algn="ctr"/>
            <a:r>
              <a:rPr lang="zh-CN" altLang="en-US" sz="2400" b="1" spc="200" dirty="0">
                <a:ln w="11430"/>
                <a:solidFill>
                  <a:srgbClr val="00B050"/>
                </a:solidFill>
                <a:latin typeface="黑体" panose="02010609060101010101" pitchFamily="49" charset="-122"/>
                <a:ea typeface="黑体" panose="02010609060101010101" pitchFamily="49" charset="-122"/>
                <a:sym typeface="+mn-ea"/>
              </a:rPr>
              <a:t>名词所有格（表示所属关系）</a:t>
            </a:r>
            <a:endParaRPr lang="zh-CN" altLang="en-US" sz="2400" b="1" kern="0" spc="200" dirty="0">
              <a:ln w="11430"/>
              <a:solidFill>
                <a:srgbClr val="00B050"/>
              </a:solidFill>
              <a:latin typeface="黑体" panose="02010609060101010101" pitchFamily="49" charset="-122"/>
              <a:ea typeface="黑体" panose="02010609060101010101" pitchFamily="49" charset="-122"/>
              <a:cs typeface="+mn-ea"/>
              <a:sym typeface="+mn-ea"/>
            </a:endParaRPr>
          </a:p>
        </p:txBody>
      </p:sp>
      <p:sp>
        <p:nvSpPr>
          <p:cNvPr id="10" name="TextBox 4"/>
          <p:cNvSpPr>
            <a:spLocks noChangeArrowheads="1"/>
          </p:cNvSpPr>
          <p:nvPr/>
        </p:nvSpPr>
        <p:spPr bwMode="auto">
          <a:xfrm>
            <a:off x="7334024" y="3278577"/>
            <a:ext cx="3670300" cy="460375"/>
          </a:xfrm>
          <a:prstGeom prst="rect">
            <a:avLst/>
          </a:prstGeom>
          <a:noFill/>
          <a:ln w="9525">
            <a:noFill/>
            <a:miter lim="800000"/>
          </a:ln>
        </p:spPr>
        <p:txBody>
          <a:bodyPr wrap="square">
            <a:spAutoFit/>
          </a:bodyPr>
          <a:lstStyle/>
          <a:p>
            <a:pPr defTabSz="1219200">
              <a:defRPr/>
            </a:pPr>
            <a:r>
              <a:rPr lang="en-US" altLang="zh-CN" sz="2400" kern="0" dirty="0">
                <a:latin typeface="Comic Sans MS" panose="030F0702030302020204" pitchFamily="66" charset="0"/>
                <a:sym typeface="Franklin Gothic Book" panose="020B0503020102020204" pitchFamily="34" charset="0"/>
              </a:rPr>
              <a:t> '</a:t>
            </a:r>
            <a:r>
              <a:rPr lang="en-US" altLang="zh-CN" sz="2400" i="1"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s 's </a:t>
            </a:r>
            <a:r>
              <a:rPr lang="zh-CN" altLang="en-US" sz="2400" kern="0" dirty="0">
                <a:latin typeface="黑体" panose="02010609060101010101" pitchFamily="49" charset="-122"/>
                <a:ea typeface="黑体" panose="02010609060101010101" pitchFamily="49" charset="-122"/>
                <a:sym typeface="Franklin Gothic Book" panose="020B0503020102020204" pitchFamily="34" charset="0"/>
              </a:rPr>
              <a:t>的的的</a:t>
            </a:r>
            <a:endParaRPr lang="zh-CN" altLang="en-US" sz="2400" kern="0" dirty="0">
              <a:latin typeface="黑体" panose="02010609060101010101" pitchFamily="49" charset="-122"/>
              <a:ea typeface="黑体" panose="02010609060101010101" pitchFamily="49" charset="-122"/>
              <a:sym typeface="Franklin Gothic Book" panose="020B0503020102020204" pitchFamily="34" charset="0"/>
            </a:endParaRPr>
          </a:p>
        </p:txBody>
      </p:sp>
      <p:sp>
        <p:nvSpPr>
          <p:cNvPr id="11" name="TextBox 4"/>
          <p:cNvSpPr>
            <a:spLocks noChangeArrowheads="1"/>
          </p:cNvSpPr>
          <p:nvPr/>
        </p:nvSpPr>
        <p:spPr bwMode="auto">
          <a:xfrm>
            <a:off x="7386249" y="3871455"/>
            <a:ext cx="4895427" cy="460375"/>
          </a:xfrm>
          <a:prstGeom prst="rect">
            <a:avLst/>
          </a:prstGeom>
          <a:noFill/>
          <a:ln w="9525">
            <a:noFill/>
            <a:miter lim="800000"/>
          </a:ln>
        </p:spPr>
        <p:txBody>
          <a:bodyPr wrap="square">
            <a:spAutoFit/>
          </a:bodyPr>
          <a:lstStyle/>
          <a:p>
            <a:pPr defTabSz="1219200">
              <a:defRPr/>
            </a:pPr>
            <a:r>
              <a:rPr lang="zh-CN" altLang="en-US" sz="2400" kern="0" dirty="0">
                <a:latin typeface="黑体" panose="02010609060101010101" pitchFamily="49" charset="-122"/>
                <a:ea typeface="黑体" panose="02010609060101010101" pitchFamily="49" charset="-122"/>
                <a:sym typeface="Franklin Gothic Book" panose="020B0503020102020204" pitchFamily="34" charset="0"/>
              </a:rPr>
              <a:t>遇到</a:t>
            </a:r>
            <a:r>
              <a:rPr lang="en-US" altLang="zh-CN" sz="2400" i="1"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s</a:t>
            </a:r>
            <a:r>
              <a:rPr lang="zh-CN" altLang="en-US" sz="2400" kern="0" dirty="0">
                <a:latin typeface="黑体" panose="02010609060101010101" pitchFamily="49" charset="-122"/>
                <a:ea typeface="黑体" panose="02010609060101010101" pitchFamily="49" charset="-122"/>
                <a:sym typeface="Franklin Gothic Book" panose="020B0503020102020204" pitchFamily="34" charset="0"/>
              </a:rPr>
              <a:t>请注意，只加小</a:t>
            </a:r>
            <a:r>
              <a:rPr lang="en-US" altLang="zh-CN" sz="2400" kern="0" dirty="0">
                <a:latin typeface="黑体" panose="02010609060101010101" pitchFamily="49" charset="-122"/>
                <a:ea typeface="黑体" panose="02010609060101010101" pitchFamily="49" charset="-122"/>
                <a:sym typeface="Franklin Gothic Book" panose="020B0503020102020204" pitchFamily="34" charset="0"/>
              </a:rPr>
              <a:t>'</a:t>
            </a:r>
            <a:r>
              <a:rPr lang="zh-CN" altLang="en-US" sz="2400" kern="0" dirty="0">
                <a:latin typeface="黑体" panose="02010609060101010101" pitchFamily="49" charset="-122"/>
                <a:ea typeface="黑体" panose="02010609060101010101" pitchFamily="49" charset="-122"/>
                <a:sym typeface="Franklin Gothic Book" panose="020B0503020102020204" pitchFamily="34" charset="0"/>
              </a:rPr>
              <a:t>就可以。</a:t>
            </a:r>
            <a:endParaRPr lang="en-US" altLang="zh-CN" sz="2400" kern="0" dirty="0">
              <a:latin typeface="黑体" panose="02010609060101010101" pitchFamily="49" charset="-122"/>
              <a:ea typeface="黑体" panose="02010609060101010101" pitchFamily="49" charset="-122"/>
              <a:sym typeface="Franklin Gothic Book" panose="020B0503020102020204" pitchFamily="34" charset="0"/>
            </a:endParaRPr>
          </a:p>
        </p:txBody>
      </p:sp>
      <p:sp>
        <p:nvSpPr>
          <p:cNvPr id="12" name="TextBox 4"/>
          <p:cNvSpPr>
            <a:spLocks noChangeArrowheads="1"/>
          </p:cNvSpPr>
          <p:nvPr/>
        </p:nvSpPr>
        <p:spPr bwMode="auto">
          <a:xfrm>
            <a:off x="7424438" y="4510638"/>
            <a:ext cx="5119033" cy="460375"/>
          </a:xfrm>
          <a:prstGeom prst="rect">
            <a:avLst/>
          </a:prstGeom>
          <a:noFill/>
          <a:ln w="9525">
            <a:noFill/>
            <a:miter lim="800000"/>
          </a:ln>
        </p:spPr>
        <p:txBody>
          <a:bodyPr wrap="square">
            <a:spAutoFit/>
          </a:bodyPr>
          <a:lstStyle/>
          <a:p>
            <a:pPr defTabSz="1219200">
              <a:defRPr/>
            </a:pPr>
            <a:r>
              <a:rPr lang="zh-CN" altLang="en-US" sz="2400" kern="0" dirty="0">
                <a:latin typeface="黑体" panose="02010609060101010101" pitchFamily="49" charset="-122"/>
                <a:ea typeface="黑体" panose="02010609060101010101" pitchFamily="49" charset="-122"/>
                <a:sym typeface="Franklin Gothic Book" panose="020B0503020102020204" pitchFamily="34" charset="0"/>
              </a:rPr>
              <a:t>分别拥有，分别</a:t>
            </a:r>
            <a:r>
              <a:rPr lang="en-US" altLang="zh-CN" sz="2400" kern="0" dirty="0">
                <a:latin typeface="黑体" panose="02010609060101010101" pitchFamily="49" charset="-122"/>
                <a:ea typeface="黑体" panose="02010609060101010101" pitchFamily="49" charset="-122"/>
                <a:sym typeface="Franklin Gothic Book" panose="020B0503020102020204" pitchFamily="34" charset="0"/>
              </a:rPr>
              <a:t>'</a:t>
            </a:r>
            <a:r>
              <a:rPr lang="en-US" altLang="zh-CN"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s  (</a:t>
            </a:r>
            <a:r>
              <a:rPr lang="zh-CN" altLang="en-US"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后者</a:t>
            </a:r>
            <a:r>
              <a:rPr lang="en-US" altLang="zh-CN"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a:t>
            </a:r>
            <a:r>
              <a:rPr lang="zh-CN" altLang="en-US"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名复</a:t>
            </a:r>
            <a:r>
              <a:rPr lang="en-US" altLang="zh-CN"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a:t>
            </a:r>
            <a:endParaRPr lang="en-US" altLang="zh-CN"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endParaRPr>
          </a:p>
        </p:txBody>
      </p:sp>
      <p:sp>
        <p:nvSpPr>
          <p:cNvPr id="13" name="TextBox 4"/>
          <p:cNvSpPr>
            <a:spLocks noChangeArrowheads="1"/>
          </p:cNvSpPr>
          <p:nvPr/>
        </p:nvSpPr>
        <p:spPr bwMode="auto">
          <a:xfrm>
            <a:off x="7424439" y="5070137"/>
            <a:ext cx="4567337" cy="460375"/>
          </a:xfrm>
          <a:prstGeom prst="rect">
            <a:avLst/>
          </a:prstGeom>
          <a:noFill/>
          <a:ln w="9525">
            <a:noFill/>
            <a:miter lim="800000"/>
          </a:ln>
        </p:spPr>
        <p:txBody>
          <a:bodyPr wrap="square">
            <a:spAutoFit/>
          </a:bodyPr>
          <a:lstStyle/>
          <a:p>
            <a:pPr defTabSz="1219200">
              <a:defRPr/>
            </a:pPr>
            <a:r>
              <a:rPr lang="zh-CN" altLang="en-US" sz="2400" kern="0" dirty="0">
                <a:latin typeface="黑体" panose="02010609060101010101" pitchFamily="49" charset="-122"/>
                <a:ea typeface="黑体" panose="02010609060101010101" pitchFamily="49" charset="-122"/>
                <a:sym typeface="Franklin Gothic Book" panose="020B0503020102020204" pitchFamily="34" charset="0"/>
              </a:rPr>
              <a:t>共同拥有，最后</a:t>
            </a:r>
            <a:r>
              <a:rPr lang="en-US" altLang="zh-CN" sz="2400" kern="0" dirty="0">
                <a:latin typeface="黑体" panose="02010609060101010101" pitchFamily="49" charset="-122"/>
                <a:ea typeface="黑体" panose="02010609060101010101" pitchFamily="49" charset="-122"/>
                <a:sym typeface="Franklin Gothic Book" panose="020B0503020102020204" pitchFamily="34" charset="0"/>
              </a:rPr>
              <a:t>'</a:t>
            </a:r>
            <a:r>
              <a:rPr lang="en-US" altLang="zh-CN"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s (</a:t>
            </a:r>
            <a:r>
              <a:rPr lang="zh-CN" altLang="en-US"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后者</a:t>
            </a:r>
            <a:r>
              <a:rPr lang="en-US" altLang="zh-CN"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a:t>
            </a:r>
            <a:r>
              <a:rPr lang="zh-CN" altLang="en-US"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名单</a:t>
            </a:r>
            <a:r>
              <a:rPr lang="en-US" altLang="zh-CN"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rPr>
              <a:t>)</a:t>
            </a:r>
            <a:endParaRPr lang="en-US" altLang="zh-CN" sz="2400" dirty="0">
              <a:latin typeface="Georgia" panose="02040502050405020303" pitchFamily="18" charset="0"/>
              <a:ea typeface="黑体" panose="02010609060101010101" pitchFamily="49" charset="-122"/>
              <a:cs typeface="Times New Roman" panose="02020603050405020304" pitchFamily="18" charset="0"/>
              <a:sym typeface="Franklin Gothic Book" panose="020B0503020102020204" pitchFamily="34" charset="0"/>
            </a:endParaRPr>
          </a:p>
        </p:txBody>
      </p:sp>
      <p:sp>
        <p:nvSpPr>
          <p:cNvPr id="14" name="TextBox 6"/>
          <p:cNvSpPr>
            <a:spLocks noChangeArrowheads="1"/>
          </p:cNvSpPr>
          <p:nvPr/>
        </p:nvSpPr>
        <p:spPr bwMode="auto">
          <a:xfrm>
            <a:off x="585843" y="3278442"/>
            <a:ext cx="2380162" cy="460375"/>
          </a:xfrm>
          <a:prstGeom prst="rect">
            <a:avLst/>
          </a:prstGeom>
          <a:noFill/>
          <a:ln w="9525">
            <a:noFill/>
            <a:miter lim="800000"/>
          </a:ln>
        </p:spPr>
        <p:txBody>
          <a:bodyPr wrap="square">
            <a:spAutoFit/>
          </a:bodyPr>
          <a:lstStyle/>
          <a:p>
            <a:r>
              <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rPr>
              <a:t>my brother's     </a:t>
            </a:r>
            <a:endPar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endParaRPr>
          </a:p>
        </p:txBody>
      </p:sp>
      <p:sp>
        <p:nvSpPr>
          <p:cNvPr id="15" name="TextBox 6"/>
          <p:cNvSpPr>
            <a:spLocks noChangeArrowheads="1"/>
          </p:cNvSpPr>
          <p:nvPr/>
        </p:nvSpPr>
        <p:spPr bwMode="auto">
          <a:xfrm>
            <a:off x="3625871" y="3271056"/>
            <a:ext cx="1220235" cy="460375"/>
          </a:xfrm>
          <a:prstGeom prst="rect">
            <a:avLst/>
          </a:prstGeom>
          <a:noFill/>
          <a:ln w="9525">
            <a:noFill/>
            <a:miter lim="800000"/>
          </a:ln>
        </p:spPr>
        <p:txBody>
          <a:bodyPr wrap="square">
            <a:spAutoFit/>
          </a:bodyPr>
          <a:lstStyle/>
          <a:p>
            <a:r>
              <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rPr>
              <a:t>Lily's</a:t>
            </a:r>
            <a:r>
              <a:rPr lang="en-US" altLang="zh-CN" sz="2400" dirty="0">
                <a:latin typeface="Comic Sans MS" panose="030F0702030302020204" pitchFamily="66" charset="0"/>
                <a:cs typeface="Arial" panose="020B0604020202020204" pitchFamily="34" charset="0"/>
                <a:sym typeface="Georgia" panose="02040502050405020303" pitchFamily="18" charset="0"/>
              </a:rPr>
              <a:t>     </a:t>
            </a:r>
            <a:endParaRPr lang="en-US" altLang="zh-CN" sz="2400" i="1" dirty="0">
              <a:latin typeface="Comic Sans MS" panose="030F0702030302020204" pitchFamily="66" charset="0"/>
              <a:sym typeface="Georgia" panose="02040502050405020303" pitchFamily="18" charset="0"/>
            </a:endParaRPr>
          </a:p>
        </p:txBody>
      </p:sp>
      <p:sp>
        <p:nvSpPr>
          <p:cNvPr id="32" name="TextBox 6"/>
          <p:cNvSpPr>
            <a:spLocks noChangeArrowheads="1"/>
          </p:cNvSpPr>
          <p:nvPr/>
        </p:nvSpPr>
        <p:spPr bwMode="auto">
          <a:xfrm>
            <a:off x="559156" y="3884661"/>
            <a:ext cx="4895427" cy="460375"/>
          </a:xfrm>
          <a:prstGeom prst="rect">
            <a:avLst/>
          </a:prstGeom>
          <a:noFill/>
          <a:ln w="9525">
            <a:noFill/>
            <a:miter lim="800000"/>
          </a:ln>
        </p:spPr>
        <p:txBody>
          <a:bodyPr wrap="square">
            <a:spAutoFit/>
          </a:bodyPr>
          <a:lstStyle/>
          <a:p>
            <a:r>
              <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rPr>
              <a:t>my parents'      the students' </a:t>
            </a:r>
            <a:endPar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endParaRPr>
          </a:p>
        </p:txBody>
      </p:sp>
      <p:sp>
        <p:nvSpPr>
          <p:cNvPr id="43" name="TextBox 6"/>
          <p:cNvSpPr>
            <a:spLocks noChangeArrowheads="1"/>
          </p:cNvSpPr>
          <p:nvPr/>
        </p:nvSpPr>
        <p:spPr bwMode="auto">
          <a:xfrm>
            <a:off x="559156" y="4480675"/>
            <a:ext cx="3289300" cy="461665"/>
          </a:xfrm>
          <a:prstGeom prst="rect">
            <a:avLst/>
          </a:prstGeom>
          <a:noFill/>
          <a:ln w="9525">
            <a:noFill/>
            <a:miter lim="800000"/>
          </a:ln>
        </p:spPr>
        <p:txBody>
          <a:bodyPr wrap="square">
            <a:spAutoFit/>
          </a:bodyPr>
          <a:lstStyle/>
          <a:p>
            <a:r>
              <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rPr>
              <a:t>Lily's and  Lucy's</a:t>
            </a:r>
            <a:endPar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endParaRPr>
          </a:p>
        </p:txBody>
      </p:sp>
      <p:sp>
        <p:nvSpPr>
          <p:cNvPr id="45" name="TextBox 6"/>
          <p:cNvSpPr>
            <a:spLocks noChangeArrowheads="1"/>
          </p:cNvSpPr>
          <p:nvPr/>
        </p:nvSpPr>
        <p:spPr bwMode="auto">
          <a:xfrm>
            <a:off x="655676" y="5432388"/>
            <a:ext cx="2969749" cy="461665"/>
          </a:xfrm>
          <a:prstGeom prst="rect">
            <a:avLst/>
          </a:prstGeom>
          <a:noFill/>
          <a:ln w="9525">
            <a:noFill/>
            <a:miter lim="800000"/>
          </a:ln>
        </p:spPr>
        <p:txBody>
          <a:bodyPr wrap="square">
            <a:spAutoFit/>
          </a:bodyPr>
          <a:lstStyle/>
          <a:p>
            <a:r>
              <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rPr>
              <a:t>Lily and  Lucy's</a:t>
            </a:r>
            <a:endPar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endParaRPr>
          </a:p>
        </p:txBody>
      </p:sp>
      <p:sp>
        <p:nvSpPr>
          <p:cNvPr id="9" name="TextBox 6"/>
          <p:cNvSpPr>
            <a:spLocks noChangeArrowheads="1"/>
          </p:cNvSpPr>
          <p:nvPr/>
        </p:nvSpPr>
        <p:spPr bwMode="auto">
          <a:xfrm>
            <a:off x="586105" y="4972050"/>
            <a:ext cx="6340475" cy="460375"/>
          </a:xfrm>
          <a:prstGeom prst="rect">
            <a:avLst/>
          </a:prstGeom>
          <a:noFill/>
          <a:ln w="9525">
            <a:noFill/>
            <a:miter lim="800000"/>
          </a:ln>
        </p:spPr>
        <p:txBody>
          <a:bodyPr wrap="square">
            <a:spAutoFit/>
          </a:bodyPr>
          <a:p>
            <a:r>
              <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rPr>
              <a:t>They are Lily's and  Lucy's mothers.</a:t>
            </a:r>
            <a:endPar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endParaRPr>
          </a:p>
        </p:txBody>
      </p:sp>
      <p:sp>
        <p:nvSpPr>
          <p:cNvPr id="16" name="TextBox 6"/>
          <p:cNvSpPr>
            <a:spLocks noChangeArrowheads="1"/>
          </p:cNvSpPr>
          <p:nvPr/>
        </p:nvSpPr>
        <p:spPr bwMode="auto">
          <a:xfrm>
            <a:off x="655955" y="5894070"/>
            <a:ext cx="6340475" cy="460375"/>
          </a:xfrm>
          <a:prstGeom prst="rect">
            <a:avLst/>
          </a:prstGeom>
          <a:noFill/>
          <a:ln w="9525">
            <a:noFill/>
            <a:miter lim="800000"/>
          </a:ln>
        </p:spPr>
        <p:txBody>
          <a:bodyPr wrap="square">
            <a:spAutoFit/>
          </a:bodyPr>
          <a:p>
            <a:r>
              <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rPr>
              <a:t>She is Lily and  Lucy's mother.</a:t>
            </a:r>
            <a:endParaRPr lang="en-US" altLang="zh-CN" sz="2400" b="1" i="1" dirty="0">
              <a:latin typeface="Georgia" panose="02040502050405020303" pitchFamily="18" charset="0"/>
              <a:ea typeface="黑体" panose="02010609060101010101" pitchFamily="49" charset="-122"/>
              <a:cs typeface="Times New Roman" panose="02020603050405020304" pitchFamily="18" charset="0"/>
              <a:sym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 grpId="0"/>
      <p:bldP spid="11" grpId="0"/>
      <p:bldP spid="12" grpId="0"/>
      <p:bldP spid="13" grpId="0"/>
      <p:bldP spid="14" grpId="0"/>
      <p:bldP spid="15" grpId="0"/>
      <p:bldP spid="32" grpId="0"/>
      <p:bldP spid="43" grpId="0"/>
      <p:bldP spid="45" grpId="0"/>
      <p:bldP spid="9"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27384"/>
            <a:ext cx="12192000" cy="6858000"/>
          </a:xfrm>
          <a:prstGeom prst="rect">
            <a:avLst/>
          </a:prstGeom>
        </p:spPr>
      </p:pic>
      <p:sp>
        <p:nvSpPr>
          <p:cNvPr id="4" name="TextBox 1"/>
          <p:cNvSpPr txBox="1">
            <a:spLocks noChangeArrowheads="1"/>
          </p:cNvSpPr>
          <p:nvPr/>
        </p:nvSpPr>
        <p:spPr bwMode="auto">
          <a:xfrm>
            <a:off x="479376" y="27384"/>
            <a:ext cx="9433048" cy="6144260"/>
          </a:xfrm>
          <a:prstGeom prst="rect">
            <a:avLst/>
          </a:prstGeom>
          <a:noFill/>
          <a:ln w="9525">
            <a:noFill/>
            <a:miter lim="800000"/>
          </a:ln>
        </p:spPr>
        <p:txBody>
          <a:bodyPr wrap="square">
            <a:spAutoFit/>
          </a:bodyPr>
          <a:lstStyle/>
          <a:p>
            <a:pPr>
              <a:lnSpc>
                <a:spcPts val="4000"/>
              </a:lnSpc>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一</a:t>
            </a:r>
            <a:r>
              <a:rPr lang="en-US" altLang="zh-CN" sz="2400" b="1" dirty="0">
                <a:latin typeface="黑体" panose="02010609060101010101" pitchFamily="49" charset="-122"/>
                <a:ea typeface="黑体" panose="02010609060101010101" pitchFamily="49" charset="-122"/>
                <a:cs typeface="Times New Roman" panose="02020603050405020304" pitchFamily="18" charset="0"/>
              </a:rPr>
              <a:t> </a:t>
            </a:r>
            <a:r>
              <a:rPr lang="zh-CN" altLang="en-US" sz="2400" b="1" dirty="0">
                <a:latin typeface="黑体" panose="02010609060101010101" pitchFamily="49" charset="-122"/>
                <a:ea typeface="黑体" panose="02010609060101010101" pitchFamily="49" charset="-122"/>
                <a:cs typeface="Times New Roman" panose="02020603050405020304" pitchFamily="18" charset="0"/>
              </a:rPr>
              <a:t>我会选</a:t>
            </a:r>
            <a:r>
              <a:rPr lang="zh-CN" altLang="en-US" sz="2400" b="1" dirty="0">
                <a:ea typeface="黑体" panose="02010609060101010101" pitchFamily="49" charset="-122"/>
                <a:cs typeface="Times New Roman" panose="02020603050405020304" pitchFamily="18" charset="0"/>
              </a:rPr>
              <a:t>。</a:t>
            </a:r>
            <a:endParaRPr lang="zh-CN" altLang="en-US" sz="2400" b="1" dirty="0">
              <a:ea typeface="黑体" panose="02010609060101010101" pitchFamily="49" charset="-122"/>
              <a:cs typeface="Times New Roman" panose="02020603050405020304" pitchFamily="18" charset="0"/>
            </a:endParaRPr>
          </a:p>
          <a:p>
            <a:pPr indent="88900">
              <a:lnSpc>
                <a:spcPct val="150000"/>
              </a:lnSpc>
              <a:defRPr/>
            </a:pPr>
            <a:r>
              <a:rPr lang="en-US" altLang="zh-CN" sz="2400" i="1" dirty="0">
                <a:latin typeface="Georgia" panose="02040502050405020303" pitchFamily="18" charset="0"/>
                <a:ea typeface="黑体" panose="02010609060101010101" pitchFamily="49" charset="-122"/>
              </a:rPr>
              <a:t>(</a:t>
            </a:r>
            <a:r>
              <a:rPr lang="zh-CN" altLang="en-US" sz="2400" i="1" dirty="0">
                <a:latin typeface="Georgia" panose="02040502050405020303" pitchFamily="18" charset="0"/>
                <a:ea typeface="黑体" panose="02010609060101010101" pitchFamily="49" charset="-122"/>
              </a:rPr>
              <a:t>　　</a:t>
            </a:r>
            <a:r>
              <a:rPr lang="en-US" altLang="zh-CN" sz="2400" i="1" dirty="0">
                <a:latin typeface="Georgia" panose="02040502050405020303" pitchFamily="18" charset="0"/>
                <a:ea typeface="黑体" panose="02010609060101010101" pitchFamily="49" charset="-122"/>
              </a:rPr>
              <a:t>)1. What color is ________ dress?</a:t>
            </a:r>
            <a:endParaRPr lang="en-US" altLang="zh-CN" sz="2400" i="1" dirty="0">
              <a:latin typeface="Georgia" panose="02040502050405020303" pitchFamily="18" charset="0"/>
              <a:ea typeface="黑体" panose="02010609060101010101" pitchFamily="49" charset="-122"/>
            </a:endParaRPr>
          </a:p>
          <a:p>
            <a:pPr indent="1346200">
              <a:lnSpc>
                <a:spcPct val="150000"/>
              </a:lnSpc>
              <a:defRPr/>
            </a:pPr>
            <a:r>
              <a:rPr lang="en-US" altLang="zh-CN" sz="2400" i="1" dirty="0">
                <a:latin typeface="Georgia" panose="02040502050405020303" pitchFamily="18" charset="0"/>
                <a:ea typeface="黑体" panose="02010609060101010101" pitchFamily="49" charset="-122"/>
              </a:rPr>
              <a:t>A. you</a:t>
            </a:r>
            <a:r>
              <a:rPr lang="zh-CN" altLang="en-US" sz="2400" i="1" dirty="0">
                <a:latin typeface="Georgia" panose="02040502050405020303" pitchFamily="18" charset="0"/>
                <a:ea typeface="黑体" panose="02010609060101010101" pitchFamily="49" charset="-122"/>
              </a:rPr>
              <a:t>　　                  </a:t>
            </a:r>
            <a:r>
              <a:rPr lang="en-US" altLang="zh-CN" sz="2400" i="1" dirty="0">
                <a:latin typeface="Georgia" panose="02040502050405020303" pitchFamily="18" charset="0"/>
                <a:ea typeface="黑体" panose="02010609060101010101" pitchFamily="49" charset="-122"/>
              </a:rPr>
              <a:t>B. your</a:t>
            </a:r>
            <a:r>
              <a:rPr lang="zh-CN" altLang="en-US" sz="2400" i="1" dirty="0">
                <a:latin typeface="Georgia" panose="02040502050405020303" pitchFamily="18" charset="0"/>
                <a:ea typeface="黑体" panose="02010609060101010101" pitchFamily="49" charset="-122"/>
              </a:rPr>
              <a:t>　　              </a:t>
            </a:r>
            <a:r>
              <a:rPr lang="en-US" altLang="zh-CN" sz="2400" i="1" dirty="0">
                <a:latin typeface="Georgia" panose="02040502050405020303" pitchFamily="18" charset="0"/>
                <a:ea typeface="黑体" panose="02010609060101010101" pitchFamily="49" charset="-122"/>
              </a:rPr>
              <a:t>C. she</a:t>
            </a:r>
            <a:endParaRPr lang="en-US" altLang="zh-CN" sz="2400" i="1" dirty="0">
              <a:latin typeface="Georgia" panose="02040502050405020303" pitchFamily="18" charset="0"/>
              <a:ea typeface="黑体" panose="02010609060101010101" pitchFamily="49" charset="-122"/>
            </a:endParaRPr>
          </a:p>
          <a:p>
            <a:pPr indent="88900">
              <a:lnSpc>
                <a:spcPct val="150000"/>
              </a:lnSpc>
              <a:defRPr/>
            </a:pPr>
            <a:r>
              <a:rPr lang="en-US" altLang="zh-CN" sz="2400" i="1" dirty="0">
                <a:latin typeface="Georgia" panose="02040502050405020303" pitchFamily="18" charset="0"/>
                <a:ea typeface="黑体" panose="02010609060101010101" pitchFamily="49" charset="-122"/>
              </a:rPr>
              <a:t>(</a:t>
            </a:r>
            <a:r>
              <a:rPr lang="zh-CN" altLang="en-US" sz="2400" i="1" dirty="0">
                <a:latin typeface="Georgia" panose="02040502050405020303" pitchFamily="18" charset="0"/>
                <a:ea typeface="黑体" panose="02010609060101010101" pitchFamily="49" charset="-122"/>
              </a:rPr>
              <a:t>　　</a:t>
            </a:r>
            <a:r>
              <a:rPr lang="en-US" altLang="zh-CN" sz="2400" i="1" dirty="0">
                <a:latin typeface="Georgia" panose="02040502050405020303" pitchFamily="18" charset="0"/>
                <a:ea typeface="黑体" panose="02010609060101010101" pitchFamily="49" charset="-122"/>
              </a:rPr>
              <a:t>)2. You can call ________ Mr. Black.</a:t>
            </a:r>
            <a:endParaRPr lang="en-US" altLang="zh-CN" sz="2400" i="1" dirty="0">
              <a:latin typeface="Georgia" panose="02040502050405020303" pitchFamily="18" charset="0"/>
              <a:ea typeface="黑体" panose="02010609060101010101" pitchFamily="49" charset="-122"/>
            </a:endParaRPr>
          </a:p>
          <a:p>
            <a:pPr indent="1346200">
              <a:lnSpc>
                <a:spcPct val="150000"/>
              </a:lnSpc>
              <a:defRPr/>
            </a:pPr>
            <a:r>
              <a:rPr lang="en-US" altLang="zh-CN" sz="2400" i="1" dirty="0">
                <a:latin typeface="Georgia" panose="02040502050405020303" pitchFamily="18" charset="0"/>
                <a:ea typeface="黑体" panose="02010609060101010101" pitchFamily="49" charset="-122"/>
              </a:rPr>
              <a:t>A. his                           B. me                           C. she</a:t>
            </a:r>
            <a:endParaRPr lang="en-US" altLang="zh-CN" sz="2400" i="1" dirty="0">
              <a:latin typeface="Georgia" panose="02040502050405020303" pitchFamily="18" charset="0"/>
              <a:ea typeface="黑体" panose="02010609060101010101" pitchFamily="49" charset="-122"/>
            </a:endParaRPr>
          </a:p>
          <a:p>
            <a:pPr marL="1250950" indent="-1250950">
              <a:lnSpc>
                <a:spcPct val="150000"/>
              </a:lnSpc>
              <a:defRPr/>
            </a:pPr>
            <a:r>
              <a:rPr lang="en-US" altLang="zh-CN" sz="2400" i="1" dirty="0">
                <a:latin typeface="Georgia" panose="02040502050405020303" pitchFamily="18" charset="0"/>
                <a:ea typeface="黑体" panose="02010609060101010101" pitchFamily="49" charset="-122"/>
              </a:rPr>
              <a:t>(</a:t>
            </a:r>
            <a:r>
              <a:rPr lang="zh-CN" altLang="en-US" sz="2400" i="1" dirty="0">
                <a:latin typeface="Georgia" panose="02040502050405020303" pitchFamily="18" charset="0"/>
                <a:ea typeface="黑体" panose="02010609060101010101" pitchFamily="49" charset="-122"/>
              </a:rPr>
              <a:t>　　</a:t>
            </a:r>
            <a:r>
              <a:rPr lang="en-US" altLang="zh-CN" sz="2400" i="1" dirty="0">
                <a:latin typeface="Georgia" panose="02040502050405020303" pitchFamily="18" charset="0"/>
                <a:ea typeface="黑体" panose="02010609060101010101" pitchFamily="49" charset="-122"/>
              </a:rPr>
              <a:t>)3. Welcome ________ our school.</a:t>
            </a:r>
            <a:endParaRPr lang="en-US" altLang="zh-CN" sz="2400" i="1" dirty="0">
              <a:latin typeface="Georgia" panose="02040502050405020303" pitchFamily="18" charset="0"/>
              <a:ea typeface="黑体" panose="02010609060101010101" pitchFamily="49" charset="-122"/>
            </a:endParaRPr>
          </a:p>
          <a:p>
            <a:pPr marL="1250950" indent="6350">
              <a:lnSpc>
                <a:spcPct val="150000"/>
              </a:lnSpc>
              <a:defRPr/>
            </a:pPr>
            <a:r>
              <a:rPr lang="en-US" altLang="zh-CN" sz="2400" i="1" dirty="0">
                <a:latin typeface="Georgia" panose="02040502050405020303" pitchFamily="18" charset="0"/>
                <a:ea typeface="黑体" panose="02010609060101010101" pitchFamily="49" charset="-122"/>
              </a:rPr>
              <a:t>A. to                              B. in                             C. with</a:t>
            </a:r>
            <a:endParaRPr lang="en-US" altLang="zh-CN" sz="2400" i="1" dirty="0">
              <a:latin typeface="Georgia" panose="02040502050405020303" pitchFamily="18" charset="0"/>
              <a:ea typeface="黑体" panose="02010609060101010101" pitchFamily="49" charset="-122"/>
            </a:endParaRPr>
          </a:p>
          <a:p>
            <a:pPr marL="1250950" indent="-1250950">
              <a:lnSpc>
                <a:spcPct val="150000"/>
              </a:lnSpc>
              <a:defRPr/>
            </a:pPr>
            <a:r>
              <a:rPr lang="en-US" altLang="zh-CN" sz="2400" i="1" dirty="0">
                <a:latin typeface="Georgia" panose="02040502050405020303" pitchFamily="18" charset="0"/>
                <a:ea typeface="黑体" panose="02010609060101010101" pitchFamily="49" charset="-122"/>
              </a:rPr>
              <a:t>(</a:t>
            </a:r>
            <a:r>
              <a:rPr lang="zh-CN" altLang="en-US" sz="2400" i="1" dirty="0">
                <a:latin typeface="Georgia" panose="02040502050405020303" pitchFamily="18" charset="0"/>
                <a:ea typeface="黑体" panose="02010609060101010101" pitchFamily="49" charset="-122"/>
              </a:rPr>
              <a:t>　　</a:t>
            </a:r>
            <a:r>
              <a:rPr lang="en-US" altLang="zh-CN" sz="2400" i="1" dirty="0">
                <a:latin typeface="Georgia" panose="02040502050405020303" pitchFamily="18" charset="0"/>
                <a:ea typeface="黑体" panose="02010609060101010101" pitchFamily="49" charset="-122"/>
              </a:rPr>
              <a:t>)4. _____ name is Mary, _____ is my friend.</a:t>
            </a:r>
            <a:endParaRPr lang="en-US" altLang="zh-CN" sz="2400" i="1" dirty="0">
              <a:latin typeface="Georgia" panose="02040502050405020303" pitchFamily="18" charset="0"/>
              <a:ea typeface="黑体" panose="02010609060101010101" pitchFamily="49" charset="-122"/>
            </a:endParaRPr>
          </a:p>
          <a:p>
            <a:pPr marL="1708150" indent="-457200">
              <a:lnSpc>
                <a:spcPct val="150000"/>
              </a:lnSpc>
              <a:buAutoNum type="alphaUcPeriod"/>
              <a:defRPr/>
            </a:pPr>
            <a:r>
              <a:rPr lang="en-US" altLang="zh-CN" sz="2400" i="1" dirty="0">
                <a:latin typeface="Georgia" panose="02040502050405020303" pitchFamily="18" charset="0"/>
                <a:ea typeface="黑体" panose="02010609060101010101" pitchFamily="49" charset="-122"/>
              </a:rPr>
              <a:t>Her; her               B. Her, she                  C. My, her</a:t>
            </a:r>
            <a:endParaRPr lang="en-US" altLang="zh-CN" sz="2400" i="1" dirty="0">
              <a:latin typeface="Georgia" panose="02040502050405020303" pitchFamily="18" charset="0"/>
              <a:ea typeface="黑体" panose="02010609060101010101" pitchFamily="49" charset="-122"/>
            </a:endParaRPr>
          </a:p>
          <a:p>
            <a:pPr marL="1250950" indent="-1250950">
              <a:lnSpc>
                <a:spcPct val="150000"/>
              </a:lnSpc>
              <a:defRPr/>
            </a:pPr>
            <a:r>
              <a:rPr lang="en-US" altLang="zh-CN" sz="2400" i="1" dirty="0">
                <a:latin typeface="Georgia" panose="02040502050405020303" pitchFamily="18" charset="0"/>
                <a:ea typeface="黑体" panose="02010609060101010101" pitchFamily="49" charset="-122"/>
              </a:rPr>
              <a:t>(</a:t>
            </a:r>
            <a:r>
              <a:rPr lang="zh-CN" altLang="en-US" sz="2400" i="1" dirty="0">
                <a:latin typeface="Georgia" panose="02040502050405020303" pitchFamily="18" charset="0"/>
                <a:ea typeface="黑体" panose="02010609060101010101" pitchFamily="49" charset="-122"/>
              </a:rPr>
              <a:t>　　</a:t>
            </a:r>
            <a:r>
              <a:rPr lang="en-US" altLang="zh-CN" sz="2400" i="1" dirty="0">
                <a:latin typeface="Georgia" panose="02040502050405020303" pitchFamily="18" charset="0"/>
                <a:ea typeface="黑体" panose="02010609060101010101" pitchFamily="49" charset="-122"/>
              </a:rPr>
              <a:t>)5. ___ is my father. He is a worker.</a:t>
            </a:r>
            <a:endParaRPr lang="zh-CN" altLang="en-US" sz="2400" i="1" dirty="0">
              <a:latin typeface="Georgia" panose="02040502050405020303" pitchFamily="18" charset="0"/>
              <a:ea typeface="黑体" panose="02010609060101010101" pitchFamily="49" charset="-122"/>
            </a:endParaRPr>
          </a:p>
          <a:p>
            <a:pPr marL="1250950" indent="-82550">
              <a:lnSpc>
                <a:spcPct val="150000"/>
              </a:lnSpc>
              <a:defRPr/>
            </a:pPr>
            <a:r>
              <a:rPr lang="en-US" altLang="zh-CN" sz="2400" i="1" dirty="0">
                <a:latin typeface="Georgia" panose="02040502050405020303" pitchFamily="18" charset="0"/>
                <a:ea typeface="黑体" panose="02010609060101010101" pitchFamily="49" charset="-122"/>
              </a:rPr>
              <a:t> A. This                          B. He                            C. His</a:t>
            </a:r>
            <a:endParaRPr lang="en-US" altLang="zh-CN" sz="2400" i="1" dirty="0">
              <a:latin typeface="Georgia" panose="02040502050405020303" pitchFamily="18" charset="0"/>
              <a:ea typeface="黑体" panose="02010609060101010101" pitchFamily="49" charset="-122"/>
            </a:endParaRPr>
          </a:p>
        </p:txBody>
      </p:sp>
      <p:pic>
        <p:nvPicPr>
          <p:cNvPr id="10" name="图片 9" descr="大桥教育.png"/>
          <p:cNvPicPr>
            <a:picLocks noChangeAspect="1"/>
          </p:cNvPicPr>
          <p:nvPr/>
        </p:nvPicPr>
        <p:blipFill>
          <a:blip r:embed="rId2"/>
          <a:stretch>
            <a:fillRect/>
          </a:stretch>
        </p:blipFill>
        <p:spPr>
          <a:xfrm>
            <a:off x="10091224" y="-27304"/>
            <a:ext cx="2100777" cy="580835"/>
          </a:xfrm>
          <a:prstGeom prst="rect">
            <a:avLst/>
          </a:prstGeom>
        </p:spPr>
      </p:pic>
      <p:sp>
        <p:nvSpPr>
          <p:cNvPr id="11" name="TextBox 2"/>
          <p:cNvSpPr txBox="1">
            <a:spLocks noChangeArrowheads="1"/>
          </p:cNvSpPr>
          <p:nvPr/>
        </p:nvSpPr>
        <p:spPr bwMode="auto">
          <a:xfrm>
            <a:off x="982044" y="625335"/>
            <a:ext cx="608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i="1" dirty="0">
                <a:solidFill>
                  <a:srgbClr val="C00000"/>
                </a:solidFill>
                <a:latin typeface="Georgia" panose="02040502050405020303" pitchFamily="18" charset="0"/>
                <a:cs typeface="Times New Roman" panose="02020603050405020304" pitchFamily="18" charset="0"/>
              </a:rPr>
              <a:t>B</a:t>
            </a:r>
            <a:r>
              <a:rPr lang="zh-CN" altLang="en-US" sz="2600" b="1" i="1" dirty="0">
                <a:solidFill>
                  <a:srgbClr val="C00000"/>
                </a:solidFill>
                <a:latin typeface="Georgia" panose="02040502050405020303" pitchFamily="18" charset="0"/>
                <a:cs typeface="Times New Roman" panose="02020603050405020304" pitchFamily="18" charset="0"/>
              </a:rPr>
              <a:t>　</a:t>
            </a:r>
            <a:endParaRPr lang="zh-CN" altLang="en-US" sz="2600" b="1" i="1" dirty="0">
              <a:solidFill>
                <a:srgbClr val="C00000"/>
              </a:solidFill>
              <a:latin typeface="Georgia" panose="02040502050405020303" pitchFamily="18" charset="0"/>
              <a:cs typeface="Times New Roman" panose="02020603050405020304" pitchFamily="18" charset="0"/>
            </a:endParaRPr>
          </a:p>
        </p:txBody>
      </p:sp>
      <p:sp>
        <p:nvSpPr>
          <p:cNvPr id="12" name="TextBox 2"/>
          <p:cNvSpPr txBox="1">
            <a:spLocks noChangeArrowheads="1"/>
          </p:cNvSpPr>
          <p:nvPr/>
        </p:nvSpPr>
        <p:spPr bwMode="auto">
          <a:xfrm>
            <a:off x="911424" y="1715411"/>
            <a:ext cx="608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i="1" dirty="0">
                <a:solidFill>
                  <a:srgbClr val="C00000"/>
                </a:solidFill>
                <a:latin typeface="Georgia" panose="02040502050405020303" pitchFamily="18" charset="0"/>
                <a:cs typeface="Times New Roman" panose="02020603050405020304" pitchFamily="18" charset="0"/>
              </a:rPr>
              <a:t>B</a:t>
            </a:r>
            <a:r>
              <a:rPr lang="zh-CN" altLang="en-US" sz="2600" b="1" i="1" dirty="0">
                <a:solidFill>
                  <a:srgbClr val="C00000"/>
                </a:solidFill>
                <a:latin typeface="Georgia" panose="02040502050405020303" pitchFamily="18" charset="0"/>
                <a:cs typeface="Times New Roman" panose="02020603050405020304" pitchFamily="18" charset="0"/>
              </a:rPr>
              <a:t>　</a:t>
            </a:r>
            <a:endParaRPr lang="zh-CN" altLang="en-US" sz="2600" b="1" i="1" dirty="0">
              <a:solidFill>
                <a:srgbClr val="C00000"/>
              </a:solidFill>
              <a:latin typeface="Georgia" panose="02040502050405020303" pitchFamily="18" charset="0"/>
              <a:cs typeface="Times New Roman" panose="02020603050405020304" pitchFamily="18" charset="0"/>
            </a:endParaRPr>
          </a:p>
        </p:txBody>
      </p:sp>
      <p:sp>
        <p:nvSpPr>
          <p:cNvPr id="13" name="TextBox 2"/>
          <p:cNvSpPr txBox="1">
            <a:spLocks noChangeArrowheads="1"/>
          </p:cNvSpPr>
          <p:nvPr/>
        </p:nvSpPr>
        <p:spPr bwMode="auto">
          <a:xfrm>
            <a:off x="901188" y="2820723"/>
            <a:ext cx="593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i="1" dirty="0">
                <a:solidFill>
                  <a:srgbClr val="C00000"/>
                </a:solidFill>
                <a:latin typeface="Georgia" panose="02040502050405020303" pitchFamily="18" charset="0"/>
                <a:cs typeface="Times New Roman" panose="02020603050405020304" pitchFamily="18" charset="0"/>
              </a:rPr>
              <a:t>A</a:t>
            </a:r>
            <a:r>
              <a:rPr lang="zh-CN" altLang="en-US" sz="2600" b="1" i="1" dirty="0">
                <a:solidFill>
                  <a:srgbClr val="C00000"/>
                </a:solidFill>
                <a:latin typeface="Georgia" panose="02040502050405020303" pitchFamily="18" charset="0"/>
                <a:cs typeface="Times New Roman" panose="02020603050405020304" pitchFamily="18" charset="0"/>
              </a:rPr>
              <a:t>　</a:t>
            </a:r>
            <a:endParaRPr lang="zh-CN" altLang="en-US" sz="2600" b="1" i="1" dirty="0">
              <a:solidFill>
                <a:srgbClr val="C00000"/>
              </a:solidFill>
              <a:latin typeface="Georgia" panose="02040502050405020303" pitchFamily="18" charset="0"/>
              <a:cs typeface="Times New Roman" panose="02020603050405020304" pitchFamily="18" charset="0"/>
            </a:endParaRPr>
          </a:p>
        </p:txBody>
      </p:sp>
      <p:sp>
        <p:nvSpPr>
          <p:cNvPr id="15" name="TextBox 2"/>
          <p:cNvSpPr txBox="1">
            <a:spLocks noChangeArrowheads="1"/>
          </p:cNvSpPr>
          <p:nvPr/>
        </p:nvSpPr>
        <p:spPr bwMode="auto">
          <a:xfrm>
            <a:off x="828094" y="3978266"/>
            <a:ext cx="60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i="1" dirty="0">
                <a:solidFill>
                  <a:srgbClr val="C00000"/>
                </a:solidFill>
                <a:latin typeface="Georgia" panose="02040502050405020303" pitchFamily="18" charset="0"/>
                <a:cs typeface="Times New Roman" panose="02020603050405020304" pitchFamily="18" charset="0"/>
              </a:rPr>
              <a:t>B</a:t>
            </a:r>
            <a:r>
              <a:rPr lang="zh-CN" altLang="en-US" sz="2600" b="1" i="1" dirty="0">
                <a:solidFill>
                  <a:srgbClr val="C00000"/>
                </a:solidFill>
                <a:latin typeface="Georgia" panose="02040502050405020303" pitchFamily="18" charset="0"/>
                <a:cs typeface="Times New Roman" panose="02020603050405020304" pitchFamily="18" charset="0"/>
              </a:rPr>
              <a:t>　</a:t>
            </a:r>
            <a:endParaRPr lang="zh-CN" altLang="en-US" sz="2600" b="1" i="1" dirty="0">
              <a:solidFill>
                <a:srgbClr val="C00000"/>
              </a:solidFill>
              <a:latin typeface="Georgia" panose="02040502050405020303" pitchFamily="18" charset="0"/>
              <a:cs typeface="Times New Roman" panose="02020603050405020304" pitchFamily="18" charset="0"/>
            </a:endParaRPr>
          </a:p>
        </p:txBody>
      </p:sp>
      <p:sp>
        <p:nvSpPr>
          <p:cNvPr id="16" name="TextBox 2"/>
          <p:cNvSpPr txBox="1">
            <a:spLocks noChangeArrowheads="1"/>
          </p:cNvSpPr>
          <p:nvPr/>
        </p:nvSpPr>
        <p:spPr bwMode="auto">
          <a:xfrm>
            <a:off x="767728" y="5023065"/>
            <a:ext cx="5921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i="1" dirty="0">
                <a:solidFill>
                  <a:srgbClr val="C00000"/>
                </a:solidFill>
                <a:latin typeface="Georgia" panose="02040502050405020303" pitchFamily="18" charset="0"/>
                <a:cs typeface="Times New Roman" panose="02020603050405020304" pitchFamily="18" charset="0"/>
              </a:rPr>
              <a:t>A</a:t>
            </a:r>
            <a:r>
              <a:rPr lang="zh-CN" altLang="en-US" sz="2600" b="1" i="1" dirty="0">
                <a:solidFill>
                  <a:srgbClr val="C00000"/>
                </a:solidFill>
                <a:latin typeface="Georgia" panose="02040502050405020303" pitchFamily="18" charset="0"/>
                <a:cs typeface="Times New Roman" panose="02020603050405020304" pitchFamily="18" charset="0"/>
              </a:rPr>
              <a:t>　</a:t>
            </a:r>
            <a:endParaRPr lang="zh-CN" altLang="en-US" sz="2600" b="1" i="1" dirty="0">
              <a:solidFill>
                <a:srgbClr val="C00000"/>
              </a:solidFill>
              <a:latin typeface="Georgia" panose="02040502050405020303" pitchFamily="18" charset="0"/>
              <a:cs typeface="Times New Roman" panose="02020603050405020304" pitchFamily="18" charset="0"/>
            </a:endParaRPr>
          </a:p>
        </p:txBody>
      </p:sp>
      <p:sp>
        <p:nvSpPr>
          <p:cNvPr id="18" name="矩形 15"/>
          <p:cNvSpPr>
            <a:spLocks noChangeArrowheads="1"/>
          </p:cNvSpPr>
          <p:nvPr/>
        </p:nvSpPr>
        <p:spPr bwMode="auto">
          <a:xfrm>
            <a:off x="8273989" y="2046634"/>
            <a:ext cx="4032448" cy="13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400"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call</a:t>
            </a:r>
            <a:r>
              <a:rPr lang="zh-CN" altLang="en-US" sz="2400" dirty="0">
                <a:solidFill>
                  <a:srgbClr val="FF0000"/>
                </a:solidFill>
                <a:latin typeface="Georgia" panose="02040502050405020303" pitchFamily="18" charset="0"/>
                <a:ea typeface="黑体" panose="02010609060101010101" pitchFamily="49" charset="-122"/>
                <a:cs typeface="Times New Roman" panose="02020603050405020304" pitchFamily="18" charset="0"/>
              </a:rPr>
              <a:t>是动词，动词后用宾格</a:t>
            </a:r>
            <a:endParaRPr lang="en-US" altLang="zh-CN" sz="2400" dirty="0">
              <a:solidFill>
                <a:srgbClr val="FF0000"/>
              </a:solidFill>
              <a:latin typeface="Georgia" panose="02040502050405020303" pitchFamily="18" charset="0"/>
              <a:ea typeface="黑体" panose="02010609060101010101" pitchFamily="49" charset="-122"/>
              <a:cs typeface="Times New Roman" panose="02020603050405020304" pitchFamily="18" charset="0"/>
            </a:endParaRPr>
          </a:p>
          <a:p>
            <a:pPr eaLnBrk="1" hangingPunct="1">
              <a:lnSpc>
                <a:spcPct val="120000"/>
              </a:lnSpc>
            </a:pPr>
            <a:r>
              <a:rPr lang="en-US" altLang="zh-CN" sz="2400"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I</a:t>
            </a:r>
            <a:r>
              <a:rPr lang="zh-CN" altLang="en-US" sz="2400" dirty="0">
                <a:solidFill>
                  <a:srgbClr val="FF0000"/>
                </a:solidFill>
                <a:latin typeface="Georgia" panose="02040502050405020303" pitchFamily="18" charset="0"/>
                <a:ea typeface="黑体" panose="02010609060101010101" pitchFamily="49" charset="-122"/>
                <a:cs typeface="Times New Roman" panose="02020603050405020304" pitchFamily="18" charset="0"/>
              </a:rPr>
              <a:t>宾</a:t>
            </a:r>
            <a:r>
              <a:rPr lang="en-US" altLang="zh-CN" sz="2400"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me, you</a:t>
            </a:r>
            <a:r>
              <a:rPr lang="zh-CN" altLang="en-US" sz="2400" dirty="0">
                <a:solidFill>
                  <a:srgbClr val="FF0000"/>
                </a:solidFill>
                <a:latin typeface="Georgia" panose="02040502050405020303" pitchFamily="18" charset="0"/>
                <a:ea typeface="黑体" panose="02010609060101010101" pitchFamily="49" charset="-122"/>
                <a:cs typeface="Times New Roman" panose="02020603050405020304" pitchFamily="18" charset="0"/>
              </a:rPr>
              <a:t>宾</a:t>
            </a:r>
            <a:r>
              <a:rPr lang="en-US" altLang="zh-CN" sz="2400"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you, he</a:t>
            </a:r>
            <a:r>
              <a:rPr lang="zh-CN" altLang="en-US" sz="2400" dirty="0">
                <a:solidFill>
                  <a:srgbClr val="FF0000"/>
                </a:solidFill>
                <a:latin typeface="Georgia" panose="02040502050405020303" pitchFamily="18" charset="0"/>
                <a:ea typeface="黑体" panose="02010609060101010101" pitchFamily="49" charset="-122"/>
                <a:cs typeface="Times New Roman" panose="02020603050405020304" pitchFamily="18" charset="0"/>
              </a:rPr>
              <a:t>宾</a:t>
            </a:r>
            <a:r>
              <a:rPr lang="en-US" altLang="zh-CN" sz="2400"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him, she</a:t>
            </a:r>
            <a:r>
              <a:rPr lang="zh-CN" altLang="en-US" sz="2400" dirty="0">
                <a:solidFill>
                  <a:srgbClr val="FF0000"/>
                </a:solidFill>
                <a:latin typeface="Georgia" panose="02040502050405020303" pitchFamily="18" charset="0"/>
                <a:ea typeface="黑体" panose="02010609060101010101" pitchFamily="49" charset="-122"/>
                <a:cs typeface="Times New Roman" panose="02020603050405020304" pitchFamily="18" charset="0"/>
              </a:rPr>
              <a:t>宾</a:t>
            </a:r>
            <a:r>
              <a:rPr lang="en-US" altLang="zh-CN" sz="2400"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her, it</a:t>
            </a:r>
            <a:r>
              <a:rPr lang="zh-CN" altLang="en-US" sz="2400" dirty="0">
                <a:solidFill>
                  <a:srgbClr val="FF0000"/>
                </a:solidFill>
                <a:latin typeface="Georgia" panose="02040502050405020303" pitchFamily="18" charset="0"/>
                <a:ea typeface="黑体" panose="02010609060101010101" pitchFamily="49" charset="-122"/>
                <a:cs typeface="Times New Roman" panose="02020603050405020304" pitchFamily="18" charset="0"/>
              </a:rPr>
              <a:t>宾</a:t>
            </a:r>
            <a:r>
              <a:rPr lang="en-US" altLang="zh-CN" sz="2400"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it.</a:t>
            </a:r>
            <a:endParaRPr lang="zh-CN" altLang="en-US" sz="2400" dirty="0">
              <a:solidFill>
                <a:srgbClr val="FF0000"/>
              </a:solidFill>
              <a:latin typeface="Georgia" panose="02040502050405020303" pitchFamily="18" charset="0"/>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ZUR3F1V8.jpg"/>
          <p:cNvPicPr>
            <a:picLocks noChangeAspect="1"/>
          </p:cNvPicPr>
          <p:nvPr/>
        </p:nvPicPr>
        <p:blipFill>
          <a:blip r:embed="rId1"/>
          <a:stretch>
            <a:fillRect/>
          </a:stretch>
        </p:blipFill>
        <p:spPr>
          <a:xfrm>
            <a:off x="0" y="0"/>
            <a:ext cx="12192000" cy="6858000"/>
          </a:xfrm>
          <a:prstGeom prst="rect">
            <a:avLst/>
          </a:prstGeom>
        </p:spPr>
      </p:pic>
      <p:pic>
        <p:nvPicPr>
          <p:cNvPr id="9" name="图片 8" descr="大桥教育.png"/>
          <p:cNvPicPr>
            <a:picLocks noChangeAspect="1"/>
          </p:cNvPicPr>
          <p:nvPr/>
        </p:nvPicPr>
        <p:blipFill>
          <a:blip r:embed="rId2"/>
          <a:stretch>
            <a:fillRect/>
          </a:stretch>
        </p:blipFill>
        <p:spPr>
          <a:xfrm>
            <a:off x="10091224" y="1"/>
            <a:ext cx="2100777" cy="580835"/>
          </a:xfrm>
          <a:prstGeom prst="rect">
            <a:avLst/>
          </a:prstGeom>
        </p:spPr>
      </p:pic>
      <p:sp>
        <p:nvSpPr>
          <p:cNvPr id="10" name="TextBox 2"/>
          <p:cNvSpPr txBox="1">
            <a:spLocks noChangeArrowheads="1"/>
          </p:cNvSpPr>
          <p:nvPr/>
        </p:nvSpPr>
        <p:spPr bwMode="auto">
          <a:xfrm>
            <a:off x="335360" y="188640"/>
            <a:ext cx="10009112"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sz="2600" dirty="0">
                <a:latin typeface="Times New Roman" panose="02020603050405020304" pitchFamily="18" charset="0"/>
                <a:ea typeface="黑体" panose="02010609060101010101" pitchFamily="49" charset="-122"/>
              </a:rPr>
              <a:t>二、按要求完成句子。</a:t>
            </a:r>
            <a:endParaRPr lang="zh-CN" altLang="en-US" sz="2600" dirty="0">
              <a:latin typeface="Times New Roman" panose="02020603050405020304" pitchFamily="18" charset="0"/>
              <a:ea typeface="黑体" panose="02010609060101010101" pitchFamily="49" charset="-122"/>
            </a:endParaRPr>
          </a:p>
          <a:p>
            <a:pPr indent="444500" eaLnBrk="1" hangingPunct="1">
              <a:lnSpc>
                <a:spcPct val="150000"/>
              </a:lnSpc>
              <a:defRPr/>
            </a:pPr>
            <a:r>
              <a:rPr lang="en-US" altLang="zh-CN" sz="2600" i="1" dirty="0">
                <a:latin typeface="Georgia" panose="02040502050405020303" pitchFamily="18" charset="0"/>
                <a:ea typeface="黑体" panose="02010609060101010101" pitchFamily="49" charset="-122"/>
              </a:rPr>
              <a:t>1. This is my ruler(</a:t>
            </a:r>
            <a:r>
              <a:rPr lang="zh-CN" altLang="en-US" sz="2600" dirty="0">
                <a:latin typeface="Georgia" panose="02040502050405020303" pitchFamily="18" charset="0"/>
                <a:ea typeface="黑体" panose="02010609060101010101" pitchFamily="49" charset="-122"/>
              </a:rPr>
              <a:t>改为一般疑问句</a:t>
            </a:r>
            <a:r>
              <a:rPr lang="en-US" altLang="zh-CN" sz="2600" i="1" dirty="0">
                <a:latin typeface="Georgia" panose="02040502050405020303" pitchFamily="18" charset="0"/>
                <a:ea typeface="黑体" panose="02010609060101010101" pitchFamily="49" charset="-122"/>
              </a:rPr>
              <a:t>)</a:t>
            </a:r>
            <a:endParaRPr lang="en-US" altLang="zh-CN" sz="2600" i="1" dirty="0">
              <a:latin typeface="Georgia" panose="02040502050405020303" pitchFamily="18" charset="0"/>
              <a:ea typeface="黑体" panose="02010609060101010101" pitchFamily="49" charset="-122"/>
            </a:endParaRPr>
          </a:p>
          <a:p>
            <a:pPr indent="812800" eaLnBrk="1" hangingPunct="1">
              <a:lnSpc>
                <a:spcPct val="150000"/>
              </a:lnSpc>
              <a:defRPr/>
            </a:pPr>
            <a:r>
              <a:rPr lang="en-US" altLang="zh-CN" sz="2600" i="1" dirty="0">
                <a:latin typeface="Georgia" panose="02040502050405020303" pitchFamily="18" charset="0"/>
                <a:ea typeface="黑体" panose="02010609060101010101" pitchFamily="49" charset="-122"/>
              </a:rPr>
              <a:t>________________________________________</a:t>
            </a:r>
            <a:endParaRPr lang="en-US" altLang="zh-CN" sz="2600" i="1" dirty="0">
              <a:latin typeface="Georgia" panose="02040502050405020303" pitchFamily="18" charset="0"/>
              <a:ea typeface="黑体" panose="02010609060101010101" pitchFamily="49" charset="-122"/>
            </a:endParaRPr>
          </a:p>
          <a:p>
            <a:pPr indent="444500" eaLnBrk="1" hangingPunct="1">
              <a:lnSpc>
                <a:spcPct val="150000"/>
              </a:lnSpc>
              <a:defRPr/>
            </a:pPr>
            <a:r>
              <a:rPr lang="en-US" altLang="zh-CN" sz="2600" i="1" dirty="0">
                <a:latin typeface="Georgia" panose="02040502050405020303" pitchFamily="18" charset="0"/>
                <a:ea typeface="黑体" panose="02010609060101010101" pitchFamily="49" charset="-122"/>
              </a:rPr>
              <a:t>2. Is this your pencil box? (</a:t>
            </a:r>
            <a:r>
              <a:rPr lang="zh-CN" altLang="en-US" sz="2600" dirty="0">
                <a:latin typeface="Georgia" panose="02040502050405020303" pitchFamily="18" charset="0"/>
                <a:ea typeface="黑体" panose="02010609060101010101" pitchFamily="49" charset="-122"/>
              </a:rPr>
              <a:t>做否定回答</a:t>
            </a:r>
            <a:r>
              <a:rPr lang="en-US" altLang="zh-CN" sz="2600" i="1" dirty="0">
                <a:latin typeface="Georgia" panose="02040502050405020303" pitchFamily="18" charset="0"/>
                <a:ea typeface="黑体" panose="02010609060101010101" pitchFamily="49" charset="-122"/>
              </a:rPr>
              <a:t>)</a:t>
            </a:r>
            <a:endParaRPr lang="en-US" altLang="zh-CN" sz="2600" i="1" dirty="0">
              <a:latin typeface="Georgia" panose="02040502050405020303" pitchFamily="18" charset="0"/>
              <a:ea typeface="黑体" panose="02010609060101010101" pitchFamily="49" charset="-122"/>
            </a:endParaRPr>
          </a:p>
          <a:p>
            <a:pPr indent="812800" eaLnBrk="1" hangingPunct="1">
              <a:lnSpc>
                <a:spcPct val="150000"/>
              </a:lnSpc>
              <a:defRPr/>
            </a:pPr>
            <a:r>
              <a:rPr lang="en-US" altLang="zh-CN" sz="2600" i="1" dirty="0">
                <a:latin typeface="Georgia" panose="02040502050405020303" pitchFamily="18" charset="0"/>
                <a:ea typeface="黑体" panose="02010609060101010101" pitchFamily="49" charset="-122"/>
              </a:rPr>
              <a:t>________________________________________</a:t>
            </a:r>
            <a:endParaRPr lang="en-US" altLang="zh-CN" sz="2600" i="1" dirty="0">
              <a:latin typeface="Georgia" panose="02040502050405020303" pitchFamily="18" charset="0"/>
              <a:ea typeface="黑体" panose="02010609060101010101" pitchFamily="49" charset="-122"/>
            </a:endParaRPr>
          </a:p>
          <a:p>
            <a:pPr eaLnBrk="1" hangingPunct="1">
              <a:lnSpc>
                <a:spcPct val="150000"/>
              </a:lnSpc>
              <a:defRPr/>
            </a:pPr>
            <a:r>
              <a:rPr lang="en-US" altLang="zh-CN" sz="2600" i="1" dirty="0">
                <a:latin typeface="Georgia" panose="02040502050405020303" pitchFamily="18" charset="0"/>
                <a:ea typeface="黑体" panose="02010609060101010101" pitchFamily="49" charset="-122"/>
                <a:cs typeface="Times New Roman" panose="02020603050405020304" pitchFamily="18" charset="0"/>
              </a:rPr>
              <a:t>      3. Whose pen is this? (</a:t>
            </a:r>
            <a:r>
              <a:rPr lang="zh-CN" altLang="en-US" sz="2600" dirty="0">
                <a:latin typeface="Georgia" panose="02040502050405020303" pitchFamily="18" charset="0"/>
                <a:ea typeface="黑体" panose="02010609060101010101" pitchFamily="49" charset="-122"/>
                <a:cs typeface="Times New Roman" panose="02020603050405020304" pitchFamily="18" charset="0"/>
              </a:rPr>
              <a:t>回答：是</a:t>
            </a:r>
            <a:r>
              <a:rPr lang="en-US" altLang="zh-CN" sz="2600" dirty="0">
                <a:latin typeface="Georgia" panose="02040502050405020303" pitchFamily="18" charset="0"/>
                <a:ea typeface="黑体" panose="02010609060101010101" pitchFamily="49" charset="-122"/>
                <a:cs typeface="Times New Roman" panose="02020603050405020304" pitchFamily="18" charset="0"/>
              </a:rPr>
              <a:t>Lily</a:t>
            </a:r>
            <a:r>
              <a:rPr lang="zh-CN" altLang="en-US" sz="2600" dirty="0">
                <a:latin typeface="Georgia" panose="02040502050405020303" pitchFamily="18" charset="0"/>
                <a:ea typeface="黑体" panose="02010609060101010101" pitchFamily="49" charset="-122"/>
                <a:cs typeface="Times New Roman" panose="02020603050405020304" pitchFamily="18" charset="0"/>
              </a:rPr>
              <a:t>的钢笔</a:t>
            </a:r>
            <a:r>
              <a:rPr lang="en-US" altLang="zh-CN" sz="2600" i="1" dirty="0">
                <a:latin typeface="Georgia" panose="02040502050405020303" pitchFamily="18" charset="0"/>
                <a:ea typeface="黑体" panose="02010609060101010101" pitchFamily="49" charset="-122"/>
                <a:cs typeface="Times New Roman" panose="02020603050405020304" pitchFamily="18" charset="0"/>
              </a:rPr>
              <a:t>)</a:t>
            </a:r>
            <a:endParaRPr lang="en-US" altLang="zh-CN" sz="2600" i="1" dirty="0">
              <a:latin typeface="Georgia" panose="02040502050405020303" pitchFamily="18" charset="0"/>
              <a:ea typeface="黑体" panose="02010609060101010101" pitchFamily="49" charset="-122"/>
              <a:cs typeface="Times New Roman" panose="02020603050405020304" pitchFamily="18" charset="0"/>
            </a:endParaRPr>
          </a:p>
          <a:p>
            <a:pPr indent="355600" eaLnBrk="1" hangingPunct="1">
              <a:lnSpc>
                <a:spcPct val="150000"/>
              </a:lnSpc>
              <a:defRPr/>
            </a:pPr>
            <a:r>
              <a:rPr lang="en-US" altLang="zh-CN" sz="2600" i="1" dirty="0">
                <a:latin typeface="Georgia" panose="02040502050405020303" pitchFamily="18" charset="0"/>
                <a:ea typeface="黑体" panose="02010609060101010101" pitchFamily="49" charset="-122"/>
                <a:cs typeface="Times New Roman" panose="02020603050405020304" pitchFamily="18" charset="0"/>
              </a:rPr>
              <a:t>     ________________________________________ </a:t>
            </a:r>
            <a:endParaRPr lang="en-US" altLang="zh-CN" sz="2600" i="1" dirty="0">
              <a:latin typeface="Georgia" panose="02040502050405020303" pitchFamily="18" charset="0"/>
              <a:ea typeface="黑体" panose="02010609060101010101" pitchFamily="49" charset="-122"/>
              <a:cs typeface="Times New Roman" panose="02020603050405020304" pitchFamily="18" charset="0"/>
            </a:endParaRPr>
          </a:p>
          <a:p>
            <a:pPr eaLnBrk="1" hangingPunct="1">
              <a:lnSpc>
                <a:spcPct val="150000"/>
              </a:lnSpc>
              <a:defRPr/>
            </a:pPr>
            <a:r>
              <a:rPr lang="en-US" altLang="zh-CN" sz="2600" i="1" dirty="0">
                <a:latin typeface="Georgia" panose="02040502050405020303" pitchFamily="18" charset="0"/>
                <a:ea typeface="黑体" panose="02010609060101010101" pitchFamily="49" charset="-122"/>
                <a:cs typeface="Times New Roman" panose="02020603050405020304" pitchFamily="18" charset="0"/>
              </a:rPr>
              <a:t>      4. My name is Tina?(</a:t>
            </a:r>
            <a:r>
              <a:rPr lang="zh-CN" altLang="en-US" sz="2600" dirty="0">
                <a:latin typeface="Georgia" panose="02040502050405020303" pitchFamily="18" charset="0"/>
                <a:ea typeface="黑体" panose="02010609060101010101" pitchFamily="49" charset="-122"/>
                <a:cs typeface="Times New Roman" panose="02020603050405020304" pitchFamily="18" charset="0"/>
              </a:rPr>
              <a:t>写出同义句 </a:t>
            </a:r>
            <a:r>
              <a:rPr lang="en-US" altLang="zh-CN" sz="2600" i="1" dirty="0">
                <a:latin typeface="Georgia" panose="02040502050405020303" pitchFamily="18" charset="0"/>
                <a:ea typeface="黑体" panose="02010609060101010101" pitchFamily="49" charset="-122"/>
                <a:cs typeface="Times New Roman" panose="02020603050405020304" pitchFamily="18" charset="0"/>
              </a:rPr>
              <a:t>)</a:t>
            </a:r>
            <a:endParaRPr lang="en-US" altLang="zh-CN" sz="2600" i="1" dirty="0">
              <a:latin typeface="Georgia" panose="02040502050405020303" pitchFamily="18" charset="0"/>
              <a:ea typeface="黑体" panose="02010609060101010101" pitchFamily="49" charset="-122"/>
              <a:cs typeface="Times New Roman" panose="02020603050405020304" pitchFamily="18" charset="0"/>
            </a:endParaRPr>
          </a:p>
          <a:p>
            <a:pPr indent="355600" eaLnBrk="1" hangingPunct="1">
              <a:lnSpc>
                <a:spcPct val="150000"/>
              </a:lnSpc>
              <a:defRPr/>
            </a:pPr>
            <a:r>
              <a:rPr lang="en-US" altLang="zh-CN" sz="2600" i="1" dirty="0">
                <a:latin typeface="Georgia" panose="02040502050405020303" pitchFamily="18" charset="0"/>
                <a:ea typeface="黑体" panose="02010609060101010101" pitchFamily="49" charset="-122"/>
                <a:cs typeface="Times New Roman" panose="02020603050405020304" pitchFamily="18" charset="0"/>
              </a:rPr>
              <a:t>     ________________________________________</a:t>
            </a:r>
            <a:endParaRPr lang="en-US" altLang="zh-CN" sz="2600" i="1" dirty="0">
              <a:latin typeface="Georgia" panose="02040502050405020303" pitchFamily="18" charset="0"/>
              <a:ea typeface="黑体" panose="02010609060101010101" pitchFamily="49" charset="-122"/>
              <a:cs typeface="Times New Roman" panose="02020603050405020304" pitchFamily="18" charset="0"/>
            </a:endParaRPr>
          </a:p>
          <a:p>
            <a:pPr indent="812800" eaLnBrk="1" hangingPunct="1">
              <a:lnSpc>
                <a:spcPct val="150000"/>
              </a:lnSpc>
              <a:defRPr/>
            </a:pPr>
            <a:endParaRPr lang="en-US" altLang="zh-CN" sz="2600" dirty="0">
              <a:latin typeface="Times New Roman" panose="02020603050405020304" pitchFamily="18" charset="0"/>
              <a:ea typeface="黑体" panose="02010609060101010101" pitchFamily="49" charset="-122"/>
            </a:endParaRPr>
          </a:p>
        </p:txBody>
      </p:sp>
      <p:sp>
        <p:nvSpPr>
          <p:cNvPr id="3" name="文本框 17"/>
          <p:cNvSpPr txBox="1">
            <a:spLocks noChangeArrowheads="1"/>
          </p:cNvSpPr>
          <p:nvPr/>
        </p:nvSpPr>
        <p:spPr bwMode="auto">
          <a:xfrm>
            <a:off x="1199456" y="1340768"/>
            <a:ext cx="4608512" cy="66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b="1"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Is this your ruler?</a:t>
            </a:r>
            <a:endParaRPr lang="zh-CN" altLang="en-US"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文本框 17"/>
          <p:cNvSpPr txBox="1">
            <a:spLocks noChangeArrowheads="1"/>
          </p:cNvSpPr>
          <p:nvPr/>
        </p:nvSpPr>
        <p:spPr bwMode="auto">
          <a:xfrm>
            <a:off x="1199456" y="2538674"/>
            <a:ext cx="4608512" cy="66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b="1"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No, it isn’t.</a:t>
            </a:r>
            <a:endParaRPr lang="zh-CN" altLang="en-US"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文本框 17"/>
          <p:cNvSpPr txBox="1">
            <a:spLocks noChangeArrowheads="1"/>
          </p:cNvSpPr>
          <p:nvPr/>
        </p:nvSpPr>
        <p:spPr bwMode="auto">
          <a:xfrm>
            <a:off x="1199456" y="3724439"/>
            <a:ext cx="4608512"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b="1"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It’s Lily’s pen.</a:t>
            </a:r>
            <a:endParaRPr lang="zh-CN" altLang="en-US"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文本框 17"/>
          <p:cNvSpPr txBox="1">
            <a:spLocks noChangeArrowheads="1"/>
          </p:cNvSpPr>
          <p:nvPr/>
        </p:nvSpPr>
        <p:spPr bwMode="auto">
          <a:xfrm>
            <a:off x="1199456" y="4888230"/>
            <a:ext cx="6696744"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b="1" i="1" dirty="0">
                <a:solidFill>
                  <a:srgbClr val="FF0000"/>
                </a:solidFill>
                <a:latin typeface="Georgia" panose="02040502050405020303" pitchFamily="18" charset="0"/>
                <a:ea typeface="黑体" panose="02010609060101010101" pitchFamily="49" charset="-122"/>
                <a:cs typeface="Times New Roman" panose="02020603050405020304" pitchFamily="18" charset="0"/>
              </a:rPr>
              <a:t>I’m Tina./You can call me Tina.</a:t>
            </a:r>
            <a:endParaRPr lang="zh-CN" altLang="en-US"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0"/>
            <a:ext cx="12192000" cy="6858000"/>
          </a:xfrm>
          <a:prstGeom prst="rect">
            <a:avLst/>
          </a:prstGeom>
        </p:spPr>
      </p:pic>
      <p:pic>
        <p:nvPicPr>
          <p:cNvPr id="5" name="图片 4" descr="大桥教育.png"/>
          <p:cNvPicPr>
            <a:picLocks noChangeAspect="1"/>
          </p:cNvPicPr>
          <p:nvPr/>
        </p:nvPicPr>
        <p:blipFill>
          <a:blip r:embed="rId2"/>
          <a:stretch>
            <a:fillRect/>
          </a:stretch>
        </p:blipFill>
        <p:spPr>
          <a:xfrm>
            <a:off x="10091224" y="1"/>
            <a:ext cx="2100777" cy="580835"/>
          </a:xfrm>
          <a:prstGeom prst="rect">
            <a:avLst/>
          </a:prstGeom>
        </p:spPr>
      </p:pic>
      <p:sp>
        <p:nvSpPr>
          <p:cNvPr id="2" name="矩形 1"/>
          <p:cNvSpPr/>
          <p:nvPr/>
        </p:nvSpPr>
        <p:spPr>
          <a:xfrm>
            <a:off x="191343" y="116632"/>
            <a:ext cx="10476657" cy="3903056"/>
          </a:xfrm>
          <a:prstGeom prst="rect">
            <a:avLst/>
          </a:prstGeom>
        </p:spPr>
        <p:txBody>
          <a:bodyPr wrap="square">
            <a:spAutoFit/>
          </a:bodyPr>
          <a:lstStyle/>
          <a:p>
            <a:pPr>
              <a:lnSpc>
                <a:spcPct val="150000"/>
              </a:lnSpc>
              <a:defRPr/>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三 阅读短文，连线。</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a:p>
            <a:pPr marL="355600" algn="just">
              <a:lnSpc>
                <a:spcPct val="150000"/>
              </a:lnSpc>
              <a:defRPr/>
            </a:pPr>
            <a:r>
              <a:rPr lang="en-US" altLang="zh-CN" sz="2400" i="1" dirty="0">
                <a:latin typeface="Georgia" panose="02040502050405020303" pitchFamily="18" charset="0"/>
                <a:ea typeface="黑体" panose="02010609060101010101" pitchFamily="49" charset="-122"/>
              </a:rPr>
              <a:t>          Look! There is a blue pencil on the desk. Whose pencil is this?</a:t>
            </a:r>
            <a:r>
              <a:rPr lang="zh-CN" altLang="en-US" sz="2400" i="1" dirty="0">
                <a:latin typeface="Georgia" panose="02040502050405020303" pitchFamily="18" charset="0"/>
                <a:ea typeface="黑体" panose="02010609060101010101" pitchFamily="49" charset="-122"/>
              </a:rPr>
              <a:t> </a:t>
            </a:r>
            <a:r>
              <a:rPr lang="en-US" altLang="zh-CN" sz="2400" i="1" dirty="0">
                <a:latin typeface="Georgia" panose="02040502050405020303" pitchFamily="18" charset="0"/>
                <a:ea typeface="黑体" panose="02010609060101010101" pitchFamily="49" charset="-122"/>
              </a:rPr>
              <a:t>Is it Steven’s pencil ?</a:t>
            </a:r>
            <a:r>
              <a:rPr lang="zh-CN" altLang="en-US" sz="2400" i="1" dirty="0">
                <a:latin typeface="Georgia" panose="02040502050405020303" pitchFamily="18" charset="0"/>
                <a:ea typeface="黑体" panose="02010609060101010101" pitchFamily="49" charset="-122"/>
              </a:rPr>
              <a:t> </a:t>
            </a:r>
            <a:r>
              <a:rPr lang="en-US" altLang="zh-CN" sz="2400" i="1" dirty="0">
                <a:latin typeface="Georgia" panose="02040502050405020303" pitchFamily="18" charset="0"/>
                <a:ea typeface="黑体" panose="02010609060101010101" pitchFamily="49" charset="-122"/>
              </a:rPr>
              <a:t>No. It’s not his pencil. He has a red pencil. Is it Jenny’s pencil? No. It’s not her pencil. Jenny is drawing with her pencil. Is it Danny’s pencil ?Yes! Look! Danny is under the desk. He is looking for(</a:t>
            </a:r>
            <a:r>
              <a:rPr lang="zh-CN" altLang="en-US" sz="2400" i="1" dirty="0">
                <a:latin typeface="Georgia" panose="02040502050405020303" pitchFamily="18" charset="0"/>
                <a:ea typeface="黑体" panose="02010609060101010101" pitchFamily="49" charset="-122"/>
              </a:rPr>
              <a:t>寻找</a:t>
            </a:r>
            <a:r>
              <a:rPr lang="en-US" altLang="zh-CN" sz="2400" i="1" dirty="0">
                <a:latin typeface="Georgia" panose="02040502050405020303" pitchFamily="18" charset="0"/>
                <a:ea typeface="黑体" panose="02010609060101010101" pitchFamily="49" charset="-122"/>
              </a:rPr>
              <a:t>) his pencil.</a:t>
            </a:r>
            <a:endParaRPr lang="en-US" altLang="zh-CN" sz="2400" i="1" dirty="0">
              <a:latin typeface="Georgia" panose="02040502050405020303" pitchFamily="18" charset="0"/>
              <a:ea typeface="黑体" panose="02010609060101010101" pitchFamily="49" charset="-122"/>
            </a:endParaRPr>
          </a:p>
          <a:p>
            <a:pPr marL="355600" algn="just">
              <a:lnSpc>
                <a:spcPct val="150000"/>
              </a:lnSpc>
              <a:defRPr/>
            </a:pPr>
            <a:endParaRPr lang="en-US" altLang="zh-CN" sz="2400" dirty="0">
              <a:latin typeface="Georgia" panose="02040502050405020303" pitchFamily="18" charset="0"/>
              <a:ea typeface="黑体" panose="02010609060101010101" pitchFamily="49" charset="-122"/>
              <a:cs typeface="Times New Roman" panose="02020603050405020304" pitchFamily="18" charset="0"/>
            </a:endParaRPr>
          </a:p>
        </p:txBody>
      </p:sp>
      <p:sp>
        <p:nvSpPr>
          <p:cNvPr id="4" name="矩形 3"/>
          <p:cNvSpPr/>
          <p:nvPr/>
        </p:nvSpPr>
        <p:spPr>
          <a:xfrm>
            <a:off x="3530072" y="764704"/>
            <a:ext cx="348569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096000" y="1389423"/>
            <a:ext cx="2736304" cy="389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439815" y="2450038"/>
            <a:ext cx="6419527"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87888" y="1903344"/>
            <a:ext cx="4824536" cy="4936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84012" y="3789337"/>
            <a:ext cx="6938943" cy="2241063"/>
          </a:xfrm>
          <a:prstGeom prst="rect">
            <a:avLst/>
          </a:prstGeom>
          <a:noFill/>
        </p:spPr>
        <p:txBody>
          <a:bodyPr wrap="square">
            <a:spAutoFit/>
          </a:bodyPr>
          <a:lstStyle/>
          <a:p>
            <a:pPr eaLnBrk="1" hangingPunct="1">
              <a:lnSpc>
                <a:spcPct val="150000"/>
              </a:lnSpc>
            </a:pPr>
            <a:r>
              <a:rPr lang="en-US" altLang="zh-CN" sz="2400" i="1" dirty="0">
                <a:latin typeface="Georgia" panose="02040502050405020303" pitchFamily="18" charset="0"/>
                <a:ea typeface="黑体" panose="02010609060101010101" pitchFamily="49" charset="-122"/>
              </a:rPr>
              <a:t>(      ) 1.The blue pencil is on the desk.</a:t>
            </a:r>
            <a:endParaRPr lang="en-US" altLang="zh-CN" sz="2400" i="1" dirty="0">
              <a:latin typeface="Georgia" panose="02040502050405020303" pitchFamily="18" charset="0"/>
              <a:ea typeface="黑体" panose="02010609060101010101" pitchFamily="49" charset="-122"/>
            </a:endParaRPr>
          </a:p>
          <a:p>
            <a:pPr eaLnBrk="1" hangingPunct="1">
              <a:lnSpc>
                <a:spcPct val="150000"/>
              </a:lnSpc>
            </a:pPr>
            <a:r>
              <a:rPr lang="en-US" altLang="zh-CN" sz="2400" i="1" dirty="0">
                <a:latin typeface="Georgia" panose="02040502050405020303" pitchFamily="18" charset="0"/>
                <a:ea typeface="黑体" panose="02010609060101010101" pitchFamily="49" charset="-122"/>
              </a:rPr>
              <a:t>(      ) 2.Steven has a blue pencil.</a:t>
            </a:r>
            <a:endParaRPr lang="en-US" altLang="zh-CN" sz="2400" i="1" dirty="0">
              <a:latin typeface="Georgia" panose="02040502050405020303" pitchFamily="18" charset="0"/>
              <a:ea typeface="黑体" panose="02010609060101010101" pitchFamily="49" charset="-122"/>
            </a:endParaRPr>
          </a:p>
          <a:p>
            <a:pPr eaLnBrk="1" hangingPunct="1">
              <a:lnSpc>
                <a:spcPct val="150000"/>
              </a:lnSpc>
            </a:pPr>
            <a:r>
              <a:rPr lang="en-US" altLang="zh-CN" sz="2400" i="1" dirty="0">
                <a:latin typeface="Georgia" panose="02040502050405020303" pitchFamily="18" charset="0"/>
                <a:ea typeface="黑体" panose="02010609060101010101" pitchFamily="49" charset="-122"/>
              </a:rPr>
              <a:t>(      ) 3.Danny is drawing with his pencil.</a:t>
            </a:r>
            <a:endParaRPr lang="en-US" altLang="zh-CN" sz="2400" i="1" dirty="0">
              <a:latin typeface="Georgia" panose="02040502050405020303" pitchFamily="18" charset="0"/>
              <a:ea typeface="黑体" panose="02010609060101010101" pitchFamily="49" charset="-122"/>
            </a:endParaRPr>
          </a:p>
          <a:p>
            <a:pPr eaLnBrk="1" hangingPunct="1">
              <a:lnSpc>
                <a:spcPct val="150000"/>
              </a:lnSpc>
            </a:pPr>
            <a:r>
              <a:rPr lang="en-US" altLang="zh-CN" sz="2400" i="1" dirty="0">
                <a:latin typeface="Georgia" panose="02040502050405020303" pitchFamily="18" charset="0"/>
                <a:ea typeface="黑体" panose="02010609060101010101" pitchFamily="49" charset="-122"/>
              </a:rPr>
              <a:t>(      ) 4.Danny is looking for his pencil.</a:t>
            </a:r>
            <a:endParaRPr lang="en-US" altLang="zh-CN" sz="2400" i="1" dirty="0">
              <a:latin typeface="Georgia" panose="02040502050405020303" pitchFamily="18" charset="0"/>
              <a:ea typeface="黑体" panose="02010609060101010101" pitchFamily="49" charset="-122"/>
            </a:endParaRPr>
          </a:p>
        </p:txBody>
      </p:sp>
      <p:sp>
        <p:nvSpPr>
          <p:cNvPr id="26" name="TextBox 3"/>
          <p:cNvSpPr txBox="1">
            <a:spLocks noChangeArrowheads="1"/>
          </p:cNvSpPr>
          <p:nvPr/>
        </p:nvSpPr>
        <p:spPr bwMode="auto">
          <a:xfrm>
            <a:off x="929171" y="3962774"/>
            <a:ext cx="582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i="1" dirty="0">
                <a:solidFill>
                  <a:srgbClr val="002060"/>
                </a:solidFill>
                <a:latin typeface="Georgia" panose="02040502050405020303" pitchFamily="18" charset="0"/>
                <a:ea typeface="黑体" panose="02010609060101010101" pitchFamily="49" charset="-122"/>
              </a:rPr>
              <a:t>T</a:t>
            </a:r>
            <a:endParaRPr lang="zh-CN" altLang="en-US" sz="2400" i="1" dirty="0">
              <a:solidFill>
                <a:srgbClr val="002060"/>
              </a:solidFill>
              <a:latin typeface="Georgia" panose="02040502050405020303" pitchFamily="18" charset="0"/>
              <a:ea typeface="黑体" panose="02010609060101010101" pitchFamily="49" charset="-122"/>
            </a:endParaRPr>
          </a:p>
        </p:txBody>
      </p:sp>
      <p:sp>
        <p:nvSpPr>
          <p:cNvPr id="27" name="TextBox 3"/>
          <p:cNvSpPr txBox="1">
            <a:spLocks noChangeArrowheads="1"/>
          </p:cNvSpPr>
          <p:nvPr/>
        </p:nvSpPr>
        <p:spPr bwMode="auto">
          <a:xfrm>
            <a:off x="929171" y="4481328"/>
            <a:ext cx="582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i="1" dirty="0">
                <a:latin typeface="Georgia" panose="02040502050405020303" pitchFamily="18" charset="0"/>
                <a:ea typeface="黑体" panose="02010609060101010101" pitchFamily="49" charset="-122"/>
              </a:rPr>
              <a:t>F</a:t>
            </a:r>
            <a:endParaRPr lang="zh-CN" altLang="en-US" sz="2400" i="1" dirty="0">
              <a:latin typeface="Georgia" panose="02040502050405020303" pitchFamily="18" charset="0"/>
              <a:ea typeface="黑体" panose="02010609060101010101" pitchFamily="49" charset="-122"/>
            </a:endParaRPr>
          </a:p>
        </p:txBody>
      </p:sp>
      <p:sp>
        <p:nvSpPr>
          <p:cNvPr id="28" name="TextBox 3"/>
          <p:cNvSpPr txBox="1">
            <a:spLocks noChangeArrowheads="1"/>
          </p:cNvSpPr>
          <p:nvPr/>
        </p:nvSpPr>
        <p:spPr bwMode="auto">
          <a:xfrm>
            <a:off x="929171" y="4999883"/>
            <a:ext cx="582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i="1" dirty="0">
                <a:solidFill>
                  <a:srgbClr val="00B050"/>
                </a:solidFill>
                <a:latin typeface="Georgia" panose="02040502050405020303" pitchFamily="18" charset="0"/>
                <a:ea typeface="黑体" panose="02010609060101010101" pitchFamily="49" charset="-122"/>
              </a:rPr>
              <a:t>F</a:t>
            </a:r>
            <a:endParaRPr lang="zh-CN" altLang="en-US" sz="2400" i="1" dirty="0">
              <a:solidFill>
                <a:srgbClr val="00B050"/>
              </a:solidFill>
              <a:latin typeface="Georgia" panose="02040502050405020303" pitchFamily="18" charset="0"/>
              <a:ea typeface="黑体" panose="02010609060101010101" pitchFamily="49" charset="-122"/>
            </a:endParaRPr>
          </a:p>
        </p:txBody>
      </p:sp>
      <p:sp>
        <p:nvSpPr>
          <p:cNvPr id="30" name="TextBox 3"/>
          <p:cNvSpPr txBox="1">
            <a:spLocks noChangeArrowheads="1"/>
          </p:cNvSpPr>
          <p:nvPr/>
        </p:nvSpPr>
        <p:spPr bwMode="auto">
          <a:xfrm>
            <a:off x="929171" y="5576617"/>
            <a:ext cx="582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i="1" dirty="0">
                <a:solidFill>
                  <a:srgbClr val="FF0000"/>
                </a:solidFill>
                <a:latin typeface="Georgia" panose="02040502050405020303" pitchFamily="18" charset="0"/>
                <a:ea typeface="黑体" panose="02010609060101010101" pitchFamily="49" charset="-122"/>
              </a:rPr>
              <a:t>T</a:t>
            </a:r>
            <a:endParaRPr lang="zh-CN" altLang="en-US" sz="2400" i="1" dirty="0">
              <a:solidFill>
                <a:srgbClr val="FF0000"/>
              </a:solidFill>
              <a:latin typeface="Georgia" panose="02040502050405020303" pitchFamily="18" charset="0"/>
              <a:ea typeface="黑体" panose="02010609060101010101" pitchFamily="49" charset="-122"/>
            </a:endParaRPr>
          </a:p>
        </p:txBody>
      </p:sp>
      <p:sp>
        <p:nvSpPr>
          <p:cNvPr id="31" name="矩形 30"/>
          <p:cNvSpPr/>
          <p:nvPr/>
        </p:nvSpPr>
        <p:spPr>
          <a:xfrm>
            <a:off x="635284" y="2997078"/>
            <a:ext cx="19323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9" grpId="0" animBg="1"/>
      <p:bldP spid="22" grpId="0" animBg="1"/>
      <p:bldP spid="26" grpId="0"/>
      <p:bldP spid="27" grpId="0"/>
      <p:bldP spid="28" grpId="0"/>
      <p:bldP spid="30" grpId="0"/>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0"/>
            <a:ext cx="12192000" cy="6858000"/>
          </a:xfrm>
          <a:prstGeom prst="rect">
            <a:avLst/>
          </a:prstGeom>
        </p:spPr>
      </p:pic>
      <p:sp>
        <p:nvSpPr>
          <p:cNvPr id="4" name="TextBox 3"/>
          <p:cNvSpPr txBox="1"/>
          <p:nvPr/>
        </p:nvSpPr>
        <p:spPr>
          <a:xfrm>
            <a:off x="4024298" y="2214554"/>
            <a:ext cx="4714908" cy="1107996"/>
          </a:xfrm>
          <a:prstGeom prst="rect">
            <a:avLst/>
          </a:prstGeom>
          <a:noFill/>
        </p:spPr>
        <p:txBody>
          <a:bodyPr wrap="square" rtlCol="0">
            <a:spAutoFit/>
          </a:bodyPr>
          <a:lstStyle/>
          <a:p>
            <a:r>
              <a:rPr lang="en-US" altLang="zh-CN" sz="6600" b="1" i="1" dirty="0">
                <a:latin typeface="Georgia" panose="02040502050405020303" pitchFamily="18" charset="0"/>
              </a:rPr>
              <a:t>Thanks</a:t>
            </a:r>
            <a:endParaRPr lang="en-US" altLang="zh-CN" sz="6600" b="1" i="1" dirty="0">
              <a:latin typeface="Georgia" panose="02040502050405020303" pitchFamily="18" charset="0"/>
            </a:endParaRPr>
          </a:p>
        </p:txBody>
      </p:sp>
      <p:pic>
        <p:nvPicPr>
          <p:cNvPr id="5" name="图片 4" descr="大桥教育.png"/>
          <p:cNvPicPr>
            <a:picLocks noChangeAspect="1"/>
          </p:cNvPicPr>
          <p:nvPr/>
        </p:nvPicPr>
        <p:blipFill>
          <a:blip r:embed="rId2"/>
          <a:stretch>
            <a:fillRect/>
          </a:stretch>
        </p:blipFill>
        <p:spPr>
          <a:xfrm>
            <a:off x="10091224" y="1"/>
            <a:ext cx="2100777" cy="5808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0"/>
            <a:ext cx="12192000" cy="6858000"/>
          </a:xfrm>
          <a:prstGeom prst="rect">
            <a:avLst/>
          </a:prstGeom>
        </p:spPr>
      </p:pic>
      <p:sp>
        <p:nvSpPr>
          <p:cNvPr id="4" name="TextBox 3"/>
          <p:cNvSpPr txBox="1"/>
          <p:nvPr/>
        </p:nvSpPr>
        <p:spPr>
          <a:xfrm>
            <a:off x="3809984" y="2214554"/>
            <a:ext cx="4714908" cy="1107996"/>
          </a:xfrm>
          <a:prstGeom prst="rect">
            <a:avLst/>
          </a:prstGeom>
          <a:noFill/>
        </p:spPr>
        <p:txBody>
          <a:bodyPr wrap="square" rtlCol="0">
            <a:spAutoFit/>
          </a:bodyPr>
          <a:lstStyle/>
          <a:p>
            <a:r>
              <a:rPr lang="en-US" altLang="zh-CN" sz="6600" b="1" i="1" dirty="0">
                <a:latin typeface="Georgia" panose="02040502050405020303" pitchFamily="18" charset="0"/>
              </a:rPr>
              <a:t>Phonetics</a:t>
            </a:r>
            <a:endParaRPr lang="en-US" altLang="zh-CN" sz="6600" b="1" i="1" dirty="0">
              <a:latin typeface="Georgia" panose="02040502050405020303" pitchFamily="18" charset="0"/>
            </a:endParaRPr>
          </a:p>
        </p:txBody>
      </p:sp>
      <p:pic>
        <p:nvPicPr>
          <p:cNvPr id="5" name="图片 4" descr="大桥教育.png"/>
          <p:cNvPicPr>
            <a:picLocks noChangeAspect="1"/>
          </p:cNvPicPr>
          <p:nvPr/>
        </p:nvPicPr>
        <p:blipFill>
          <a:blip r:embed="rId2"/>
          <a:stretch>
            <a:fillRect/>
          </a:stretch>
        </p:blipFill>
        <p:spPr>
          <a:xfrm>
            <a:off x="10091224" y="-24"/>
            <a:ext cx="2100777" cy="5808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0"/>
            <a:ext cx="12192000" cy="6858000"/>
          </a:xfrm>
          <a:prstGeom prst="rect">
            <a:avLst/>
          </a:prstGeom>
        </p:spPr>
      </p:pic>
      <p:pic>
        <p:nvPicPr>
          <p:cNvPr id="8" name="图片 7" descr="大桥教育.png"/>
          <p:cNvPicPr>
            <a:picLocks noChangeAspect="1"/>
          </p:cNvPicPr>
          <p:nvPr/>
        </p:nvPicPr>
        <p:blipFill>
          <a:blip r:embed="rId2"/>
          <a:stretch>
            <a:fillRect/>
          </a:stretch>
        </p:blipFill>
        <p:spPr>
          <a:xfrm>
            <a:off x="10091224" y="1"/>
            <a:ext cx="2100777" cy="580835"/>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867684" y="718961"/>
            <a:ext cx="5914709" cy="1427199"/>
          </a:xfrm>
          <a:prstGeom prst="rect">
            <a:avLst/>
          </a:prstGeom>
          <a:ln>
            <a:noFill/>
          </a:ln>
          <a:effectLst>
            <a:outerShdw blurRad="190500" algn="tl" rotWithShape="0">
              <a:srgbClr val="000000">
                <a:alpha val="70000"/>
              </a:srgbClr>
            </a:outerShdw>
          </a:effectLst>
        </p:spPr>
      </p:pic>
      <p:pic>
        <p:nvPicPr>
          <p:cNvPr id="1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194" y="2965966"/>
            <a:ext cx="2761740" cy="144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104" y="2935362"/>
            <a:ext cx="2656902" cy="144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7"/>
          <p:cNvSpPr>
            <a:spLocks noChangeArrowheads="1"/>
          </p:cNvSpPr>
          <p:nvPr/>
        </p:nvSpPr>
        <p:spPr bwMode="auto">
          <a:xfrm>
            <a:off x="3349798" y="4746261"/>
            <a:ext cx="11844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i="1" dirty="0">
                <a:solidFill>
                  <a:srgbClr val="000000"/>
                </a:solidFill>
                <a:latin typeface="Georgia" panose="02040502050405020303" pitchFamily="18" charset="0"/>
                <a:cs typeface="Times New Roman" panose="02020603050405020304" pitchFamily="18" charset="0"/>
              </a:rPr>
              <a:t>s</a:t>
            </a:r>
            <a:r>
              <a:rPr lang="en-US" altLang="zh-CN" sz="2000" b="1" i="1" dirty="0">
                <a:solidFill>
                  <a:srgbClr val="FF0000"/>
                </a:solidFill>
                <a:latin typeface="Georgia" panose="02040502050405020303" pitchFamily="18" charset="0"/>
                <a:cs typeface="Times New Roman" panose="02020603050405020304" pitchFamily="18" charset="0"/>
              </a:rPr>
              <a:t>ea</a:t>
            </a:r>
            <a:endParaRPr lang="en-US" altLang="zh-CN" sz="2000" b="1" i="1" dirty="0">
              <a:solidFill>
                <a:srgbClr val="FF0000"/>
              </a:solidFill>
              <a:latin typeface="Georgia" panose="02040502050405020303" pitchFamily="18" charset="0"/>
              <a:cs typeface="Times New Roman" panose="02020603050405020304" pitchFamily="18" charset="0"/>
            </a:endParaRPr>
          </a:p>
        </p:txBody>
      </p:sp>
      <p:sp>
        <p:nvSpPr>
          <p:cNvPr id="17" name="矩形 18"/>
          <p:cNvSpPr>
            <a:spLocks noChangeArrowheads="1"/>
          </p:cNvSpPr>
          <p:nvPr/>
        </p:nvSpPr>
        <p:spPr bwMode="auto">
          <a:xfrm>
            <a:off x="4609014" y="4757681"/>
            <a:ext cx="1186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i="1" dirty="0">
                <a:solidFill>
                  <a:srgbClr val="000000"/>
                </a:solidFill>
                <a:latin typeface="Georgia" panose="02040502050405020303" pitchFamily="18" charset="0"/>
                <a:cs typeface="Times New Roman" panose="02020603050405020304" pitchFamily="18" charset="0"/>
              </a:rPr>
              <a:t>thr</a:t>
            </a:r>
            <a:r>
              <a:rPr lang="en-US" altLang="zh-CN" sz="2000" b="1" i="1" dirty="0">
                <a:solidFill>
                  <a:srgbClr val="FF0000"/>
                </a:solidFill>
                <a:latin typeface="Georgia" panose="02040502050405020303" pitchFamily="18" charset="0"/>
                <a:cs typeface="Times New Roman" panose="02020603050405020304" pitchFamily="18" charset="0"/>
              </a:rPr>
              <a:t>ea</a:t>
            </a:r>
            <a:r>
              <a:rPr lang="en-US" altLang="zh-CN" sz="2000" b="1" i="1" dirty="0">
                <a:solidFill>
                  <a:srgbClr val="000000"/>
                </a:solidFill>
                <a:latin typeface="Georgia" panose="02040502050405020303" pitchFamily="18" charset="0"/>
                <a:cs typeface="Times New Roman" panose="02020603050405020304" pitchFamily="18" charset="0"/>
              </a:rPr>
              <a:t>d</a:t>
            </a:r>
            <a:endParaRPr lang="en-US" altLang="zh-CN" sz="2000" b="1" i="1" dirty="0">
              <a:solidFill>
                <a:srgbClr val="000000"/>
              </a:solidFill>
              <a:latin typeface="Georgia" panose="02040502050405020303" pitchFamily="18" charset="0"/>
              <a:cs typeface="Times New Roman" panose="02020603050405020304" pitchFamily="18" charset="0"/>
            </a:endParaRPr>
          </a:p>
        </p:txBody>
      </p:sp>
      <p:sp>
        <p:nvSpPr>
          <p:cNvPr id="18" name="矩形 19"/>
          <p:cNvSpPr>
            <a:spLocks noChangeArrowheads="1"/>
          </p:cNvSpPr>
          <p:nvPr/>
        </p:nvSpPr>
        <p:spPr bwMode="auto">
          <a:xfrm>
            <a:off x="7367748" y="4764454"/>
            <a:ext cx="10325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i="1" dirty="0">
                <a:solidFill>
                  <a:srgbClr val="000000"/>
                </a:solidFill>
                <a:latin typeface="Georgia" panose="02040502050405020303" pitchFamily="18" charset="0"/>
                <a:cs typeface="Times New Roman" panose="02020603050405020304" pitchFamily="18" charset="0"/>
              </a:rPr>
              <a:t>m</a:t>
            </a:r>
            <a:r>
              <a:rPr lang="en-US" altLang="zh-CN" sz="2000" b="1" i="1" dirty="0">
                <a:solidFill>
                  <a:srgbClr val="FF0000"/>
                </a:solidFill>
                <a:latin typeface="Georgia" panose="02040502050405020303" pitchFamily="18" charset="0"/>
                <a:cs typeface="Times New Roman" panose="02020603050405020304" pitchFamily="18" charset="0"/>
              </a:rPr>
              <a:t>oo</a:t>
            </a:r>
            <a:r>
              <a:rPr lang="en-US" altLang="zh-CN" sz="2000" b="1" i="1" dirty="0">
                <a:solidFill>
                  <a:srgbClr val="000000"/>
                </a:solidFill>
                <a:latin typeface="Georgia" panose="02040502050405020303" pitchFamily="18" charset="0"/>
                <a:cs typeface="Times New Roman" panose="02020603050405020304" pitchFamily="18" charset="0"/>
              </a:rPr>
              <a:t>n</a:t>
            </a:r>
            <a:endParaRPr lang="en-US" altLang="zh-CN" sz="2000" b="1" i="1" dirty="0">
              <a:solidFill>
                <a:srgbClr val="000000"/>
              </a:solidFill>
              <a:latin typeface="Georgia" panose="02040502050405020303" pitchFamily="18" charset="0"/>
              <a:cs typeface="Times New Roman" panose="02020603050405020304" pitchFamily="18" charset="0"/>
            </a:endParaRPr>
          </a:p>
        </p:txBody>
      </p:sp>
      <p:sp>
        <p:nvSpPr>
          <p:cNvPr id="19" name="矩形 20"/>
          <p:cNvSpPr>
            <a:spLocks noChangeArrowheads="1"/>
          </p:cNvSpPr>
          <p:nvPr/>
        </p:nvSpPr>
        <p:spPr bwMode="auto">
          <a:xfrm>
            <a:off x="8735010" y="4764454"/>
            <a:ext cx="953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i="1" dirty="0">
                <a:solidFill>
                  <a:srgbClr val="000000"/>
                </a:solidFill>
                <a:latin typeface="Georgia" panose="02040502050405020303" pitchFamily="18" charset="0"/>
                <a:cs typeface="Times New Roman" panose="02020603050405020304" pitchFamily="18" charset="0"/>
              </a:rPr>
              <a:t>w</a:t>
            </a:r>
            <a:r>
              <a:rPr lang="en-US" altLang="zh-CN" sz="2000" b="1" i="1" dirty="0">
                <a:solidFill>
                  <a:srgbClr val="FF0000"/>
                </a:solidFill>
                <a:latin typeface="Georgia" panose="02040502050405020303" pitchFamily="18" charset="0"/>
                <a:cs typeface="Times New Roman" panose="02020603050405020304" pitchFamily="18" charset="0"/>
              </a:rPr>
              <a:t>oo</a:t>
            </a:r>
            <a:r>
              <a:rPr lang="en-US" altLang="zh-CN" sz="2000" b="1" i="1" dirty="0">
                <a:solidFill>
                  <a:srgbClr val="000000"/>
                </a:solidFill>
                <a:latin typeface="Georgia" panose="02040502050405020303" pitchFamily="18" charset="0"/>
                <a:cs typeface="Times New Roman" panose="02020603050405020304" pitchFamily="18" charset="0"/>
              </a:rPr>
              <a:t>d</a:t>
            </a:r>
            <a:endParaRPr lang="zh-CN" altLang="en-US" sz="2000" b="1" i="1" dirty="0">
              <a:solidFill>
                <a:srgbClr val="000000"/>
              </a:solidFill>
              <a:latin typeface="Georgia" panose="02040502050405020303" pitchFamily="18" charset="0"/>
              <a:cs typeface="Times New Roman" panose="02020603050405020304" pitchFamily="18" charset="0"/>
            </a:endParaRPr>
          </a:p>
        </p:txBody>
      </p:sp>
      <p:grpSp>
        <p:nvGrpSpPr>
          <p:cNvPr id="10" name="组合 9"/>
          <p:cNvGrpSpPr/>
          <p:nvPr/>
        </p:nvGrpSpPr>
        <p:grpSpPr>
          <a:xfrm>
            <a:off x="472796" y="2746022"/>
            <a:ext cx="2184958" cy="2389242"/>
            <a:chOff x="850536" y="3581400"/>
            <a:chExt cx="2184958" cy="2389242"/>
          </a:xfrm>
        </p:grpSpPr>
        <p:pic>
          <p:nvPicPr>
            <p:cNvPr id="11" name="Picture 1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0536" y="3581400"/>
              <a:ext cx="2184958" cy="238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矩形 15"/>
            <p:cNvSpPr>
              <a:spLocks noChangeArrowheads="1"/>
            </p:cNvSpPr>
            <p:nvPr/>
          </p:nvSpPr>
          <p:spPr bwMode="auto">
            <a:xfrm>
              <a:off x="1240114" y="3753812"/>
              <a:ext cx="1773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i="1" dirty="0">
                  <a:latin typeface="Georgia" panose="02040502050405020303" pitchFamily="18" charset="0"/>
                  <a:cs typeface="Times New Roman" panose="02020603050405020304" pitchFamily="18" charset="0"/>
                </a:rPr>
                <a:t>Try to read.</a:t>
              </a:r>
              <a:endParaRPr lang="zh-CN" altLang="en-US" sz="2000" b="1" i="1" dirty="0">
                <a:latin typeface="Georgia" panose="02040502050405020303" pitchFamily="18" charset="0"/>
                <a:cs typeface="Times New Roman" panose="02020603050405020304" pitchFamily="18" charset="0"/>
              </a:endParaRPr>
            </a:p>
          </p:txBody>
        </p:sp>
      </p:grpSp>
      <p:sp>
        <p:nvSpPr>
          <p:cNvPr id="2" name="文本框 1"/>
          <p:cNvSpPr txBox="1"/>
          <p:nvPr/>
        </p:nvSpPr>
        <p:spPr>
          <a:xfrm>
            <a:off x="6256655" y="2146300"/>
            <a:ext cx="1111250" cy="768350"/>
          </a:xfrm>
          <a:prstGeom prst="rect">
            <a:avLst/>
          </a:prstGeom>
          <a:noFill/>
        </p:spPr>
        <p:txBody>
          <a:bodyPr wrap="square" rtlCol="0">
            <a:spAutoFit/>
          </a:bodyPr>
          <a:p>
            <a:r>
              <a:rPr lang="en-US" altLang="zh-CN" sz="4400">
                <a:solidFill>
                  <a:srgbClr val="FF0000"/>
                </a:solidFill>
              </a:rPr>
              <a:t>/</a:t>
            </a:r>
            <a:r>
              <a:rPr lang="zh-CN" altLang="en-US" sz="4400">
                <a:solidFill>
                  <a:srgbClr val="FF0000"/>
                </a:solidFill>
              </a:rPr>
              <a:t>uː</a:t>
            </a:r>
            <a:r>
              <a:rPr lang="en-US" altLang="zh-CN" sz="4400">
                <a:solidFill>
                  <a:srgbClr val="FF0000"/>
                </a:solidFill>
              </a:rPr>
              <a:t>/</a:t>
            </a:r>
            <a:endParaRPr lang="en-US" altLang="zh-CN" sz="4400">
              <a:solidFill>
                <a:srgbClr val="FF0000"/>
              </a:solidFill>
            </a:endParaRPr>
          </a:p>
        </p:txBody>
      </p:sp>
      <p:sp>
        <p:nvSpPr>
          <p:cNvPr id="4" name="文本框 3"/>
          <p:cNvSpPr txBox="1"/>
          <p:nvPr/>
        </p:nvSpPr>
        <p:spPr>
          <a:xfrm>
            <a:off x="7877175" y="2146300"/>
            <a:ext cx="1111250" cy="768350"/>
          </a:xfrm>
          <a:prstGeom prst="rect">
            <a:avLst/>
          </a:prstGeom>
          <a:noFill/>
        </p:spPr>
        <p:txBody>
          <a:bodyPr wrap="square" rtlCol="0">
            <a:spAutoFit/>
          </a:bodyPr>
          <a:p>
            <a:r>
              <a:rPr lang="en-US" altLang="zh-CN" sz="4400">
                <a:solidFill>
                  <a:srgbClr val="FF0000"/>
                </a:solidFill>
              </a:rPr>
              <a:t>/</a:t>
            </a:r>
            <a:r>
              <a:rPr lang="zh-CN" altLang="en-US" sz="4400">
                <a:solidFill>
                  <a:srgbClr val="FF0000"/>
                </a:solidFill>
              </a:rPr>
              <a:t>ʊ</a:t>
            </a:r>
            <a:r>
              <a:rPr lang="en-US" altLang="zh-CN" sz="4400">
                <a:solidFill>
                  <a:srgbClr val="FF0000"/>
                </a:solidFill>
              </a:rPr>
              <a:t>/</a:t>
            </a:r>
            <a:endParaRPr lang="en-US" altLang="zh-CN" sz="4400">
              <a:solidFill>
                <a:srgbClr val="FF0000"/>
              </a:solidFill>
            </a:endParaRPr>
          </a:p>
        </p:txBody>
      </p:sp>
      <p:sp>
        <p:nvSpPr>
          <p:cNvPr id="5" name="文本框 4"/>
          <p:cNvSpPr txBox="1"/>
          <p:nvPr/>
        </p:nvSpPr>
        <p:spPr>
          <a:xfrm>
            <a:off x="3025140" y="2167255"/>
            <a:ext cx="1111250" cy="768350"/>
          </a:xfrm>
          <a:prstGeom prst="rect">
            <a:avLst/>
          </a:prstGeom>
          <a:noFill/>
        </p:spPr>
        <p:txBody>
          <a:bodyPr wrap="square" rtlCol="0">
            <a:spAutoFit/>
          </a:bodyPr>
          <a:p>
            <a:r>
              <a:rPr lang="en-US" altLang="zh-CN" sz="4400">
                <a:solidFill>
                  <a:srgbClr val="FF0000"/>
                </a:solidFill>
              </a:rPr>
              <a:t>/</a:t>
            </a:r>
            <a:r>
              <a:rPr lang="zh-CN" altLang="en-US" sz="4400">
                <a:solidFill>
                  <a:srgbClr val="FF0000"/>
                </a:solidFill>
              </a:rPr>
              <a:t>iː</a:t>
            </a:r>
            <a:r>
              <a:rPr lang="en-US" altLang="zh-CN" sz="4400">
                <a:solidFill>
                  <a:srgbClr val="FF0000"/>
                </a:solidFill>
              </a:rPr>
              <a:t>/</a:t>
            </a:r>
            <a:endParaRPr lang="en-US" altLang="zh-CN" sz="4400">
              <a:solidFill>
                <a:srgbClr val="FF0000"/>
              </a:solidFill>
            </a:endParaRPr>
          </a:p>
        </p:txBody>
      </p:sp>
      <p:sp>
        <p:nvSpPr>
          <p:cNvPr id="6" name="文本框 5"/>
          <p:cNvSpPr txBox="1"/>
          <p:nvPr/>
        </p:nvSpPr>
        <p:spPr>
          <a:xfrm>
            <a:off x="4684395" y="2167255"/>
            <a:ext cx="1111250" cy="768350"/>
          </a:xfrm>
          <a:prstGeom prst="rect">
            <a:avLst/>
          </a:prstGeom>
          <a:noFill/>
        </p:spPr>
        <p:txBody>
          <a:bodyPr wrap="square" rtlCol="0">
            <a:spAutoFit/>
          </a:bodyPr>
          <a:p>
            <a:r>
              <a:rPr lang="en-US" altLang="zh-CN" sz="4400">
                <a:solidFill>
                  <a:srgbClr val="FF0000"/>
                </a:solidFill>
              </a:rPr>
              <a:t>/</a:t>
            </a:r>
            <a:r>
              <a:rPr lang="zh-CN" altLang="en-US" sz="4400">
                <a:solidFill>
                  <a:srgbClr val="FF0000"/>
                </a:solidFill>
              </a:rPr>
              <a:t>e</a:t>
            </a:r>
            <a:r>
              <a:rPr lang="en-US" altLang="zh-CN" sz="4400">
                <a:solidFill>
                  <a:srgbClr val="FF0000"/>
                </a:solidFill>
              </a:rPr>
              <a:t>/</a:t>
            </a:r>
            <a:endParaRPr lang="en-US" altLang="zh-CN" sz="4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5" grpId="0"/>
      <p:bldP spid="6" grpId="0"/>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0"/>
            <a:ext cx="12192000" cy="6858000"/>
          </a:xfrm>
          <a:prstGeom prst="rect">
            <a:avLst/>
          </a:prstGeom>
        </p:spPr>
      </p:pic>
      <p:sp>
        <p:nvSpPr>
          <p:cNvPr id="4" name="TextBox 3"/>
          <p:cNvSpPr txBox="1"/>
          <p:nvPr/>
        </p:nvSpPr>
        <p:spPr>
          <a:xfrm>
            <a:off x="209690" y="559529"/>
            <a:ext cx="10476656" cy="3811108"/>
          </a:xfrm>
          <a:prstGeom prst="rect">
            <a:avLst/>
          </a:prstGeom>
          <a:noFill/>
        </p:spPr>
        <p:txBody>
          <a:bodyPr wrap="square" rtlCol="0">
            <a:spAutoFit/>
          </a:bodyPr>
          <a:lstStyle/>
          <a:p>
            <a:r>
              <a:rPr lang="en-US" altLang="zh-CN" sz="2800" i="1" dirty="0">
                <a:latin typeface="Georgia" panose="02040502050405020303" pitchFamily="18" charset="0"/>
              </a:rPr>
              <a:t>Exercise</a:t>
            </a:r>
            <a:endParaRPr lang="en-US" altLang="zh-CN" sz="2800" i="1" dirty="0">
              <a:latin typeface="Georgia" panose="02040502050405020303" pitchFamily="18" charset="0"/>
            </a:endParaRPr>
          </a:p>
          <a:p>
            <a:pPr marL="723900" indent="-723900">
              <a:lnSpc>
                <a:spcPct val="150000"/>
              </a:lnSpc>
              <a:defRPr/>
            </a:pPr>
            <a:r>
              <a:rPr lang="zh-CN" altLang="en-US" sz="2800" dirty="0">
                <a:latin typeface="Times New Roman" panose="02020603050405020304" pitchFamily="18" charset="0"/>
                <a:ea typeface="黑体" panose="02010609060101010101" pitchFamily="49" charset="-122"/>
              </a:rPr>
              <a:t>一、读一读，判断下列每组单词画线部分的读音是 </a:t>
            </a:r>
            <a:r>
              <a:rPr lang="en-US" altLang="zh-CN" sz="2800" dirty="0">
                <a:latin typeface="Times New Roman" panose="02020603050405020304" pitchFamily="18" charset="0"/>
                <a:ea typeface="黑体" panose="02010609060101010101" pitchFamily="49" charset="-122"/>
              </a:rPr>
              <a:t>(T)</a:t>
            </a:r>
            <a:r>
              <a:rPr lang="zh-CN" altLang="en-US" sz="2800" dirty="0">
                <a:latin typeface="Times New Roman" panose="02020603050405020304" pitchFamily="18" charset="0"/>
                <a:ea typeface="黑体" panose="02010609060101010101" pitchFamily="49" charset="-122"/>
              </a:rPr>
              <a:t>否</a:t>
            </a:r>
            <a:r>
              <a:rPr lang="en-US" altLang="zh-CN" sz="2800" dirty="0">
                <a:latin typeface="Times New Roman" panose="02020603050405020304" pitchFamily="18" charset="0"/>
                <a:ea typeface="黑体" panose="02010609060101010101" pitchFamily="49" charset="-122"/>
              </a:rPr>
              <a:t>(F)</a:t>
            </a:r>
            <a:r>
              <a:rPr lang="zh-CN" altLang="en-US" sz="2800" dirty="0">
                <a:latin typeface="Times New Roman" panose="02020603050405020304" pitchFamily="18" charset="0"/>
                <a:ea typeface="黑体" panose="02010609060101010101" pitchFamily="49" charset="-122"/>
              </a:rPr>
              <a:t>。</a:t>
            </a:r>
            <a:endParaRPr lang="zh-CN" altLang="en-US" sz="2800" dirty="0">
              <a:latin typeface="Times New Roman" panose="02020603050405020304" pitchFamily="18" charset="0"/>
              <a:ea typeface="黑体" panose="02010609060101010101" pitchFamily="49" charset="-122"/>
            </a:endParaRPr>
          </a:p>
          <a:p>
            <a:pPr>
              <a:lnSpc>
                <a:spcPts val="4200"/>
              </a:lnSpc>
            </a:pPr>
            <a:r>
              <a:rPr lang="en-US" altLang="zh-CN" sz="2800" i="1" dirty="0">
                <a:latin typeface="Georgia" panose="02040502050405020303" pitchFamily="18" charset="0"/>
              </a:rPr>
              <a:t>(     ) 1. </a:t>
            </a:r>
            <a:r>
              <a:rPr lang="en-US" altLang="zh-CN" sz="2800" i="1" dirty="0">
                <a:latin typeface="Georgia" panose="02040502050405020303" pitchFamily="18" charset="0"/>
                <a:ea typeface="黑体" panose="02010609060101010101" pitchFamily="49" charset="-122"/>
              </a:rPr>
              <a:t>m</a:t>
            </a:r>
            <a:r>
              <a:rPr lang="en-US" altLang="zh-CN" sz="2800" i="1" u="sng" dirty="0">
                <a:latin typeface="Georgia" panose="02040502050405020303" pitchFamily="18" charset="0"/>
                <a:ea typeface="黑体" panose="02010609060101010101" pitchFamily="49" charset="-122"/>
              </a:rPr>
              <a:t>ea</a:t>
            </a:r>
            <a:r>
              <a:rPr lang="en-US" altLang="zh-CN" sz="2800" i="1" dirty="0">
                <a:latin typeface="Georgia" panose="02040502050405020303" pitchFamily="18" charset="0"/>
                <a:ea typeface="黑体" panose="02010609060101010101" pitchFamily="49" charset="-122"/>
              </a:rPr>
              <a:t>t</a:t>
            </a:r>
            <a:r>
              <a:rPr lang="en-US" altLang="zh-CN" sz="2800" i="1" dirty="0">
                <a:latin typeface="Georgia" panose="02040502050405020303" pitchFamily="18" charset="0"/>
              </a:rPr>
              <a:t>              </a:t>
            </a:r>
            <a:r>
              <a:rPr lang="en-US" altLang="zh-CN" sz="2800" i="1" dirty="0">
                <a:latin typeface="Georgia" panose="02040502050405020303" pitchFamily="18" charset="0"/>
                <a:ea typeface="黑体" panose="02010609060101010101" pitchFamily="49" charset="-122"/>
              </a:rPr>
              <a:t>s</a:t>
            </a:r>
            <a:r>
              <a:rPr lang="en-US" altLang="zh-CN" sz="2800" i="1" u="sng" dirty="0">
                <a:latin typeface="Georgia" panose="02040502050405020303" pitchFamily="18" charset="0"/>
                <a:ea typeface="黑体" panose="02010609060101010101" pitchFamily="49" charset="-122"/>
              </a:rPr>
              <a:t>ee</a:t>
            </a:r>
            <a:endParaRPr lang="en-US" altLang="zh-CN" sz="2800" i="1" u="sng" dirty="0">
              <a:latin typeface="Georgia" panose="02040502050405020303" pitchFamily="18" charset="0"/>
            </a:endParaRPr>
          </a:p>
          <a:p>
            <a:pPr>
              <a:lnSpc>
                <a:spcPts val="4200"/>
              </a:lnSpc>
            </a:pPr>
            <a:r>
              <a:rPr lang="en-US" altLang="zh-CN" sz="2800" i="1" dirty="0">
                <a:latin typeface="Georgia" panose="02040502050405020303" pitchFamily="18" charset="0"/>
              </a:rPr>
              <a:t>(     ) 2. </a:t>
            </a:r>
            <a:r>
              <a:rPr lang="en-US" altLang="zh-CN" sz="2800" i="1" dirty="0">
                <a:latin typeface="Georgia" panose="02040502050405020303" pitchFamily="18" charset="0"/>
                <a:ea typeface="黑体" panose="02010609060101010101" pitchFamily="49" charset="-122"/>
              </a:rPr>
              <a:t>br</a:t>
            </a:r>
            <a:r>
              <a:rPr lang="en-US" altLang="zh-CN" sz="2800" i="1" u="sng" dirty="0">
                <a:latin typeface="Georgia" panose="02040502050405020303" pitchFamily="18" charset="0"/>
                <a:ea typeface="黑体" panose="02010609060101010101" pitchFamily="49" charset="-122"/>
              </a:rPr>
              <a:t>ea</a:t>
            </a:r>
            <a:r>
              <a:rPr lang="en-US" altLang="zh-CN" sz="2800" i="1" dirty="0">
                <a:latin typeface="Georgia" panose="02040502050405020303" pitchFamily="18" charset="0"/>
                <a:ea typeface="黑体" panose="02010609060101010101" pitchFamily="49" charset="-122"/>
              </a:rPr>
              <a:t>d</a:t>
            </a:r>
            <a:r>
              <a:rPr lang="en-US" altLang="zh-CN" sz="2800" i="1" dirty="0">
                <a:latin typeface="Georgia" panose="02040502050405020303" pitchFamily="18" charset="0"/>
              </a:rPr>
              <a:t>            </a:t>
            </a:r>
            <a:r>
              <a:rPr lang="en-US" altLang="zh-CN" sz="2800" i="1" dirty="0">
                <a:latin typeface="Georgia" panose="02040502050405020303" pitchFamily="18" charset="0"/>
                <a:ea typeface="黑体" panose="02010609060101010101" pitchFamily="49" charset="-122"/>
              </a:rPr>
              <a:t>m</a:t>
            </a:r>
            <a:r>
              <a:rPr lang="en-US" altLang="zh-CN" sz="2800" i="1" u="sng" dirty="0">
                <a:latin typeface="Georgia" panose="02040502050405020303" pitchFamily="18" charset="0"/>
                <a:ea typeface="黑体" panose="02010609060101010101" pitchFamily="49" charset="-122"/>
              </a:rPr>
              <a:t>ee</a:t>
            </a:r>
            <a:r>
              <a:rPr lang="en-US" altLang="zh-CN" sz="2800" i="1" dirty="0">
                <a:latin typeface="Georgia" panose="02040502050405020303" pitchFamily="18" charset="0"/>
                <a:ea typeface="黑体" panose="02010609060101010101" pitchFamily="49" charset="-122"/>
              </a:rPr>
              <a:t>t</a:t>
            </a:r>
            <a:endParaRPr lang="en-US" altLang="zh-CN" sz="2800" i="1" dirty="0">
              <a:latin typeface="Georgia" panose="02040502050405020303" pitchFamily="18" charset="0"/>
            </a:endParaRPr>
          </a:p>
          <a:p>
            <a:pPr>
              <a:lnSpc>
                <a:spcPts val="4200"/>
              </a:lnSpc>
            </a:pPr>
            <a:r>
              <a:rPr lang="en-US" altLang="zh-CN" sz="2800" i="1" dirty="0">
                <a:latin typeface="Georgia" panose="02040502050405020303" pitchFamily="18" charset="0"/>
              </a:rPr>
              <a:t>(     ) 3. </a:t>
            </a:r>
            <a:r>
              <a:rPr lang="en-US" altLang="zh-CN" sz="2800" i="1" dirty="0">
                <a:latin typeface="Georgia" panose="02040502050405020303" pitchFamily="18" charset="0"/>
                <a:ea typeface="黑体" panose="02010609060101010101" pitchFamily="49" charset="-122"/>
              </a:rPr>
              <a:t>z</a:t>
            </a:r>
            <a:r>
              <a:rPr lang="en-US" altLang="zh-CN" sz="2800" i="1" u="sng" dirty="0">
                <a:latin typeface="Georgia" panose="02040502050405020303" pitchFamily="18" charset="0"/>
                <a:ea typeface="黑体" panose="02010609060101010101" pitchFamily="49" charset="-122"/>
              </a:rPr>
              <a:t>oo</a:t>
            </a:r>
            <a:r>
              <a:rPr lang="en-US" altLang="zh-CN" sz="2800" i="1" dirty="0">
                <a:latin typeface="Georgia" panose="02040502050405020303" pitchFamily="18" charset="0"/>
              </a:rPr>
              <a:t>                </a:t>
            </a:r>
            <a:r>
              <a:rPr lang="en-US" altLang="zh-CN" sz="2800" i="1" dirty="0">
                <a:latin typeface="Georgia" panose="02040502050405020303" pitchFamily="18" charset="0"/>
                <a:ea typeface="黑体" panose="02010609060101010101" pitchFamily="49" charset="-122"/>
              </a:rPr>
              <a:t>sch</a:t>
            </a:r>
            <a:r>
              <a:rPr lang="en-US" altLang="zh-CN" sz="2800" i="1" u="sng" dirty="0">
                <a:latin typeface="Georgia" panose="02040502050405020303" pitchFamily="18" charset="0"/>
                <a:ea typeface="黑体" panose="02010609060101010101" pitchFamily="49" charset="-122"/>
              </a:rPr>
              <a:t>oo</a:t>
            </a:r>
            <a:r>
              <a:rPr lang="en-US" altLang="zh-CN" sz="2800" i="1" dirty="0">
                <a:latin typeface="Georgia" panose="02040502050405020303" pitchFamily="18" charset="0"/>
                <a:ea typeface="黑体" panose="02010609060101010101" pitchFamily="49" charset="-122"/>
              </a:rPr>
              <a:t>l </a:t>
            </a:r>
            <a:endParaRPr lang="en-US" altLang="zh-CN" sz="2800" i="1" dirty="0">
              <a:latin typeface="Georgia" panose="02040502050405020303" pitchFamily="18" charset="0"/>
            </a:endParaRPr>
          </a:p>
          <a:p>
            <a:pPr>
              <a:lnSpc>
                <a:spcPts val="4200"/>
              </a:lnSpc>
            </a:pPr>
            <a:r>
              <a:rPr lang="en-US" altLang="zh-CN" sz="2800" i="1" dirty="0">
                <a:latin typeface="Georgia" panose="02040502050405020303" pitchFamily="18" charset="0"/>
              </a:rPr>
              <a:t>(     ) 4. </a:t>
            </a:r>
            <a:r>
              <a:rPr lang="en-US" altLang="zh-CN" sz="2800" i="1" dirty="0">
                <a:latin typeface="Georgia" panose="02040502050405020303" pitchFamily="18" charset="0"/>
                <a:ea typeface="黑体" panose="02010609060101010101" pitchFamily="49" charset="-122"/>
              </a:rPr>
              <a:t>m</a:t>
            </a:r>
            <a:r>
              <a:rPr lang="en-US" altLang="zh-CN" sz="2800" i="1" u="sng" dirty="0">
                <a:latin typeface="Georgia" panose="02040502050405020303" pitchFamily="18" charset="0"/>
                <a:ea typeface="黑体" panose="02010609060101010101" pitchFamily="49" charset="-122"/>
              </a:rPr>
              <a:t>oo</a:t>
            </a:r>
            <a:r>
              <a:rPr lang="en-US" altLang="zh-CN" sz="2800" i="1" dirty="0">
                <a:latin typeface="Georgia" panose="02040502050405020303" pitchFamily="18" charset="0"/>
                <a:ea typeface="黑体" panose="02010609060101010101" pitchFamily="49" charset="-122"/>
              </a:rPr>
              <a:t>n  </a:t>
            </a:r>
            <a:r>
              <a:rPr lang="en-US" altLang="zh-CN" sz="2800" i="1" dirty="0">
                <a:latin typeface="Georgia" panose="02040502050405020303" pitchFamily="18" charset="0"/>
              </a:rPr>
              <a:t>          </a:t>
            </a:r>
            <a:r>
              <a:rPr lang="en-US" altLang="zh-CN" sz="2800" i="1" dirty="0">
                <a:latin typeface="Georgia" panose="02040502050405020303" pitchFamily="18" charset="0"/>
                <a:ea typeface="黑体" panose="02010609060101010101" pitchFamily="49" charset="-122"/>
              </a:rPr>
              <a:t>l</a:t>
            </a:r>
            <a:r>
              <a:rPr lang="en-US" altLang="zh-CN" sz="2800" i="1" u="sng" dirty="0">
                <a:latin typeface="Georgia" panose="02040502050405020303" pitchFamily="18" charset="0"/>
                <a:ea typeface="黑体" panose="02010609060101010101" pitchFamily="49" charset="-122"/>
              </a:rPr>
              <a:t>oo</a:t>
            </a:r>
            <a:r>
              <a:rPr lang="en-US" altLang="zh-CN" sz="2800" i="1" dirty="0">
                <a:latin typeface="Georgia" panose="02040502050405020303" pitchFamily="18" charset="0"/>
                <a:ea typeface="黑体" panose="02010609060101010101" pitchFamily="49" charset="-122"/>
              </a:rPr>
              <a:t>k</a:t>
            </a:r>
            <a:endParaRPr lang="en-US" altLang="zh-CN" sz="2800" i="1" dirty="0">
              <a:latin typeface="Georgia" panose="02040502050405020303" pitchFamily="18" charset="0"/>
            </a:endParaRPr>
          </a:p>
          <a:p>
            <a:pPr>
              <a:lnSpc>
                <a:spcPts val="4200"/>
              </a:lnSpc>
            </a:pPr>
            <a:r>
              <a:rPr lang="en-US" altLang="zh-CN" sz="2800" i="1" dirty="0">
                <a:latin typeface="Georgia" panose="02040502050405020303" pitchFamily="18" charset="0"/>
              </a:rPr>
              <a:t>(     ) 5. </a:t>
            </a:r>
            <a:r>
              <a:rPr lang="en-US" altLang="zh-CN" sz="2800" i="1" dirty="0">
                <a:latin typeface="Georgia" panose="02040502050405020303" pitchFamily="18" charset="0"/>
                <a:ea typeface="黑体" panose="02010609060101010101" pitchFamily="49" charset="-122"/>
              </a:rPr>
              <a:t>c</a:t>
            </a:r>
            <a:r>
              <a:rPr lang="en-US" altLang="zh-CN" sz="2800" i="1" u="sng" dirty="0">
                <a:latin typeface="Georgia" panose="02040502050405020303" pitchFamily="18" charset="0"/>
                <a:ea typeface="黑体" panose="02010609060101010101" pitchFamily="49" charset="-122"/>
              </a:rPr>
              <a:t>o</a:t>
            </a:r>
            <a:r>
              <a:rPr lang="en-US" altLang="zh-CN" sz="2800" i="1" dirty="0">
                <a:latin typeface="Georgia" panose="02040502050405020303" pitchFamily="18" charset="0"/>
                <a:ea typeface="黑体" panose="02010609060101010101" pitchFamily="49" charset="-122"/>
              </a:rPr>
              <a:t>ld</a:t>
            </a:r>
            <a:r>
              <a:rPr lang="en-US" altLang="zh-CN" sz="2800" i="1" dirty="0">
                <a:latin typeface="Georgia" panose="02040502050405020303" pitchFamily="18" charset="0"/>
              </a:rPr>
              <a:t>              </a:t>
            </a:r>
            <a:r>
              <a:rPr lang="en-US" altLang="zh-CN" sz="2800" i="1" dirty="0">
                <a:latin typeface="Georgia" panose="02040502050405020303" pitchFamily="18" charset="0"/>
                <a:ea typeface="黑体" panose="02010609060101010101" pitchFamily="49" charset="-122"/>
              </a:rPr>
              <a:t>t</a:t>
            </a:r>
            <a:r>
              <a:rPr lang="en-US" altLang="zh-CN" sz="2800" i="1" u="sng" dirty="0">
                <a:latin typeface="Georgia" panose="02040502050405020303" pitchFamily="18" charset="0"/>
                <a:ea typeface="黑体" panose="02010609060101010101" pitchFamily="49" charset="-122"/>
              </a:rPr>
              <a:t>o</a:t>
            </a:r>
            <a:r>
              <a:rPr lang="en-US" altLang="zh-CN" sz="2800" i="1" dirty="0">
                <a:latin typeface="Georgia" panose="02040502050405020303" pitchFamily="18" charset="0"/>
                <a:ea typeface="黑体" panose="02010609060101010101" pitchFamily="49" charset="-122"/>
              </a:rPr>
              <a:t>day</a:t>
            </a:r>
            <a:r>
              <a:rPr lang="en-US" altLang="zh-CN" sz="2800" i="1" dirty="0">
                <a:latin typeface="Georgia" panose="02040502050405020303" pitchFamily="18" charset="0"/>
              </a:rPr>
              <a:t>       </a:t>
            </a:r>
            <a:endParaRPr lang="en-US" altLang="zh-CN" sz="2800" i="1" dirty="0">
              <a:latin typeface="Georgia" panose="02040502050405020303" pitchFamily="18" charset="0"/>
            </a:endParaRPr>
          </a:p>
        </p:txBody>
      </p:sp>
      <p:sp>
        <p:nvSpPr>
          <p:cNvPr id="5" name="TextBox 4"/>
          <p:cNvSpPr txBox="1"/>
          <p:nvPr/>
        </p:nvSpPr>
        <p:spPr>
          <a:xfrm>
            <a:off x="407368" y="1722468"/>
            <a:ext cx="428628" cy="523220"/>
          </a:xfrm>
          <a:prstGeom prst="rect">
            <a:avLst/>
          </a:prstGeom>
          <a:noFill/>
        </p:spPr>
        <p:txBody>
          <a:bodyPr wrap="square" rtlCol="0">
            <a:spAutoFit/>
          </a:bodyPr>
          <a:lstStyle/>
          <a:p>
            <a:r>
              <a:rPr lang="en-US" altLang="zh-CN" sz="2800" b="1" i="1" dirty="0">
                <a:solidFill>
                  <a:srgbClr val="FF0000"/>
                </a:solidFill>
                <a:latin typeface="Georgia" panose="02040502050405020303" pitchFamily="18" charset="0"/>
              </a:rPr>
              <a:t>T</a:t>
            </a:r>
            <a:endParaRPr lang="zh-CN" altLang="en-US" sz="2800" b="1" i="1" dirty="0">
              <a:solidFill>
                <a:srgbClr val="FF0000"/>
              </a:solidFill>
              <a:latin typeface="Georgia" panose="02040502050405020303" pitchFamily="18" charset="0"/>
            </a:endParaRPr>
          </a:p>
        </p:txBody>
      </p:sp>
      <p:sp>
        <p:nvSpPr>
          <p:cNvPr id="6" name="TextBox 5"/>
          <p:cNvSpPr txBox="1"/>
          <p:nvPr/>
        </p:nvSpPr>
        <p:spPr>
          <a:xfrm>
            <a:off x="407368" y="2293972"/>
            <a:ext cx="428628" cy="523220"/>
          </a:xfrm>
          <a:prstGeom prst="rect">
            <a:avLst/>
          </a:prstGeom>
          <a:noFill/>
        </p:spPr>
        <p:txBody>
          <a:bodyPr wrap="square" rtlCol="0">
            <a:spAutoFit/>
          </a:bodyPr>
          <a:lstStyle/>
          <a:p>
            <a:r>
              <a:rPr lang="en-US" altLang="zh-CN" sz="2800" b="1" i="1" dirty="0">
                <a:solidFill>
                  <a:srgbClr val="FF0000"/>
                </a:solidFill>
                <a:latin typeface="Georgia" panose="02040502050405020303" pitchFamily="18" charset="0"/>
              </a:rPr>
              <a:t>F</a:t>
            </a:r>
            <a:endParaRPr lang="zh-CN" altLang="en-US" sz="2800" b="1" i="1" dirty="0">
              <a:solidFill>
                <a:srgbClr val="FF0000"/>
              </a:solidFill>
              <a:latin typeface="Georgia" panose="02040502050405020303" pitchFamily="18" charset="0"/>
            </a:endParaRPr>
          </a:p>
        </p:txBody>
      </p:sp>
      <p:sp>
        <p:nvSpPr>
          <p:cNvPr id="7" name="TextBox 6"/>
          <p:cNvSpPr txBox="1"/>
          <p:nvPr/>
        </p:nvSpPr>
        <p:spPr>
          <a:xfrm>
            <a:off x="407368" y="2794038"/>
            <a:ext cx="428628" cy="523220"/>
          </a:xfrm>
          <a:prstGeom prst="rect">
            <a:avLst/>
          </a:prstGeom>
          <a:noFill/>
        </p:spPr>
        <p:txBody>
          <a:bodyPr wrap="square" rtlCol="0">
            <a:spAutoFit/>
          </a:bodyPr>
          <a:lstStyle/>
          <a:p>
            <a:r>
              <a:rPr lang="en-US" altLang="zh-CN" sz="2800" b="1" i="1" dirty="0">
                <a:solidFill>
                  <a:srgbClr val="FF0000"/>
                </a:solidFill>
                <a:latin typeface="Georgia" panose="02040502050405020303" pitchFamily="18" charset="0"/>
              </a:rPr>
              <a:t>T</a:t>
            </a:r>
            <a:endParaRPr lang="zh-CN" altLang="en-US" sz="2800" b="1" i="1" dirty="0">
              <a:solidFill>
                <a:srgbClr val="FF0000"/>
              </a:solidFill>
              <a:latin typeface="Georgia" panose="02040502050405020303" pitchFamily="18" charset="0"/>
            </a:endParaRPr>
          </a:p>
        </p:txBody>
      </p:sp>
      <p:sp>
        <p:nvSpPr>
          <p:cNvPr id="8" name="TextBox 7"/>
          <p:cNvSpPr txBox="1"/>
          <p:nvPr/>
        </p:nvSpPr>
        <p:spPr>
          <a:xfrm>
            <a:off x="407368" y="3342152"/>
            <a:ext cx="428628" cy="523220"/>
          </a:xfrm>
          <a:prstGeom prst="rect">
            <a:avLst/>
          </a:prstGeom>
          <a:noFill/>
        </p:spPr>
        <p:txBody>
          <a:bodyPr wrap="square" rtlCol="0">
            <a:spAutoFit/>
          </a:bodyPr>
          <a:lstStyle/>
          <a:p>
            <a:r>
              <a:rPr lang="en-US" altLang="zh-CN" sz="2800" b="1" i="1" dirty="0">
                <a:solidFill>
                  <a:srgbClr val="FF0000"/>
                </a:solidFill>
                <a:latin typeface="Georgia" panose="02040502050405020303" pitchFamily="18" charset="0"/>
              </a:rPr>
              <a:t>F</a:t>
            </a:r>
            <a:endParaRPr lang="zh-CN" altLang="en-US" sz="2800" b="1" i="1" dirty="0">
              <a:solidFill>
                <a:srgbClr val="FF0000"/>
              </a:solidFill>
              <a:latin typeface="Georgia" panose="02040502050405020303" pitchFamily="18" charset="0"/>
            </a:endParaRPr>
          </a:p>
        </p:txBody>
      </p:sp>
      <p:sp>
        <p:nvSpPr>
          <p:cNvPr id="9" name="TextBox 8"/>
          <p:cNvSpPr txBox="1"/>
          <p:nvPr/>
        </p:nvSpPr>
        <p:spPr>
          <a:xfrm>
            <a:off x="407368" y="3913892"/>
            <a:ext cx="428628" cy="523220"/>
          </a:xfrm>
          <a:prstGeom prst="rect">
            <a:avLst/>
          </a:prstGeom>
          <a:noFill/>
        </p:spPr>
        <p:txBody>
          <a:bodyPr wrap="square" rtlCol="0">
            <a:spAutoFit/>
          </a:bodyPr>
          <a:lstStyle/>
          <a:p>
            <a:r>
              <a:rPr lang="en-US" altLang="zh-CN" sz="2800" b="1" i="1" dirty="0">
                <a:solidFill>
                  <a:srgbClr val="FF0000"/>
                </a:solidFill>
                <a:latin typeface="Georgia" panose="02040502050405020303" pitchFamily="18" charset="0"/>
              </a:rPr>
              <a:t>F</a:t>
            </a:r>
            <a:endParaRPr lang="zh-CN" altLang="en-US" sz="2800" b="1" i="1" dirty="0">
              <a:solidFill>
                <a:srgbClr val="FF0000"/>
              </a:solidFill>
              <a:latin typeface="Georgia" panose="02040502050405020303" pitchFamily="18" charset="0"/>
            </a:endParaRPr>
          </a:p>
        </p:txBody>
      </p:sp>
      <p:pic>
        <p:nvPicPr>
          <p:cNvPr id="10" name="图片 9" descr="大桥教育.png"/>
          <p:cNvPicPr>
            <a:picLocks noChangeAspect="1"/>
          </p:cNvPicPr>
          <p:nvPr/>
        </p:nvPicPr>
        <p:blipFill>
          <a:blip r:embed="rId2"/>
          <a:stretch>
            <a:fillRect/>
          </a:stretch>
        </p:blipFill>
        <p:spPr>
          <a:xfrm>
            <a:off x="10091224" y="1"/>
            <a:ext cx="2100777" cy="580835"/>
          </a:xfrm>
          <a:prstGeom prst="rect">
            <a:avLst/>
          </a:prstGeom>
        </p:spPr>
      </p:pic>
      <p:sp>
        <p:nvSpPr>
          <p:cNvPr id="2" name="文本框 17"/>
          <p:cNvSpPr txBox="1">
            <a:spLocks noChangeArrowheads="1"/>
          </p:cNvSpPr>
          <p:nvPr/>
        </p:nvSpPr>
        <p:spPr bwMode="auto">
          <a:xfrm>
            <a:off x="4757780" y="3348496"/>
            <a:ext cx="7026852"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i="1" dirty="0">
                <a:latin typeface="Georgia" panose="02040502050405020303" pitchFamily="18" charset="0"/>
                <a:ea typeface="黑体" panose="02010609060101010101" pitchFamily="49" charset="-122"/>
              </a:rPr>
              <a:t>oo</a:t>
            </a:r>
            <a:r>
              <a:rPr lang="zh-CN" altLang="en-US" sz="2800" dirty="0">
                <a:latin typeface="黑体" panose="02010609060101010101" pitchFamily="49" charset="-122"/>
                <a:ea typeface="黑体" panose="02010609060101010101" pitchFamily="49" charset="-122"/>
                <a:cs typeface="Times New Roman" panose="02020603050405020304" pitchFamily="18" charset="0"/>
              </a:rPr>
              <a:t>两读音，一长一短</a:t>
            </a:r>
            <a:r>
              <a:rPr lang="en-US" altLang="zh-CN" sz="2800" dirty="0">
                <a:latin typeface="黑体" panose="02010609060101010101" pitchFamily="49" charset="-122"/>
                <a:ea typeface="黑体" panose="02010609060101010101" pitchFamily="49" charset="-122"/>
                <a:cs typeface="Times New Roman" panose="02020603050405020304" pitchFamily="18" charset="0"/>
              </a:rPr>
              <a:t>/</a:t>
            </a:r>
            <a:r>
              <a:rPr lang="en-US" altLang="zh-CN" sz="2800" dirty="0">
                <a:solidFill>
                  <a:srgbClr val="FF0000"/>
                </a:solidFill>
                <a:cs typeface="Arial" panose="020B0604020202020204" pitchFamily="34" charset="0"/>
              </a:rPr>
              <a:t>u</a:t>
            </a:r>
            <a:r>
              <a:rPr lang="en-US" altLang="zh-CN" sz="2800" dirty="0">
                <a:solidFill>
                  <a:srgbClr val="FF0000"/>
                </a:solidFill>
                <a:ea typeface="MS Gothic" panose="020B0609070205080204" pitchFamily="49" charset="-128"/>
                <a:cs typeface="Arial" panose="020B0604020202020204" pitchFamily="34" charset="0"/>
              </a:rPr>
              <a:t>ː</a:t>
            </a:r>
            <a:r>
              <a:rPr lang="en-US" altLang="zh-CN" sz="2800" dirty="0">
                <a:latin typeface="黑体" panose="02010609060101010101" pitchFamily="49" charset="-122"/>
                <a:ea typeface="黑体" panose="02010609060101010101" pitchFamily="49" charset="-122"/>
                <a:cs typeface="Times New Roman" panose="02020603050405020304" pitchFamily="18" charset="0"/>
              </a:rPr>
              <a:t>/</a:t>
            </a:r>
            <a:r>
              <a:rPr lang="zh-CN" altLang="en-US" sz="2800" dirty="0">
                <a:latin typeface="黑体" panose="02010609060101010101" pitchFamily="49" charset="-122"/>
                <a:ea typeface="黑体" panose="02010609060101010101" pitchFamily="49" charset="-122"/>
                <a:cs typeface="Times New Roman" panose="02020603050405020304" pitchFamily="18" charset="0"/>
              </a:rPr>
              <a:t>和</a:t>
            </a:r>
            <a:r>
              <a:rPr lang="en-US" altLang="zh-CN" sz="2800" dirty="0">
                <a:latin typeface="黑体" panose="02010609060101010101" pitchFamily="49" charset="-122"/>
                <a:ea typeface="黑体" panose="02010609060101010101" pitchFamily="49" charset="-122"/>
                <a:cs typeface="Times New Roman" panose="02020603050405020304" pitchFamily="18" charset="0"/>
              </a:rPr>
              <a:t>/</a:t>
            </a:r>
            <a:r>
              <a:rPr lang="en-US" altLang="zh-CN" sz="2800" dirty="0">
                <a:solidFill>
                  <a:srgbClr val="FF0000"/>
                </a:solidFill>
                <a:cs typeface="Arial" panose="020B0604020202020204" pitchFamily="34" charset="0"/>
              </a:rPr>
              <a:t>ʊ</a:t>
            </a:r>
            <a:r>
              <a:rPr lang="en-US" altLang="zh-CN" sz="2800" dirty="0">
                <a:latin typeface="黑体" panose="02010609060101010101" pitchFamily="49" charset="-122"/>
                <a:ea typeface="黑体" panose="02010609060101010101" pitchFamily="49" charset="-122"/>
                <a:cs typeface="Times New Roman" panose="02020603050405020304" pitchFamily="18" charset="0"/>
              </a:rPr>
              <a:t>/</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pPr>
            <a:r>
              <a:rPr lang="en-US" altLang="zh-CN" sz="2800" i="1" dirty="0">
                <a:latin typeface="Georgia" panose="02040502050405020303" pitchFamily="18" charset="0"/>
                <a:ea typeface="黑体" panose="02010609060101010101" pitchFamily="49" charset="-122"/>
              </a:rPr>
              <a:t>k, t, d </a:t>
            </a:r>
            <a:r>
              <a:rPr lang="zh-CN" altLang="en-US" sz="2800" dirty="0">
                <a:latin typeface="黑体" panose="02010609060101010101" pitchFamily="49" charset="-122"/>
                <a:ea typeface="黑体" panose="02010609060101010101" pitchFamily="49" charset="-122"/>
                <a:cs typeface="Times New Roman" panose="02020603050405020304" pitchFamily="18" charset="0"/>
              </a:rPr>
              <a:t>前发短</a:t>
            </a:r>
            <a:r>
              <a:rPr lang="en-US" altLang="zh-CN" sz="2800" dirty="0">
                <a:latin typeface="黑体" panose="02010609060101010101" pitchFamily="49" charset="-122"/>
                <a:ea typeface="黑体" panose="02010609060101010101" pitchFamily="49" charset="-122"/>
                <a:cs typeface="Times New Roman" panose="02020603050405020304" pitchFamily="18" charset="0"/>
              </a:rPr>
              <a:t>/</a:t>
            </a:r>
            <a:r>
              <a:rPr lang="en-US" altLang="zh-CN" sz="2800" dirty="0">
                <a:solidFill>
                  <a:srgbClr val="FF0000"/>
                </a:solidFill>
                <a:cs typeface="Arial" panose="020B0604020202020204" pitchFamily="34" charset="0"/>
              </a:rPr>
              <a:t>ʊ</a:t>
            </a:r>
            <a:r>
              <a:rPr lang="en-US" altLang="zh-CN" sz="2800" dirty="0">
                <a:latin typeface="黑体" panose="02010609060101010101" pitchFamily="49" charset="-122"/>
                <a:ea typeface="黑体" panose="02010609060101010101" pitchFamily="49" charset="-122"/>
                <a:cs typeface="Times New Roman" panose="02020603050405020304" pitchFamily="18" charset="0"/>
              </a:rPr>
              <a:t>/(</a:t>
            </a:r>
            <a:r>
              <a:rPr lang="en-US" altLang="zh-CN" sz="2800" i="1" dirty="0">
                <a:latin typeface="Georgia" panose="02040502050405020303" pitchFamily="18" charset="0"/>
                <a:ea typeface="黑体" panose="02010609060101010101" pitchFamily="49" charset="-122"/>
              </a:rPr>
              <a:t>book cook foot good</a:t>
            </a:r>
            <a:r>
              <a:rPr lang="en-US" altLang="zh-CN" sz="2800" dirty="0">
                <a:latin typeface="黑体" panose="02010609060101010101" pitchFamily="49" charset="-122"/>
                <a:ea typeface="黑体" panose="02010609060101010101" pitchFamily="49" charset="-122"/>
                <a:cs typeface="Times New Roman" panose="02020603050405020304" pitchFamily="18" charset="0"/>
              </a:rPr>
              <a:t>)</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pPr>
            <a:r>
              <a:rPr lang="en-US" altLang="zh-CN" sz="2800" i="1" dirty="0">
                <a:latin typeface="Georgia" panose="02040502050405020303" pitchFamily="18" charset="0"/>
                <a:ea typeface="黑体" panose="02010609060101010101" pitchFamily="49" charset="-122"/>
              </a:rPr>
              <a:t>boot, food, noodles </a:t>
            </a:r>
            <a:r>
              <a:rPr lang="zh-CN" altLang="en-US" sz="2800" dirty="0">
                <a:latin typeface="黑体" panose="02010609060101010101" pitchFamily="49" charset="-122"/>
                <a:ea typeface="黑体" panose="02010609060101010101" pitchFamily="49" charset="-122"/>
                <a:cs typeface="Times New Roman" panose="02020603050405020304" pitchFamily="18" charset="0"/>
              </a:rPr>
              <a:t>是特殊， </a:t>
            </a:r>
            <a:r>
              <a:rPr lang="en-US" altLang="zh-CN" sz="2800" i="1" dirty="0" err="1">
                <a:latin typeface="Georgia" panose="02040502050405020303" pitchFamily="18" charset="0"/>
                <a:ea typeface="黑体" panose="02010609060101010101" pitchFamily="49" charset="-122"/>
              </a:rPr>
              <a:t>oo</a:t>
            </a:r>
            <a:r>
              <a:rPr lang="en-US" altLang="zh-CN" sz="2800" i="1" dirty="0">
                <a:latin typeface="Georgia" panose="02040502050405020303" pitchFamily="18" charset="0"/>
                <a:ea typeface="黑体" panose="02010609060101010101" pitchFamily="49" charset="-122"/>
              </a:rPr>
              <a:t> </a:t>
            </a:r>
            <a:r>
              <a:rPr lang="zh-CN" altLang="en-US" sz="2800" dirty="0">
                <a:latin typeface="黑体" panose="02010609060101010101" pitchFamily="49" charset="-122"/>
                <a:ea typeface="黑体" panose="02010609060101010101" pitchFamily="49" charset="-122"/>
                <a:cs typeface="Times New Roman" panose="02020603050405020304" pitchFamily="18" charset="0"/>
              </a:rPr>
              <a:t>发长</a:t>
            </a:r>
            <a:r>
              <a:rPr lang="en-US" altLang="zh-CN" sz="2800" dirty="0">
                <a:latin typeface="黑体" panose="02010609060101010101" pitchFamily="49" charset="-122"/>
                <a:ea typeface="黑体" panose="02010609060101010101" pitchFamily="49" charset="-122"/>
                <a:cs typeface="Times New Roman" panose="02020603050405020304" pitchFamily="18" charset="0"/>
              </a:rPr>
              <a:t>/</a:t>
            </a:r>
            <a:r>
              <a:rPr lang="en-US" altLang="zh-CN" sz="2800" dirty="0">
                <a:solidFill>
                  <a:srgbClr val="FF0000"/>
                </a:solidFill>
                <a:cs typeface="Arial" panose="020B0604020202020204" pitchFamily="34" charset="0"/>
              </a:rPr>
              <a:t>u</a:t>
            </a:r>
            <a:r>
              <a:rPr lang="en-US" altLang="zh-CN" sz="2800" dirty="0">
                <a:solidFill>
                  <a:srgbClr val="FF0000"/>
                </a:solidFill>
                <a:ea typeface="MS Gothic" panose="020B0609070205080204" pitchFamily="49" charset="-128"/>
                <a:cs typeface="Arial" panose="020B0604020202020204" pitchFamily="34" charset="0"/>
              </a:rPr>
              <a:t>ː</a:t>
            </a:r>
            <a:r>
              <a:rPr lang="en-US" altLang="zh-CN" sz="2800" dirty="0">
                <a:latin typeface="黑体" panose="02010609060101010101" pitchFamily="49" charset="-122"/>
                <a:ea typeface="黑体" panose="02010609060101010101" pitchFamily="49" charset="-122"/>
                <a:cs typeface="Times New Roman" panose="02020603050405020304" pitchFamily="18" charset="0"/>
              </a:rPr>
              <a:t>/</a:t>
            </a:r>
            <a:endParaRPr lang="zh-CN" altLang="en-US" sz="28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0"/>
            <a:ext cx="12192000" cy="6858000"/>
          </a:xfrm>
          <a:prstGeom prst="rect">
            <a:avLst/>
          </a:prstGeom>
        </p:spPr>
      </p:pic>
      <p:sp>
        <p:nvSpPr>
          <p:cNvPr id="4" name="TextBox 3"/>
          <p:cNvSpPr txBox="1"/>
          <p:nvPr/>
        </p:nvSpPr>
        <p:spPr>
          <a:xfrm>
            <a:off x="3809984" y="2214555"/>
            <a:ext cx="4714908" cy="1200329"/>
          </a:xfrm>
          <a:prstGeom prst="rect">
            <a:avLst/>
          </a:prstGeom>
          <a:noFill/>
        </p:spPr>
        <p:txBody>
          <a:bodyPr wrap="square" rtlCol="0">
            <a:spAutoFit/>
          </a:bodyPr>
          <a:lstStyle/>
          <a:p>
            <a:r>
              <a:rPr lang="zh-CN" altLang="en-US" sz="7200" b="1" dirty="0">
                <a:latin typeface="微软雅黑" panose="020B0503020204020204" pitchFamily="34" charset="-122"/>
                <a:ea typeface="微软雅黑" panose="020B0503020204020204" pitchFamily="34" charset="-122"/>
              </a:rPr>
              <a:t>重点梳理</a:t>
            </a:r>
            <a:endParaRPr lang="en-US" altLang="zh-CN" sz="7200" b="1" dirty="0">
              <a:latin typeface="微软雅黑" panose="020B0503020204020204" pitchFamily="34" charset="-122"/>
              <a:ea typeface="微软雅黑" panose="020B0503020204020204" pitchFamily="34" charset="-122"/>
            </a:endParaRPr>
          </a:p>
        </p:txBody>
      </p:sp>
      <p:pic>
        <p:nvPicPr>
          <p:cNvPr id="5" name="图片 4" descr="大桥教育.png"/>
          <p:cNvPicPr>
            <a:picLocks noChangeAspect="1"/>
          </p:cNvPicPr>
          <p:nvPr/>
        </p:nvPicPr>
        <p:blipFill>
          <a:blip r:embed="rId2"/>
          <a:stretch>
            <a:fillRect/>
          </a:stretch>
        </p:blipFill>
        <p:spPr>
          <a:xfrm>
            <a:off x="10091224" y="1"/>
            <a:ext cx="2100777" cy="5808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0"/>
            <a:ext cx="12192000" cy="6858000"/>
          </a:xfrm>
          <a:prstGeom prst="rect">
            <a:avLst/>
          </a:prstGeom>
        </p:spPr>
      </p:pic>
      <p:pic>
        <p:nvPicPr>
          <p:cNvPr id="5" name="图片 4" descr="大桥教育.png"/>
          <p:cNvPicPr>
            <a:picLocks noChangeAspect="1"/>
          </p:cNvPicPr>
          <p:nvPr/>
        </p:nvPicPr>
        <p:blipFill>
          <a:blip r:embed="rId2"/>
          <a:stretch>
            <a:fillRect/>
          </a:stretch>
        </p:blipFill>
        <p:spPr>
          <a:xfrm>
            <a:off x="10091224" y="1"/>
            <a:ext cx="2100777" cy="580835"/>
          </a:xfrm>
          <a:prstGeom prst="rect">
            <a:avLst/>
          </a:prstGeom>
        </p:spPr>
      </p:pic>
      <p:grpSp>
        <p:nvGrpSpPr>
          <p:cNvPr id="12" name="组合 11"/>
          <p:cNvGrpSpPr/>
          <p:nvPr/>
        </p:nvGrpSpPr>
        <p:grpSpPr>
          <a:xfrm>
            <a:off x="119336" y="273726"/>
            <a:ext cx="8998794" cy="6118535"/>
            <a:chOff x="65838" y="219935"/>
            <a:chExt cx="8998794" cy="6118535"/>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5838" y="219935"/>
              <a:ext cx="4608512" cy="6118535"/>
            </a:xfrm>
            <a:prstGeom prst="rect">
              <a:avLst/>
            </a:prstGeom>
            <a:ln>
              <a:solidFill>
                <a:srgbClr val="C00000"/>
              </a:solidFill>
            </a:ln>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08231" y="614816"/>
              <a:ext cx="4256401" cy="5628368"/>
            </a:xfrm>
            <a:prstGeom prst="rect">
              <a:avLst/>
            </a:prstGeom>
            <a:ln>
              <a:solidFill>
                <a:srgbClr val="C00000"/>
              </a:solidFill>
            </a:ln>
          </p:spPr>
        </p:pic>
      </p:grpSp>
      <p:sp>
        <p:nvSpPr>
          <p:cNvPr id="13" name="椭圆 12"/>
          <p:cNvSpPr/>
          <p:nvPr/>
        </p:nvSpPr>
        <p:spPr>
          <a:xfrm>
            <a:off x="2711625" y="1268760"/>
            <a:ext cx="1368152" cy="4422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49537" y="3988275"/>
            <a:ext cx="1286023"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63352" y="1268760"/>
            <a:ext cx="1524507" cy="307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850873" y="836712"/>
            <a:ext cx="1157195"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63352" y="1534555"/>
            <a:ext cx="1524507" cy="409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0"/>
            <a:ext cx="12192000" cy="6858000"/>
          </a:xfrm>
          <a:prstGeom prst="rect">
            <a:avLst/>
          </a:prstGeom>
        </p:spPr>
      </p:pic>
      <p:pic>
        <p:nvPicPr>
          <p:cNvPr id="5" name="图片 4" descr="大桥教育.png"/>
          <p:cNvPicPr>
            <a:picLocks noChangeAspect="1"/>
          </p:cNvPicPr>
          <p:nvPr/>
        </p:nvPicPr>
        <p:blipFill>
          <a:blip r:embed="rId2"/>
          <a:stretch>
            <a:fillRect/>
          </a:stretch>
        </p:blipFill>
        <p:spPr>
          <a:xfrm>
            <a:off x="10091224" y="20956"/>
            <a:ext cx="2100777" cy="580835"/>
          </a:xfrm>
          <a:prstGeom prst="rect">
            <a:avLst/>
          </a:prstGeom>
        </p:spPr>
      </p:pic>
      <p:grpSp>
        <p:nvGrpSpPr>
          <p:cNvPr id="10" name="组合 9"/>
          <p:cNvGrpSpPr/>
          <p:nvPr/>
        </p:nvGrpSpPr>
        <p:grpSpPr>
          <a:xfrm>
            <a:off x="191344" y="21152"/>
            <a:ext cx="8717415" cy="6201160"/>
            <a:chOff x="212703" y="116632"/>
            <a:chExt cx="8717415" cy="620116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12703" y="116632"/>
              <a:ext cx="4565793" cy="620116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096420" y="710185"/>
              <a:ext cx="3833698" cy="5593565"/>
            </a:xfrm>
            <a:prstGeom prst="rect">
              <a:avLst/>
            </a:prstGeom>
          </p:spPr>
        </p:pic>
      </p:grpSp>
      <p:sp>
        <p:nvSpPr>
          <p:cNvPr id="2" name="椭圆 1"/>
          <p:cNvSpPr/>
          <p:nvPr/>
        </p:nvSpPr>
        <p:spPr>
          <a:xfrm>
            <a:off x="695400" y="2852936"/>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214020" y="3291473"/>
            <a:ext cx="1080120" cy="578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106667" y="4479780"/>
            <a:ext cx="541062" cy="3173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680176" y="725681"/>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487489" y="4410832"/>
            <a:ext cx="54106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317045" y="5772984"/>
            <a:ext cx="890523"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647729" y="4744856"/>
            <a:ext cx="95142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1"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0" y="0"/>
            <a:ext cx="12192000" cy="6858000"/>
          </a:xfrm>
          <a:prstGeom prst="rect">
            <a:avLst/>
          </a:prstGeom>
        </p:spPr>
      </p:pic>
      <p:pic>
        <p:nvPicPr>
          <p:cNvPr id="5" name="图片 4" descr="大桥教育.png"/>
          <p:cNvPicPr>
            <a:picLocks noChangeAspect="1"/>
          </p:cNvPicPr>
          <p:nvPr/>
        </p:nvPicPr>
        <p:blipFill>
          <a:blip r:embed="rId2"/>
          <a:stretch>
            <a:fillRect/>
          </a:stretch>
        </p:blipFill>
        <p:spPr>
          <a:xfrm>
            <a:off x="10091224" y="1"/>
            <a:ext cx="2100777" cy="580835"/>
          </a:xfrm>
          <a:prstGeom prst="rect">
            <a:avLst/>
          </a:prstGeom>
        </p:spPr>
      </p:pic>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466" y="260297"/>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18"/>
          <p:cNvSpPr/>
          <p:nvPr/>
        </p:nvSpPr>
        <p:spPr>
          <a:xfrm>
            <a:off x="1337270" y="450055"/>
            <a:ext cx="1778000" cy="449263"/>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kumimoji="1" lang="zh-CN" altLang="en-US"/>
          </a:p>
        </p:txBody>
      </p:sp>
      <p:sp>
        <p:nvSpPr>
          <p:cNvPr id="13" name="文本框 19"/>
          <p:cNvSpPr txBox="1">
            <a:spLocks noChangeArrowheads="1"/>
          </p:cNvSpPr>
          <p:nvPr/>
        </p:nvSpPr>
        <p:spPr bwMode="auto">
          <a:xfrm>
            <a:off x="1400770" y="409575"/>
            <a:ext cx="1704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latin typeface="黑体" panose="02010609060101010101" pitchFamily="49" charset="-122"/>
                <a:ea typeface="黑体" panose="02010609060101010101" pitchFamily="49" charset="-122"/>
                <a:cs typeface="Hei"/>
              </a:rPr>
              <a:t>知识点</a:t>
            </a:r>
            <a:r>
              <a:rPr kumimoji="1" lang="en-US" altLang="zh-CN" sz="2400" b="1" dirty="0">
                <a:latin typeface="黑体" panose="02010609060101010101" pitchFamily="49" charset="-122"/>
                <a:ea typeface="黑体" panose="02010609060101010101" pitchFamily="49" charset="-122"/>
                <a:cs typeface="Hei"/>
              </a:rPr>
              <a:t> 1</a:t>
            </a:r>
            <a:endParaRPr kumimoji="1" lang="zh-CN" altLang="en-US" sz="2400" b="1" dirty="0">
              <a:latin typeface="黑体" panose="02010609060101010101" pitchFamily="49" charset="-122"/>
              <a:ea typeface="黑体" panose="02010609060101010101" pitchFamily="49" charset="-122"/>
              <a:cs typeface="Hei"/>
            </a:endParaRPr>
          </a:p>
        </p:txBody>
      </p:sp>
      <p:pic>
        <p:nvPicPr>
          <p:cNvPr id="14" name="图片 9" descr="book.gif"/>
          <p:cNvPicPr>
            <a:picLocks noChangeAspect="1" noChangeArrowheads="1"/>
          </p:cNvPicPr>
          <p:nvPr/>
        </p:nvPicPr>
        <p:blipFill>
          <a:blip r:embed="rId4"/>
          <a:srcRect/>
          <a:stretch>
            <a:fillRect/>
          </a:stretch>
        </p:blipFill>
        <p:spPr bwMode="auto">
          <a:xfrm>
            <a:off x="359370" y="341312"/>
            <a:ext cx="10874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5087888" y="1813387"/>
            <a:ext cx="5037138" cy="1384995"/>
          </a:xfrm>
          <a:prstGeom prst="rect">
            <a:avLst/>
          </a:prstGeom>
          <a:noFill/>
        </p:spPr>
        <p:txBody>
          <a:bodyPr wrap="square" rtlCol="0">
            <a:spAutoFit/>
          </a:bodyPr>
          <a:lstStyle/>
          <a:p>
            <a:r>
              <a:rPr lang="en-US" altLang="zh-CN" sz="2800" i="1" dirty="0">
                <a:solidFill>
                  <a:srgbClr val="FF0000"/>
                </a:solidFill>
                <a:latin typeface="Georgia" panose="02040502050405020303" pitchFamily="18" charset="0"/>
              </a:rPr>
              <a:t>I’m +</a:t>
            </a:r>
            <a:r>
              <a:rPr lang="zh-CN" altLang="en-US" sz="2800" dirty="0">
                <a:solidFill>
                  <a:srgbClr val="FF0000"/>
                </a:solidFill>
                <a:latin typeface="黑体" panose="02010609060101010101" pitchFamily="49" charset="-122"/>
                <a:ea typeface="黑体" panose="02010609060101010101" pitchFamily="49" charset="-122"/>
              </a:rPr>
              <a:t>名字</a:t>
            </a:r>
            <a:r>
              <a:rPr lang="en-US" altLang="zh-CN" sz="2800" dirty="0">
                <a:solidFill>
                  <a:srgbClr val="FF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身份</a:t>
            </a:r>
            <a:endParaRPr lang="en-US" altLang="zh-CN" sz="2800" dirty="0">
              <a:solidFill>
                <a:srgbClr val="FF0000"/>
              </a:solidFill>
              <a:latin typeface="黑体" panose="02010609060101010101" pitchFamily="49" charset="-122"/>
              <a:ea typeface="黑体" panose="02010609060101010101" pitchFamily="49" charset="-122"/>
            </a:endParaRPr>
          </a:p>
          <a:p>
            <a:r>
              <a:rPr lang="en-US" altLang="zh-CN" sz="2800" i="1" dirty="0">
                <a:solidFill>
                  <a:srgbClr val="FF0000"/>
                </a:solidFill>
                <a:latin typeface="Georgia" panose="02040502050405020303" pitchFamily="18" charset="0"/>
              </a:rPr>
              <a:t>My name is</a:t>
            </a:r>
            <a:r>
              <a:rPr lang="en-US" altLang="zh-CN" sz="2800" dirty="0">
                <a:solidFill>
                  <a:srgbClr val="FF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名字</a:t>
            </a:r>
            <a:r>
              <a:rPr lang="en-US" altLang="zh-CN" sz="2800" dirty="0">
                <a:solidFill>
                  <a:srgbClr val="FF0000"/>
                </a:solidFill>
                <a:latin typeface="黑体" panose="02010609060101010101" pitchFamily="49" charset="-122"/>
                <a:ea typeface="黑体" panose="02010609060101010101" pitchFamily="49" charset="-122"/>
              </a:rPr>
              <a:t>   </a:t>
            </a:r>
            <a:endParaRPr lang="en-US" altLang="zh-CN" sz="2800" dirty="0">
              <a:solidFill>
                <a:srgbClr val="FF0000"/>
              </a:solidFill>
              <a:latin typeface="黑体" panose="02010609060101010101" pitchFamily="49" charset="-122"/>
              <a:ea typeface="黑体" panose="02010609060101010101" pitchFamily="49" charset="-122"/>
            </a:endParaRPr>
          </a:p>
          <a:p>
            <a:r>
              <a:rPr lang="en-US" altLang="zh-CN" sz="2800" i="1" dirty="0">
                <a:solidFill>
                  <a:srgbClr val="FF0000"/>
                </a:solidFill>
                <a:latin typeface="Georgia" panose="02040502050405020303" pitchFamily="18" charset="0"/>
              </a:rPr>
              <a:t>You can call me</a:t>
            </a:r>
            <a:r>
              <a:rPr lang="en-US" altLang="zh-CN" sz="2800" dirty="0">
                <a:solidFill>
                  <a:srgbClr val="FF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名字</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20" name="文本框 19"/>
          <p:cNvSpPr txBox="1"/>
          <p:nvPr/>
        </p:nvSpPr>
        <p:spPr>
          <a:xfrm>
            <a:off x="5974936" y="4142040"/>
            <a:ext cx="4009496" cy="1384995"/>
          </a:xfrm>
          <a:prstGeom prst="rect">
            <a:avLst/>
          </a:prstGeom>
          <a:noFill/>
        </p:spPr>
        <p:txBody>
          <a:bodyPr wrap="square" rtlCol="0">
            <a:spAutoFit/>
          </a:bodyPr>
          <a:lstStyle/>
          <a:p>
            <a:r>
              <a:rPr lang="en-US" altLang="zh-CN" sz="2800" i="1" dirty="0">
                <a:latin typeface="Georgia" panose="02040502050405020303" pitchFamily="18" charset="0"/>
              </a:rPr>
              <a:t>I am Mary.</a:t>
            </a:r>
            <a:endParaRPr lang="en-US" altLang="zh-CN" sz="2800" i="1" dirty="0">
              <a:latin typeface="Georgia" panose="02040502050405020303" pitchFamily="18" charset="0"/>
            </a:endParaRPr>
          </a:p>
          <a:p>
            <a:r>
              <a:rPr lang="en-US" altLang="zh-CN" sz="2800" i="1" dirty="0">
                <a:latin typeface="Georgia" panose="02040502050405020303" pitchFamily="18" charset="0"/>
              </a:rPr>
              <a:t>My name is Mary.</a:t>
            </a:r>
            <a:endParaRPr lang="en-US" altLang="zh-CN" sz="2800" i="1" dirty="0">
              <a:latin typeface="Georgia" panose="02040502050405020303" pitchFamily="18" charset="0"/>
            </a:endParaRPr>
          </a:p>
          <a:p>
            <a:r>
              <a:rPr lang="en-US" altLang="zh-CN" sz="2800" i="1" dirty="0">
                <a:latin typeface="Georgia" panose="02040502050405020303" pitchFamily="18" charset="0"/>
              </a:rPr>
              <a:t>You can call me Mary.</a:t>
            </a:r>
            <a:endParaRPr lang="zh-CN" altLang="en-US" sz="2800" dirty="0">
              <a:latin typeface="Georgia" panose="02040502050405020303" pitchFamily="18" charset="0"/>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328" y="1026697"/>
            <a:ext cx="2166304" cy="2444281"/>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74" y="3429000"/>
            <a:ext cx="1722269" cy="2322855"/>
          </a:xfrm>
          <a:prstGeom prst="rect">
            <a:avLst/>
          </a:prstGeom>
          <a:ln>
            <a:noFill/>
          </a:ln>
          <a:effectLst>
            <a:outerShdw blurRad="292100" dist="139700" dir="2700000" algn="tl" rotWithShape="0">
              <a:srgbClr val="333333">
                <a:alpha val="65000"/>
              </a:srgbClr>
            </a:outerShdw>
          </a:effectLst>
        </p:spPr>
      </p:pic>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8278" y="3417233"/>
            <a:ext cx="1972235" cy="2322854"/>
          </a:xfrm>
          <a:prstGeom prst="rect">
            <a:avLst/>
          </a:prstGeom>
          <a:ln>
            <a:noFill/>
          </a:ln>
          <a:effectLst>
            <a:outerShdw blurRad="292100" dist="139700" dir="2700000" algn="tl" rotWithShape="0">
              <a:srgbClr val="333333">
                <a:alpha val="65000"/>
              </a:srgbClr>
            </a:outerShdw>
          </a:effectLst>
        </p:spPr>
      </p:pic>
      <p:sp>
        <p:nvSpPr>
          <p:cNvPr id="23" name="椭圆 22"/>
          <p:cNvSpPr/>
          <p:nvPr/>
        </p:nvSpPr>
        <p:spPr>
          <a:xfrm>
            <a:off x="1050763" y="1076325"/>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45950" y="3439230"/>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671756" y="3470978"/>
            <a:ext cx="1442773" cy="4874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17"/>
          <p:cNvSpPr txBox="1">
            <a:spLocks noChangeArrowheads="1"/>
          </p:cNvSpPr>
          <p:nvPr/>
        </p:nvSpPr>
        <p:spPr bwMode="auto">
          <a:xfrm>
            <a:off x="4379964" y="966061"/>
            <a:ext cx="418726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介绍自己的句型有哪些？</a:t>
            </a:r>
            <a:endParaRPr lang="zh-CN" altLang="en-US" sz="28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3" name="矩形 2"/>
          <p:cNvSpPr>
            <a:spLocks noChangeArrowheads="1"/>
          </p:cNvSpPr>
          <p:nvPr/>
        </p:nvSpPr>
        <p:spPr bwMode="auto">
          <a:xfrm>
            <a:off x="5357465" y="3439230"/>
            <a:ext cx="1189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例句： </a:t>
            </a:r>
            <a:endParaRPr lang="zh-CN" altLang="en-US" dirty="0">
              <a:ea typeface="黑体" panose="02010609060101010101" pitchFamily="49" charset="-122"/>
              <a:cs typeface="Times New Roman" panose="02020603050405020304" pitchFamily="18" charset="0"/>
            </a:endParaRPr>
          </a:p>
        </p:txBody>
      </p:sp>
      <p:sp>
        <p:nvSpPr>
          <p:cNvPr id="34" name="文本框 33"/>
          <p:cNvSpPr txBox="1"/>
          <p:nvPr/>
        </p:nvSpPr>
        <p:spPr>
          <a:xfrm>
            <a:off x="8567224" y="1765169"/>
            <a:ext cx="1939210" cy="523220"/>
          </a:xfrm>
          <a:prstGeom prst="rect">
            <a:avLst/>
          </a:prstGeom>
          <a:noFill/>
        </p:spPr>
        <p:txBody>
          <a:bodyPr wrap="square" rtlCol="0">
            <a:spAutoFit/>
          </a:bodyPr>
          <a:lstStyle/>
          <a:p>
            <a:r>
              <a:rPr lang="en-US" altLang="zh-CN" sz="2800" b="1" i="1" dirty="0">
                <a:solidFill>
                  <a:srgbClr val="00B050"/>
                </a:solidFill>
                <a:latin typeface="Georgia" panose="02040502050405020303" pitchFamily="18" charset="0"/>
              </a:rPr>
              <a:t>I’m=I am</a:t>
            </a:r>
            <a:endParaRPr lang="en-US" altLang="zh-CN" sz="2800" b="1" i="1" dirty="0">
              <a:solidFill>
                <a:srgbClr val="00B050"/>
              </a:solidFill>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ZUR3F1V8.jpg"/>
          <p:cNvPicPr>
            <a:picLocks noChangeAspect="1"/>
          </p:cNvPicPr>
          <p:nvPr/>
        </p:nvPicPr>
        <p:blipFill>
          <a:blip r:embed="rId1"/>
          <a:stretch>
            <a:fillRect/>
          </a:stretch>
        </p:blipFill>
        <p:spPr>
          <a:xfrm>
            <a:off x="34714" y="-251395"/>
            <a:ext cx="12192000" cy="6858000"/>
          </a:xfrm>
          <a:prstGeom prst="rect">
            <a:avLst/>
          </a:prstGeom>
        </p:spPr>
      </p:pic>
      <p:pic>
        <p:nvPicPr>
          <p:cNvPr id="5" name="图片 4" descr="大桥教育.png"/>
          <p:cNvPicPr>
            <a:picLocks noChangeAspect="1"/>
          </p:cNvPicPr>
          <p:nvPr/>
        </p:nvPicPr>
        <p:blipFill>
          <a:blip r:embed="rId2"/>
          <a:stretch>
            <a:fillRect/>
          </a:stretch>
        </p:blipFill>
        <p:spPr>
          <a:xfrm>
            <a:off x="10091224" y="-219709"/>
            <a:ext cx="2100777" cy="580835"/>
          </a:xfrm>
          <a:prstGeom prst="rect">
            <a:avLst/>
          </a:prstGeom>
        </p:spPr>
      </p:pic>
      <p:sp>
        <p:nvSpPr>
          <p:cNvPr id="15" name="圆角矩形 18"/>
          <p:cNvSpPr/>
          <p:nvPr/>
        </p:nvSpPr>
        <p:spPr>
          <a:xfrm>
            <a:off x="1372309" y="471742"/>
            <a:ext cx="1778000" cy="449262"/>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kumimoji="1" lang="zh-CN" altLang="en-US" sz="2400"/>
          </a:p>
        </p:txBody>
      </p:sp>
      <p:sp>
        <p:nvSpPr>
          <p:cNvPr id="13" name="文本框 19"/>
          <p:cNvSpPr txBox="1">
            <a:spLocks noChangeArrowheads="1"/>
          </p:cNvSpPr>
          <p:nvPr/>
        </p:nvSpPr>
        <p:spPr bwMode="auto">
          <a:xfrm>
            <a:off x="1443393" y="431278"/>
            <a:ext cx="1435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latin typeface="黑体" panose="02010609060101010101" pitchFamily="49" charset="-122"/>
                <a:ea typeface="黑体" panose="02010609060101010101" pitchFamily="49" charset="-122"/>
                <a:cs typeface="Hei"/>
              </a:rPr>
              <a:t>知识点</a:t>
            </a:r>
            <a:r>
              <a:rPr kumimoji="1" lang="en-US" altLang="zh-CN" sz="2400" b="1" dirty="0">
                <a:latin typeface="黑体" panose="02010609060101010101" pitchFamily="49" charset="-122"/>
                <a:ea typeface="黑体" panose="02010609060101010101" pitchFamily="49" charset="-122"/>
                <a:cs typeface="Hei"/>
              </a:rPr>
              <a:t> 2</a:t>
            </a:r>
            <a:endParaRPr kumimoji="1" lang="zh-CN" altLang="en-US" sz="2400" b="1" dirty="0">
              <a:latin typeface="黑体" panose="02010609060101010101" pitchFamily="49" charset="-122"/>
              <a:ea typeface="黑体" panose="02010609060101010101" pitchFamily="49" charset="-122"/>
              <a:cs typeface="Hei"/>
            </a:endParaRPr>
          </a:p>
        </p:txBody>
      </p:sp>
      <p:pic>
        <p:nvPicPr>
          <p:cNvPr id="14" name="图片 9" descr="book.gif"/>
          <p:cNvPicPr>
            <a:picLocks noChangeAspect="1" noChangeArrowheads="1"/>
          </p:cNvPicPr>
          <p:nvPr/>
        </p:nvPicPr>
        <p:blipFill>
          <a:blip r:embed="rId3"/>
          <a:srcRect/>
          <a:stretch>
            <a:fillRect/>
          </a:stretch>
        </p:blipFill>
        <p:spPr bwMode="auto">
          <a:xfrm>
            <a:off x="378181" y="313803"/>
            <a:ext cx="10874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0672" y="361427"/>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991" y="1268229"/>
            <a:ext cx="2044935" cy="2304788"/>
          </a:xfrm>
          <a:prstGeom prst="rect">
            <a:avLst/>
          </a:prstGeom>
        </p:spPr>
      </p:pic>
      <p:sp>
        <p:nvSpPr>
          <p:cNvPr id="19" name="椭圆 18"/>
          <p:cNvSpPr/>
          <p:nvPr/>
        </p:nvSpPr>
        <p:spPr>
          <a:xfrm>
            <a:off x="492440" y="1268229"/>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7"/>
          <p:cNvSpPr txBox="1">
            <a:spLocks noChangeArrowheads="1"/>
          </p:cNvSpPr>
          <p:nvPr/>
        </p:nvSpPr>
        <p:spPr bwMode="auto">
          <a:xfrm>
            <a:off x="2736989" y="1044418"/>
            <a:ext cx="4009456" cy="6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介绍别人用：</a:t>
            </a:r>
            <a:r>
              <a:rPr lang="en-US" altLang="zh-CN" sz="2800" b="1" i="1" dirty="0">
                <a:solidFill>
                  <a:srgbClr val="FF0000"/>
                </a:solidFill>
                <a:latin typeface="Georgia" panose="02040502050405020303" pitchFamily="18" charset="0"/>
                <a:ea typeface="+mn-ea"/>
              </a:rPr>
              <a:t>This is…</a:t>
            </a:r>
            <a:endParaRPr lang="zh-CN" altLang="en-US" sz="2800" b="1" i="1" dirty="0">
              <a:solidFill>
                <a:srgbClr val="FF0000"/>
              </a:solidFill>
              <a:latin typeface="Georgia" panose="02040502050405020303" pitchFamily="18" charset="0"/>
              <a:ea typeface="+mn-ea"/>
            </a:endParaRPr>
          </a:p>
        </p:txBody>
      </p:sp>
      <p:sp>
        <p:nvSpPr>
          <p:cNvPr id="23" name="矩形 2"/>
          <p:cNvSpPr>
            <a:spLocks noChangeArrowheads="1"/>
          </p:cNvSpPr>
          <p:nvPr/>
        </p:nvSpPr>
        <p:spPr bwMode="auto">
          <a:xfrm>
            <a:off x="2754539" y="1766340"/>
            <a:ext cx="1189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例句： </a:t>
            </a:r>
            <a:endParaRPr lang="zh-CN" altLang="en-US" dirty="0">
              <a:ea typeface="黑体" panose="02010609060101010101" pitchFamily="49" charset="-122"/>
              <a:cs typeface="Times New Roman" panose="02020603050405020304" pitchFamily="18" charset="0"/>
            </a:endParaRPr>
          </a:p>
        </p:txBody>
      </p:sp>
      <p:sp>
        <p:nvSpPr>
          <p:cNvPr id="24" name="文本框 23"/>
          <p:cNvSpPr txBox="1"/>
          <p:nvPr/>
        </p:nvSpPr>
        <p:spPr>
          <a:xfrm>
            <a:off x="3730963" y="1738920"/>
            <a:ext cx="4694658" cy="523220"/>
          </a:xfrm>
          <a:prstGeom prst="rect">
            <a:avLst/>
          </a:prstGeom>
          <a:noFill/>
        </p:spPr>
        <p:txBody>
          <a:bodyPr wrap="square" rtlCol="0">
            <a:spAutoFit/>
          </a:bodyPr>
          <a:lstStyle/>
          <a:p>
            <a:r>
              <a:rPr lang="en-US" altLang="zh-CN" sz="2800" i="1" dirty="0">
                <a:latin typeface="Georgia" panose="02040502050405020303" pitchFamily="18" charset="0"/>
              </a:rPr>
              <a:t>____ is my friend, Mary.</a:t>
            </a:r>
            <a:endParaRPr lang="en-US" altLang="zh-CN" sz="2800" i="1" dirty="0">
              <a:latin typeface="Georgia" panose="02040502050405020303" pitchFamily="18" charset="0"/>
            </a:endParaRPr>
          </a:p>
        </p:txBody>
      </p:sp>
      <p:sp>
        <p:nvSpPr>
          <p:cNvPr id="25" name="TextBox 2"/>
          <p:cNvSpPr txBox="1">
            <a:spLocks noChangeArrowheads="1"/>
          </p:cNvSpPr>
          <p:nvPr/>
        </p:nvSpPr>
        <p:spPr bwMode="auto">
          <a:xfrm>
            <a:off x="3748741" y="1751099"/>
            <a:ext cx="10976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i="1" dirty="0">
                <a:solidFill>
                  <a:srgbClr val="C00000"/>
                </a:solidFill>
                <a:latin typeface="Georgia" panose="02040502050405020303" pitchFamily="18" charset="0"/>
                <a:cs typeface="Times New Roman" panose="02020603050405020304" pitchFamily="18" charset="0"/>
              </a:rPr>
              <a:t>This</a:t>
            </a:r>
            <a:endParaRPr lang="zh-CN" altLang="en-US" sz="2600" b="1" i="1" dirty="0">
              <a:solidFill>
                <a:srgbClr val="C00000"/>
              </a:solidFill>
              <a:latin typeface="Georgia" panose="02040502050405020303" pitchFamily="18" charset="0"/>
              <a:cs typeface="Times New Roman" panose="02020603050405020304" pitchFamily="18" charset="0"/>
            </a:endParaRPr>
          </a:p>
        </p:txBody>
      </p:sp>
      <p:sp>
        <p:nvSpPr>
          <p:cNvPr id="33" name="文本框 17"/>
          <p:cNvSpPr txBox="1">
            <a:spLocks noChangeArrowheads="1"/>
          </p:cNvSpPr>
          <p:nvPr/>
        </p:nvSpPr>
        <p:spPr bwMode="auto">
          <a:xfrm>
            <a:off x="2714942" y="2338376"/>
            <a:ext cx="6906131" cy="6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询问对方的名字用：</a:t>
            </a:r>
            <a:r>
              <a:rPr lang="en-US" altLang="zh-CN" sz="2800" b="1" i="1" dirty="0">
                <a:solidFill>
                  <a:srgbClr val="FF0000"/>
                </a:solidFill>
                <a:latin typeface="Georgia" panose="02040502050405020303" pitchFamily="18" charset="0"/>
                <a:ea typeface="+mn-ea"/>
              </a:rPr>
              <a:t>What’s your name?</a:t>
            </a:r>
            <a:endParaRPr lang="zh-CN" altLang="en-US" sz="2800" b="1" i="1" dirty="0">
              <a:solidFill>
                <a:srgbClr val="FF0000"/>
              </a:solidFill>
              <a:latin typeface="Georgia" panose="02040502050405020303" pitchFamily="18" charset="0"/>
              <a:ea typeface="+mn-ea"/>
            </a:endParaRPr>
          </a:p>
        </p:txBody>
      </p:sp>
      <p:sp>
        <p:nvSpPr>
          <p:cNvPr id="35" name="文本框 17"/>
          <p:cNvSpPr txBox="1">
            <a:spLocks noChangeArrowheads="1"/>
          </p:cNvSpPr>
          <p:nvPr/>
        </p:nvSpPr>
        <p:spPr bwMode="auto">
          <a:xfrm>
            <a:off x="3843410" y="3037970"/>
            <a:ext cx="3116686"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他</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她的名字叫什么？</a:t>
            </a:r>
            <a:endParaRPr lang="zh-CN" altLang="en-US" sz="2800" b="1" i="1" dirty="0">
              <a:latin typeface="Georgia" panose="02040502050405020303" pitchFamily="18" charset="0"/>
              <a:ea typeface="+mn-ea"/>
            </a:endParaRPr>
          </a:p>
        </p:txBody>
      </p:sp>
      <p:sp>
        <p:nvSpPr>
          <p:cNvPr id="37" name="矩形 2"/>
          <p:cNvSpPr>
            <a:spLocks noChangeArrowheads="1"/>
          </p:cNvSpPr>
          <p:nvPr/>
        </p:nvSpPr>
        <p:spPr bwMode="auto">
          <a:xfrm>
            <a:off x="2736989" y="3094760"/>
            <a:ext cx="1189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例句： </a:t>
            </a:r>
            <a:endParaRPr lang="zh-CN" altLang="en-US" dirty="0">
              <a:ea typeface="黑体" panose="02010609060101010101" pitchFamily="49" charset="-122"/>
              <a:cs typeface="Times New Roman" panose="02020603050405020304" pitchFamily="18" charset="0"/>
            </a:endParaRPr>
          </a:p>
        </p:txBody>
      </p:sp>
      <p:sp>
        <p:nvSpPr>
          <p:cNvPr id="39" name="文本框 17"/>
          <p:cNvSpPr txBox="1">
            <a:spLocks noChangeArrowheads="1"/>
          </p:cNvSpPr>
          <p:nvPr/>
        </p:nvSpPr>
        <p:spPr bwMode="auto">
          <a:xfrm>
            <a:off x="2714942" y="3479786"/>
            <a:ext cx="4389170" cy="6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b="1" i="1" dirty="0">
                <a:latin typeface="Georgia" panose="02040502050405020303" pitchFamily="18" charset="0"/>
                <a:ea typeface="+mn-ea"/>
              </a:rPr>
              <a:t>What’s _____ name?</a:t>
            </a:r>
            <a:endParaRPr lang="zh-CN" altLang="en-US" sz="2800" b="1" i="1" dirty="0">
              <a:latin typeface="Georgia" panose="02040502050405020303" pitchFamily="18" charset="0"/>
              <a:ea typeface="+mn-ea"/>
            </a:endParaRPr>
          </a:p>
        </p:txBody>
      </p:sp>
      <p:sp>
        <p:nvSpPr>
          <p:cNvPr id="40" name="TextBox 2"/>
          <p:cNvSpPr txBox="1">
            <a:spLocks noChangeArrowheads="1"/>
          </p:cNvSpPr>
          <p:nvPr/>
        </p:nvSpPr>
        <p:spPr bwMode="auto">
          <a:xfrm>
            <a:off x="4104364" y="3658749"/>
            <a:ext cx="14840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i="1" dirty="0">
                <a:solidFill>
                  <a:srgbClr val="C00000"/>
                </a:solidFill>
                <a:latin typeface="Georgia" panose="02040502050405020303" pitchFamily="18" charset="0"/>
                <a:cs typeface="Times New Roman" panose="02020603050405020304" pitchFamily="18" charset="0"/>
              </a:rPr>
              <a:t>his/her</a:t>
            </a:r>
            <a:endParaRPr lang="zh-CN" altLang="en-US" sz="2600" b="1" i="1" dirty="0">
              <a:solidFill>
                <a:srgbClr val="C00000"/>
              </a:solidFill>
              <a:latin typeface="Georgia" panose="02040502050405020303" pitchFamily="18" charset="0"/>
              <a:cs typeface="Times New Roman" panose="02020603050405020304" pitchFamily="18" charset="0"/>
            </a:endParaRPr>
          </a:p>
        </p:txBody>
      </p:sp>
      <p:sp>
        <p:nvSpPr>
          <p:cNvPr id="59" name="文本框 58"/>
          <p:cNvSpPr txBox="1"/>
          <p:nvPr/>
        </p:nvSpPr>
        <p:spPr>
          <a:xfrm>
            <a:off x="743616" y="4562647"/>
            <a:ext cx="8654112" cy="1532334"/>
          </a:xfrm>
          <a:prstGeom prst="roundRect">
            <a:avLst/>
          </a:prstGeom>
          <a:noFill/>
          <a:ln w="28575">
            <a:solidFill>
              <a:srgbClr val="92D050"/>
            </a:solidFill>
          </a:ln>
        </p:spPr>
        <p:txBody>
          <a:bodyPr wrap="square" rtlCol="0">
            <a:spAutoFit/>
          </a:bodyPr>
          <a:lstStyle/>
          <a:p>
            <a:r>
              <a:rPr lang="zh-CN" altLang="en-US" sz="2800" dirty="0">
                <a:latin typeface="黑体" panose="02010609060101010101" pitchFamily="49" charset="-122"/>
                <a:ea typeface="黑体" panose="02010609060101010101" pitchFamily="49" charset="-122"/>
              </a:rPr>
              <a:t>我的</a:t>
            </a:r>
            <a:r>
              <a:rPr lang="en-US" altLang="zh-CN" sz="2600" b="1" i="1" dirty="0">
                <a:latin typeface="Georgia" panose="02040502050405020303" pitchFamily="18" charset="0"/>
                <a:ea typeface="宋体" panose="02010600030101010101" pitchFamily="2" charset="-122"/>
                <a:cs typeface="Times New Roman" panose="02020603050405020304" pitchFamily="18" charset="0"/>
              </a:rPr>
              <a:t>my</a:t>
            </a: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你的</a:t>
            </a:r>
            <a:r>
              <a:rPr lang="en-US" altLang="zh-CN" sz="2600" b="1" i="1" dirty="0">
                <a:latin typeface="Georgia" panose="02040502050405020303" pitchFamily="18" charset="0"/>
                <a:ea typeface="宋体" panose="02010600030101010101" pitchFamily="2" charset="-122"/>
                <a:cs typeface="Times New Roman" panose="02020603050405020304" pitchFamily="18" charset="0"/>
              </a:rPr>
              <a:t>your</a:t>
            </a: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男他的</a:t>
            </a:r>
            <a:r>
              <a:rPr lang="en-US" altLang="zh-CN" sz="2600" b="1" i="1" dirty="0">
                <a:latin typeface="Georgia" panose="02040502050405020303" pitchFamily="18" charset="0"/>
                <a:ea typeface="宋体" panose="02010600030101010101" pitchFamily="2" charset="-122"/>
                <a:cs typeface="Times New Roman" panose="02020603050405020304" pitchFamily="18" charset="0"/>
              </a:rPr>
              <a:t>his,</a:t>
            </a: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女它的</a:t>
            </a:r>
            <a:r>
              <a:rPr lang="en-US" altLang="zh-CN" sz="2600" b="1" i="1" dirty="0">
                <a:latin typeface="Georgia" panose="02040502050405020303" pitchFamily="18" charset="0"/>
                <a:ea typeface="宋体" panose="02010600030101010101" pitchFamily="2" charset="-122"/>
                <a:cs typeface="Times New Roman" panose="02020603050405020304" pitchFamily="18" charset="0"/>
              </a:rPr>
              <a:t>her,</a:t>
            </a: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物它的</a:t>
            </a:r>
            <a:r>
              <a:rPr lang="en-US" altLang="zh-CN" sz="2600" b="1" i="1" dirty="0">
                <a:latin typeface="Georgia" panose="02040502050405020303" pitchFamily="18" charset="0"/>
                <a:ea typeface="宋体" panose="02010600030101010101" pitchFamily="2" charset="-122"/>
                <a:cs typeface="Times New Roman" panose="02020603050405020304" pitchFamily="18" charset="0"/>
              </a:rPr>
              <a:t>its</a:t>
            </a:r>
            <a:r>
              <a:rPr lang="zh-CN" altLang="en-US" sz="2800" dirty="0">
                <a:latin typeface="黑体" panose="02010609060101010101" pitchFamily="49" charset="-122"/>
                <a:ea typeface="黑体" panose="02010609060101010101" pitchFamily="49" charset="-122"/>
              </a:rPr>
              <a:t>不加</a:t>
            </a:r>
            <a:r>
              <a:rPr lang="en-US" altLang="zh-CN" sz="2800" dirty="0">
                <a:latin typeface="黑体" panose="02010609060101010101" pitchFamily="49" charset="-122"/>
                <a:ea typeface="黑体" panose="02010609060101010101" pitchFamily="49" charset="-122"/>
              </a:rPr>
              <a:t>’,</a:t>
            </a:r>
            <a:r>
              <a:rPr lang="en-US" altLang="zh-CN" sz="2600" b="1" i="1" dirty="0">
                <a:latin typeface="Georgia" panose="02040502050405020303" pitchFamily="18" charset="0"/>
                <a:ea typeface="宋体" panose="02010600030101010101" pitchFamily="2" charset="-122"/>
                <a:cs typeface="Times New Roman" panose="02020603050405020304" pitchFamily="18" charset="0"/>
              </a:rPr>
              <a:t>our </a:t>
            </a:r>
            <a:r>
              <a:rPr lang="en-US" altLang="zh-CN" sz="2600" b="1" i="1" dirty="0" err="1">
                <a:latin typeface="Georgia" panose="02040502050405020303" pitchFamily="18" charset="0"/>
                <a:ea typeface="宋体" panose="02010600030101010101" pitchFamily="2" charset="-122"/>
                <a:cs typeface="Times New Roman" panose="02020603050405020304" pitchFamily="18" charset="0"/>
              </a:rPr>
              <a:t>our</a:t>
            </a:r>
            <a:r>
              <a:rPr lang="en-US" altLang="zh-CN" sz="2600" b="1" i="1" dirty="0">
                <a:latin typeface="Georgia" panose="02040502050405020303" pitchFamily="18" charset="0"/>
                <a:ea typeface="宋体" panose="02010600030101010101" pitchFamily="2" charset="-122"/>
                <a:cs typeface="Times New Roman" panose="02020603050405020304" pitchFamily="18" charset="0"/>
              </a:rPr>
              <a:t> </a:t>
            </a:r>
            <a:r>
              <a:rPr lang="zh-CN" altLang="en-US" sz="2800" dirty="0">
                <a:latin typeface="黑体" panose="02010609060101010101" pitchFamily="49" charset="-122"/>
                <a:ea typeface="黑体" panose="02010609060101010101" pitchFamily="49" charset="-122"/>
              </a:rPr>
              <a:t>我们的，</a:t>
            </a:r>
            <a:r>
              <a:rPr lang="en-US" altLang="zh-CN" sz="2600" b="1" i="1" dirty="0">
                <a:latin typeface="Georgia" panose="02040502050405020303" pitchFamily="18" charset="0"/>
                <a:ea typeface="宋体" panose="02010600030101010101" pitchFamily="2" charset="-122"/>
                <a:cs typeface="Times New Roman" panose="02020603050405020304" pitchFamily="18" charset="0"/>
              </a:rPr>
              <a:t>their </a:t>
            </a:r>
            <a:r>
              <a:rPr lang="en-US" altLang="zh-CN" sz="2600" b="1" i="1" dirty="0" err="1">
                <a:latin typeface="Georgia" panose="02040502050405020303" pitchFamily="18" charset="0"/>
                <a:ea typeface="宋体" panose="02010600030101010101" pitchFamily="2" charset="-122"/>
                <a:cs typeface="Times New Roman" panose="02020603050405020304" pitchFamily="18" charset="0"/>
              </a:rPr>
              <a:t>their</a:t>
            </a:r>
            <a:r>
              <a:rPr lang="en-US" altLang="zh-CN" sz="2600" b="1" i="1" dirty="0">
                <a:latin typeface="Georgia" panose="02040502050405020303" pitchFamily="18" charset="0"/>
                <a:ea typeface="宋体" panose="02010600030101010101" pitchFamily="2" charset="-122"/>
                <a:cs typeface="Times New Roman" panose="02020603050405020304" pitchFamily="18" charset="0"/>
              </a:rPr>
              <a:t> </a:t>
            </a:r>
            <a:r>
              <a:rPr lang="zh-CN" altLang="en-US" sz="2800" dirty="0">
                <a:latin typeface="黑体" panose="02010609060101010101" pitchFamily="49" charset="-122"/>
                <a:ea typeface="黑体" panose="02010609060101010101" pitchFamily="49" charset="-122"/>
              </a:rPr>
              <a:t>他们的。</a:t>
            </a:r>
            <a:endParaRPr lang="en-US" altLang="zh-CN"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形物代后加名词。</a:t>
            </a:r>
            <a:endParaRPr lang="en-US" altLang="zh-CN" sz="2800" dirty="0">
              <a:latin typeface="黑体" panose="02010609060101010101" pitchFamily="49" charset="-122"/>
              <a:ea typeface="黑体" panose="02010609060101010101" pitchFamily="49" charset="-122"/>
            </a:endParaRPr>
          </a:p>
        </p:txBody>
      </p:sp>
      <p:sp>
        <p:nvSpPr>
          <p:cNvPr id="60" name="文本框 59"/>
          <p:cNvSpPr txBox="1"/>
          <p:nvPr/>
        </p:nvSpPr>
        <p:spPr>
          <a:xfrm>
            <a:off x="7282472" y="3658749"/>
            <a:ext cx="4718183" cy="523220"/>
          </a:xfrm>
          <a:prstGeom prst="rect">
            <a:avLst/>
          </a:prstGeom>
          <a:noFill/>
        </p:spPr>
        <p:txBody>
          <a:bodyPr wrap="square" rtlCol="0">
            <a:spAutoFit/>
          </a:bodyPr>
          <a:lstStyle/>
          <a:p>
            <a:r>
              <a:rPr lang="en-US" altLang="zh-CN" sz="2600" b="1" i="1" dirty="0">
                <a:solidFill>
                  <a:srgbClr val="C00000"/>
                </a:solidFill>
                <a:latin typeface="Georgia" panose="02040502050405020303" pitchFamily="18" charset="0"/>
                <a:ea typeface="宋体" panose="02010600030101010101" pitchFamily="2" charset="-122"/>
                <a:cs typeface="Times New Roman" panose="02020603050405020304" pitchFamily="18" charset="0"/>
              </a:rPr>
              <a:t>his/her</a:t>
            </a:r>
            <a:r>
              <a:rPr lang="zh-CN" altLang="en-US" sz="2600" b="1" dirty="0">
                <a:latin typeface="黑体" panose="02010609060101010101" pitchFamily="49" charset="-122"/>
                <a:ea typeface="黑体" panose="02010609060101010101" pitchFamily="49" charset="-122"/>
                <a:cs typeface="Times New Roman" panose="02020603050405020304" pitchFamily="18" charset="0"/>
              </a:rPr>
              <a:t>是</a:t>
            </a:r>
            <a:r>
              <a:rPr lang="zh-CN" altLang="en-US" sz="2800" dirty="0">
                <a:latin typeface="黑体" panose="02010609060101010101" pitchFamily="49" charset="-122"/>
                <a:ea typeface="黑体" panose="02010609060101010101" pitchFamily="49" charset="-122"/>
              </a:rPr>
              <a:t>形容词性物主代词</a:t>
            </a:r>
            <a:endParaRPr lang="en-US" altLang="zh-CN"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3" grpId="0"/>
      <p:bldP spid="35" grpId="0"/>
      <p:bldP spid="37" grpId="0"/>
      <p:bldP spid="39" grpId="0"/>
      <p:bldP spid="40" grpId="0"/>
      <p:bldP spid="59" grpId="0" animBg="1"/>
      <p:bldP spid="6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3128</Words>
  <Application>WPS 演示</Application>
  <PresentationFormat>宽屏</PresentationFormat>
  <Paragraphs>264</Paragraphs>
  <Slides>17</Slides>
  <Notes>5</Notes>
  <HiddenSlides>1</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宋体</vt:lpstr>
      <vt:lpstr>Wingdings</vt:lpstr>
      <vt:lpstr>黑体</vt:lpstr>
      <vt:lpstr>Georgia</vt:lpstr>
      <vt:lpstr>Times New Roman</vt:lpstr>
      <vt:lpstr>MS Gothic</vt:lpstr>
      <vt:lpstr>微软雅黑</vt:lpstr>
      <vt:lpstr>Hei</vt:lpstr>
      <vt:lpstr>Comic Sans MS</vt:lpstr>
      <vt:lpstr>Franklin Gothic Book</vt:lpstr>
      <vt:lpstr>Arial Unicode MS</vt:lpstr>
      <vt:lpstr>Calibri</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Lynn</cp:lastModifiedBy>
  <cp:revision>225</cp:revision>
  <dcterms:created xsi:type="dcterms:W3CDTF">2020-04-07T08:20:00Z</dcterms:created>
  <dcterms:modified xsi:type="dcterms:W3CDTF">2021-01-16T17:23:14Z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