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heme/theme3.xml" ContentType="application/vnd.openxmlformats-officedocument.theme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8"/>
  </p:notesMasterIdLst>
  <p:sldIdLst>
    <p:sldId id="271" r:id="rId3"/>
    <p:sldId id="260" r:id="rId4"/>
    <p:sldId id="263" r:id="rId5"/>
    <p:sldId id="262" r:id="rId6"/>
    <p:sldId id="27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jng" initials="u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974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26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3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9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5" Type="http://schemas.openxmlformats.org/officeDocument/2006/relationships/tags" Target="../tags/tag141.xml"/><Relationship Id="rId4" Type="http://schemas.openxmlformats.org/officeDocument/2006/relationships/tags" Target="../tags/tag140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45.xml"/><Relationship Id="rId7" Type="http://schemas.openxmlformats.org/officeDocument/2006/relationships/image" Target="../media/image3.png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3" Type="http://schemas.openxmlformats.org/officeDocument/2006/relationships/tags" Target="../tags/tag157.xml"/><Relationship Id="rId7" Type="http://schemas.openxmlformats.org/officeDocument/2006/relationships/tags" Target="../tags/tag161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image" Target="../media/image4.png"/><Relationship Id="rId5" Type="http://schemas.openxmlformats.org/officeDocument/2006/relationships/tags" Target="../tags/tag15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58.xml"/><Relationship Id="rId9" Type="http://schemas.openxmlformats.org/officeDocument/2006/relationships/tags" Target="../tags/tag16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image" Target="../media/image5.emf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4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image" Target="../media/image6.emf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8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7" Type="http://schemas.openxmlformats.org/officeDocument/2006/relationships/image" Target="../media/image5.emf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89.xml"/><Relationship Id="rId4" Type="http://schemas.openxmlformats.org/officeDocument/2006/relationships/tags" Target="../tags/tag188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9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98.xml"/><Relationship Id="rId7" Type="http://schemas.openxmlformats.org/officeDocument/2006/relationships/image" Target="../media/image6.emf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00.xml"/><Relationship Id="rId4" Type="http://schemas.openxmlformats.org/officeDocument/2006/relationships/tags" Target="../tags/tag199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03.xml"/><Relationship Id="rId7" Type="http://schemas.openxmlformats.org/officeDocument/2006/relationships/tags" Target="../tags/tag207.xml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6" Type="http://schemas.openxmlformats.org/officeDocument/2006/relationships/tags" Target="../tags/tag206.xml"/><Relationship Id="rId5" Type="http://schemas.openxmlformats.org/officeDocument/2006/relationships/tags" Target="../tags/tag205.xml"/><Relationship Id="rId4" Type="http://schemas.openxmlformats.org/officeDocument/2006/relationships/tags" Target="../tags/tag204.xml"/><Relationship Id="rId9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15.xml"/><Relationship Id="rId3" Type="http://schemas.openxmlformats.org/officeDocument/2006/relationships/tags" Target="../tags/tag210.xml"/><Relationship Id="rId7" Type="http://schemas.openxmlformats.org/officeDocument/2006/relationships/tags" Target="../tags/tag214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10" Type="http://schemas.openxmlformats.org/officeDocument/2006/relationships/image" Target="../media/image2.png"/><Relationship Id="rId4" Type="http://schemas.openxmlformats.org/officeDocument/2006/relationships/tags" Target="../tags/tag211.xml"/><Relationship Id="rId9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10" Type="http://schemas.openxmlformats.org/officeDocument/2006/relationships/image" Target="../media/image9.png"/><Relationship Id="rId4" Type="http://schemas.openxmlformats.org/officeDocument/2006/relationships/tags" Target="../tags/tag219.xml"/><Relationship Id="rId9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31.xml"/><Relationship Id="rId3" Type="http://schemas.openxmlformats.org/officeDocument/2006/relationships/tags" Target="../tags/tag226.xml"/><Relationship Id="rId7" Type="http://schemas.openxmlformats.org/officeDocument/2006/relationships/tags" Target="../tags/tag230.xml"/><Relationship Id="rId2" Type="http://schemas.openxmlformats.org/officeDocument/2006/relationships/tags" Target="../tags/tag225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10" Type="http://schemas.openxmlformats.org/officeDocument/2006/relationships/image" Target="../media/image10.png"/><Relationship Id="rId4" Type="http://schemas.openxmlformats.org/officeDocument/2006/relationships/tags" Target="../tags/tag227.xml"/><Relationship Id="rId9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239.xml"/><Relationship Id="rId3" Type="http://schemas.openxmlformats.org/officeDocument/2006/relationships/tags" Target="../tags/tag234.xml"/><Relationship Id="rId7" Type="http://schemas.openxmlformats.org/officeDocument/2006/relationships/tags" Target="../tags/tag238.xml"/><Relationship Id="rId12" Type="http://schemas.openxmlformats.org/officeDocument/2006/relationships/image" Target="../media/image7.emf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236.xml"/><Relationship Id="rId10" Type="http://schemas.openxmlformats.org/officeDocument/2006/relationships/tags" Target="../tags/tag241.xml"/><Relationship Id="rId4" Type="http://schemas.openxmlformats.org/officeDocument/2006/relationships/tags" Target="../tags/tag235.xml"/><Relationship Id="rId9" Type="http://schemas.openxmlformats.org/officeDocument/2006/relationships/tags" Target="../tags/tag240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2" Type="http://schemas.openxmlformats.org/officeDocument/2006/relationships/tags" Target="../tags/tag243.xml"/><Relationship Id="rId1" Type="http://schemas.openxmlformats.org/officeDocument/2006/relationships/tags" Target="../tags/tag242.xml"/><Relationship Id="rId6" Type="http://schemas.openxmlformats.org/officeDocument/2006/relationships/tags" Target="../tags/tag247.xml"/><Relationship Id="rId5" Type="http://schemas.openxmlformats.org/officeDocument/2006/relationships/tags" Target="../tags/tag246.xml"/><Relationship Id="rId4" Type="http://schemas.openxmlformats.org/officeDocument/2006/relationships/tags" Target="../tags/tag245.xml"/><Relationship Id="rId9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/>
              <a:pPr/>
              <a:t>2020/12/11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126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tags" Target="../tags/tag130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ags" Target="../tags/tag125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tags" Target="../tags/tag1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tags" Target="../tags/tag128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tags" Target="../tags/tag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75485" y="1844675"/>
            <a:ext cx="8319770" cy="3277870"/>
          </a:xfrm>
        </p:spPr>
        <p:txBody>
          <a:bodyPr>
            <a:noAutofit/>
          </a:bodyPr>
          <a:lstStyle/>
          <a:p>
            <a:r>
              <a:rPr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dirty="0" smtClean="0">
                <a:solidFill>
                  <a:prstClr val="black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  <a:sym typeface="+mn-ea"/>
              </a:rPr>
              <a:t>L27-28</a:t>
            </a:r>
            <a:r>
              <a:rPr sz="4400" b="1" dirty="0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</a:t>
            </a:r>
            <a:r>
              <a:rPr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作业</a:t>
            </a:r>
            <a: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  <a:t/>
            </a:r>
            <a:br>
              <a:rPr lang="zh-CN" altLang="en-US" sz="4400" b="1" dirty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168965" y="228600"/>
            <a:ext cx="11867322" cy="640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216680" cy="6857999"/>
            <a:chOff x="0" y="0"/>
            <a:chExt cx="12216680" cy="685799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4"/>
              <a:ext cx="12192000" cy="2840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953328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终止 11"/>
            <p:cNvSpPr/>
            <p:nvPr/>
          </p:nvSpPr>
          <p:spPr>
            <a:xfrm>
              <a:off x="9552384" y="0"/>
              <a:ext cx="2639616" cy="620688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3" name="图片 12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1619" y="19926"/>
            <a:ext cx="2100777" cy="58083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21423" y="346569"/>
            <a:ext cx="1095413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I </a:t>
            </a:r>
            <a:r>
              <a:rPr lang="zh-CN" altLang="en-US" sz="2800" dirty="0" smtClean="0"/>
              <a:t>英汉互译。（每小题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分，共</a:t>
            </a:r>
            <a:r>
              <a:rPr lang="en-US" altLang="zh-CN" sz="2800" dirty="0" smtClean="0"/>
              <a:t>50</a:t>
            </a:r>
            <a:r>
              <a:rPr lang="zh-CN" altLang="en-US" sz="2800" dirty="0" smtClean="0"/>
              <a:t>分）</a:t>
            </a:r>
            <a:endParaRPr lang="en-US" altLang="zh-CN" sz="2800" dirty="0" smtClean="0"/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zh-CN" sz="2800" dirty="0" smtClean="0"/>
              <a:t>kitchen     __________             6.  </a:t>
            </a:r>
            <a:r>
              <a:rPr lang="zh-CN" altLang="en-US" sz="2800" dirty="0" smtClean="0"/>
              <a:t>窗户           </a:t>
            </a:r>
            <a:r>
              <a:rPr lang="en-US" altLang="zh-CN" sz="2800" dirty="0" smtClean="0"/>
              <a:t>_____________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zh-CN" sz="2800" dirty="0" smtClean="0"/>
              <a:t>trousers   __________              7.   </a:t>
            </a:r>
            <a:r>
              <a:rPr lang="zh-CN" altLang="en-US" sz="2800" dirty="0" smtClean="0"/>
              <a:t>门             </a:t>
            </a:r>
            <a:r>
              <a:rPr lang="en-US" altLang="zh-CN" sz="2800" dirty="0" smtClean="0"/>
              <a:t>_____________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zh-CN" sz="2800" dirty="0" smtClean="0"/>
              <a:t>wall          __________              8.   </a:t>
            </a:r>
            <a:r>
              <a:rPr lang="zh-CN" altLang="en-US" sz="2800" dirty="0" smtClean="0"/>
              <a:t>图画         </a:t>
            </a:r>
            <a:r>
              <a:rPr lang="en-US" altLang="zh-CN" sz="2800" dirty="0" smtClean="0"/>
              <a:t>_____________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zh-CN" sz="2800" dirty="0" smtClean="0"/>
              <a:t>blunt        __________              9.   </a:t>
            </a:r>
            <a:r>
              <a:rPr lang="zh-CN" altLang="en-US" sz="2800" dirty="0" smtClean="0"/>
              <a:t>客厅         </a:t>
            </a:r>
            <a:r>
              <a:rPr lang="en-US" altLang="zh-CN" sz="2800" dirty="0" smtClean="0"/>
              <a:t>_____________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altLang="zh-CN" sz="2800" dirty="0" smtClean="0"/>
              <a:t>near         __________             10.  </a:t>
            </a:r>
            <a:r>
              <a:rPr lang="zh-CN" altLang="en-US" sz="2800" dirty="0" smtClean="0"/>
              <a:t>扶手椅     </a:t>
            </a:r>
            <a:r>
              <a:rPr lang="en-US" altLang="zh-CN" sz="2800" dirty="0" smtClean="0"/>
              <a:t>_____________</a:t>
            </a:r>
            <a:endParaRPr lang="zh-CN" altLang="en-US" sz="28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367361" y="1273522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65" dirty="0" smtClean="0">
                <a:solidFill>
                  <a:srgbClr val="FF0000"/>
                </a:solidFill>
                <a:latin typeface="Tahoma" panose="020B0604030504040204" charset="0"/>
              </a:rPr>
              <a:t>厨房</a:t>
            </a:r>
          </a:p>
        </p:txBody>
      </p:sp>
      <p:sp>
        <p:nvSpPr>
          <p:cNvPr id="25" name="TextBox 9"/>
          <p:cNvSpPr txBox="1"/>
          <p:nvPr/>
        </p:nvSpPr>
        <p:spPr>
          <a:xfrm>
            <a:off x="2377317" y="2120346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65" dirty="0" smtClean="0">
                <a:solidFill>
                  <a:srgbClr val="FF0000"/>
                </a:solidFill>
                <a:latin typeface="Tahoma" panose="020B0604030504040204" charset="0"/>
              </a:rPr>
              <a:t>长裤（复数）</a:t>
            </a:r>
          </a:p>
        </p:txBody>
      </p:sp>
      <p:sp>
        <p:nvSpPr>
          <p:cNvPr id="26" name="TextBox 10"/>
          <p:cNvSpPr txBox="1"/>
          <p:nvPr/>
        </p:nvSpPr>
        <p:spPr>
          <a:xfrm>
            <a:off x="2427023" y="2999265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65" dirty="0" smtClean="0">
                <a:solidFill>
                  <a:srgbClr val="FF0000"/>
                </a:solidFill>
                <a:latin typeface="Tahoma" panose="020B0604030504040204" charset="0"/>
              </a:rPr>
              <a:t>墙</a:t>
            </a:r>
          </a:p>
        </p:txBody>
      </p:sp>
      <p:sp>
        <p:nvSpPr>
          <p:cNvPr id="27" name="TextBox 11"/>
          <p:cNvSpPr txBox="1"/>
          <p:nvPr/>
        </p:nvSpPr>
        <p:spPr>
          <a:xfrm>
            <a:off x="2427020" y="3777199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65" dirty="0" smtClean="0">
                <a:solidFill>
                  <a:srgbClr val="FF0000"/>
                </a:solidFill>
                <a:latin typeface="Tahoma" panose="020B0604030504040204" charset="0"/>
              </a:rPr>
              <a:t>钝的</a:t>
            </a:r>
          </a:p>
        </p:txBody>
      </p:sp>
      <p:sp>
        <p:nvSpPr>
          <p:cNvPr id="28" name="TextBox 12"/>
          <p:cNvSpPr txBox="1"/>
          <p:nvPr/>
        </p:nvSpPr>
        <p:spPr>
          <a:xfrm>
            <a:off x="2456826" y="4653145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65" dirty="0" smtClean="0">
                <a:solidFill>
                  <a:srgbClr val="FF0000"/>
                </a:solidFill>
                <a:latin typeface="Tahoma" panose="020B0604030504040204" charset="0"/>
              </a:rPr>
              <a:t>靠近</a:t>
            </a:r>
          </a:p>
        </p:txBody>
      </p:sp>
      <p:sp>
        <p:nvSpPr>
          <p:cNvPr id="29" name="TextBox 12"/>
          <p:cNvSpPr txBox="1"/>
          <p:nvPr/>
        </p:nvSpPr>
        <p:spPr>
          <a:xfrm>
            <a:off x="7986869" y="1273508"/>
            <a:ext cx="2759075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dirty="0" smtClean="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</a:rPr>
              <a:t>window</a:t>
            </a:r>
          </a:p>
        </p:txBody>
      </p:sp>
      <p:sp>
        <p:nvSpPr>
          <p:cNvPr id="30" name="TextBox 12"/>
          <p:cNvSpPr txBox="1"/>
          <p:nvPr/>
        </p:nvSpPr>
        <p:spPr>
          <a:xfrm>
            <a:off x="7997302" y="2100797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dirty="0" smtClean="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</a:rPr>
              <a:t>door</a:t>
            </a:r>
          </a:p>
        </p:txBody>
      </p:sp>
      <p:sp>
        <p:nvSpPr>
          <p:cNvPr id="31" name="TextBox 12"/>
          <p:cNvSpPr txBox="1"/>
          <p:nvPr/>
        </p:nvSpPr>
        <p:spPr>
          <a:xfrm>
            <a:off x="8016664" y="2949469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dirty="0" smtClean="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</a:rPr>
              <a:t>picture</a:t>
            </a:r>
          </a:p>
        </p:txBody>
      </p:sp>
      <p:sp>
        <p:nvSpPr>
          <p:cNvPr id="32" name="TextBox 12"/>
          <p:cNvSpPr txBox="1"/>
          <p:nvPr/>
        </p:nvSpPr>
        <p:spPr>
          <a:xfrm>
            <a:off x="7996785" y="3816851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dirty="0" smtClean="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</a:rPr>
              <a:t>living room</a:t>
            </a:r>
          </a:p>
        </p:txBody>
      </p:sp>
      <p:sp>
        <p:nvSpPr>
          <p:cNvPr id="33" name="TextBox 12"/>
          <p:cNvSpPr txBox="1"/>
          <p:nvPr/>
        </p:nvSpPr>
        <p:spPr>
          <a:xfrm>
            <a:off x="7986847" y="4633267"/>
            <a:ext cx="5334037" cy="50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65" dirty="0" smtClean="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</a:rPr>
              <a:t>armchair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55074" y="216881"/>
            <a:ext cx="11867322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33981" y="313022"/>
            <a:ext cx="11430000" cy="5693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II. </a:t>
            </a:r>
            <a:r>
              <a:rPr lang="zh-CN" altLang="en-US" sz="2800" dirty="0" smtClean="0"/>
              <a:t>单项选择。（每小题</a:t>
            </a:r>
            <a:r>
              <a:rPr lang="en-US" altLang="zh-CN" sz="2800" dirty="0" smtClean="0"/>
              <a:t>4</a:t>
            </a:r>
            <a:r>
              <a:rPr lang="zh-CN" altLang="en-US" sz="2800" dirty="0" smtClean="0"/>
              <a:t>分，共</a:t>
            </a:r>
            <a:r>
              <a:rPr lang="en-US" altLang="zh-CN" sz="2800" dirty="0" smtClean="0"/>
              <a:t>20</a:t>
            </a:r>
            <a:r>
              <a:rPr lang="zh-CN" altLang="en-US" sz="2800" dirty="0" smtClean="0"/>
              <a:t>分）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11. There </a:t>
            </a:r>
            <a:r>
              <a:rPr lang="en-US" altLang="zh-CN" sz="2800" dirty="0" smtClean="0"/>
              <a:t>_____ </a:t>
            </a:r>
            <a:r>
              <a:rPr lang="en-US" altLang="zh-CN" sz="2800" dirty="0" smtClean="0"/>
              <a:t>some bottles in the refrigerator.</a:t>
            </a:r>
          </a:p>
          <a:p>
            <a:r>
              <a:rPr lang="en-US" altLang="zh-CN" sz="2800" dirty="0" smtClean="0"/>
              <a:t>     A. be                 B. am                C. is                     D. are</a:t>
            </a:r>
          </a:p>
          <a:p>
            <a:r>
              <a:rPr lang="en-US" altLang="zh-CN" sz="2800" dirty="0" smtClean="0"/>
              <a:t>12. There _____ cups on the table.</a:t>
            </a:r>
          </a:p>
          <a:p>
            <a:r>
              <a:rPr lang="en-US" altLang="zh-CN" sz="2800" dirty="0" smtClean="0"/>
              <a:t>     A. isn’t some     B. isn’t any       C. aren’t some     D. aren’t any</a:t>
            </a:r>
          </a:p>
          <a:p>
            <a:r>
              <a:rPr lang="en-US" altLang="zh-CN" sz="2800" dirty="0" smtClean="0"/>
              <a:t>13. There are some spoons _____ the cigarettes.</a:t>
            </a:r>
          </a:p>
          <a:p>
            <a:r>
              <a:rPr lang="en-US" altLang="zh-CN" sz="2800" dirty="0" smtClean="0"/>
              <a:t>     A. in                   B. on                C. near                 D. to</a:t>
            </a:r>
          </a:p>
          <a:p>
            <a:r>
              <a:rPr lang="en-US" altLang="zh-CN" sz="2800" dirty="0" smtClean="0"/>
              <a:t>14. _____ there ______ trousers on the bed?</a:t>
            </a:r>
          </a:p>
          <a:p>
            <a:r>
              <a:rPr lang="en-US" altLang="zh-CN" sz="2800" dirty="0" smtClean="0"/>
              <a:t>     A. Are; some     B. Are; any       C. Is; some           D. Is; any</a:t>
            </a:r>
          </a:p>
          <a:p>
            <a:r>
              <a:rPr lang="en-US" altLang="zh-CN" sz="2800" dirty="0" smtClean="0"/>
              <a:t>15. ---______ there a television in the room?</a:t>
            </a:r>
          </a:p>
          <a:p>
            <a:r>
              <a:rPr lang="en-US" altLang="zh-CN" sz="2800" dirty="0" smtClean="0"/>
              <a:t>      ---Yes, ______ is.</a:t>
            </a:r>
          </a:p>
          <a:p>
            <a:r>
              <a:rPr lang="en-US" altLang="zh-CN" sz="2800" dirty="0" smtClean="0"/>
              <a:t>     A. Is; there         B. Is; this          C. Are; there         D. Are; this</a:t>
            </a:r>
            <a:endParaRPr lang="zh-CN" altLang="en-US" sz="2800" dirty="0"/>
          </a:p>
        </p:txBody>
      </p:sp>
      <p:grpSp>
        <p:nvGrpSpPr>
          <p:cNvPr id="3" name="组合 5"/>
          <p:cNvGrpSpPr/>
          <p:nvPr/>
        </p:nvGrpSpPr>
        <p:grpSpPr>
          <a:xfrm>
            <a:off x="0" y="0"/>
            <a:ext cx="12216680" cy="6857999"/>
            <a:chOff x="0" y="0"/>
            <a:chExt cx="12216680" cy="685799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4"/>
              <a:ext cx="12192000" cy="2840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953328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终止 11"/>
            <p:cNvSpPr/>
            <p:nvPr/>
          </p:nvSpPr>
          <p:spPr>
            <a:xfrm>
              <a:off x="9552384" y="0"/>
              <a:ext cx="2639616" cy="620688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3" name="图片 12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1619" y="19926"/>
            <a:ext cx="2100777" cy="580835"/>
          </a:xfrm>
          <a:prstGeom prst="rect">
            <a:avLst/>
          </a:prstGeom>
        </p:spPr>
      </p:pic>
      <p:sp>
        <p:nvSpPr>
          <p:cNvPr id="18" name="圆角矩形 17"/>
          <p:cNvSpPr/>
          <p:nvPr/>
        </p:nvSpPr>
        <p:spPr>
          <a:xfrm>
            <a:off x="8494909" y="1653425"/>
            <a:ext cx="2178050" cy="5835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圆角矩形 18"/>
          <p:cNvSpPr/>
          <p:nvPr/>
        </p:nvSpPr>
        <p:spPr>
          <a:xfrm>
            <a:off x="8464484" y="2446776"/>
            <a:ext cx="2260755" cy="5835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19"/>
          <p:cNvSpPr/>
          <p:nvPr/>
        </p:nvSpPr>
        <p:spPr>
          <a:xfrm>
            <a:off x="5691896" y="3329840"/>
            <a:ext cx="1642071" cy="5835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圆角矩形 20"/>
          <p:cNvSpPr/>
          <p:nvPr/>
        </p:nvSpPr>
        <p:spPr>
          <a:xfrm>
            <a:off x="3214394" y="4179251"/>
            <a:ext cx="2178050" cy="5835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695207" y="5447350"/>
            <a:ext cx="2042082" cy="58356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324678" y="149087"/>
            <a:ext cx="11867322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216680" cy="6857999"/>
            <a:chOff x="0" y="0"/>
            <a:chExt cx="12216680" cy="685799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6573914"/>
              <a:ext cx="12192000" cy="2840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1953328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终止 11"/>
            <p:cNvSpPr/>
            <p:nvPr/>
          </p:nvSpPr>
          <p:spPr>
            <a:xfrm>
              <a:off x="9552384" y="0"/>
              <a:ext cx="2639616" cy="620688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3" name="图片 12" descr="大桥教育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1619" y="19926"/>
            <a:ext cx="2100777" cy="58083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281930" y="2080895"/>
            <a:ext cx="1918970" cy="2597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354563" y="531844"/>
            <a:ext cx="115792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III </a:t>
            </a:r>
            <a:r>
              <a:rPr lang="zh-CN" altLang="en-US" sz="2800" dirty="0" smtClean="0"/>
              <a:t>根据要求完成句子，每空一词。（每小题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分，共</a:t>
            </a:r>
            <a:r>
              <a:rPr lang="en-US" altLang="zh-CN" sz="2800" dirty="0" smtClean="0"/>
              <a:t>30</a:t>
            </a:r>
            <a:r>
              <a:rPr lang="zh-CN" altLang="en-US" sz="2800" dirty="0" smtClean="0"/>
              <a:t>分）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16. There is a television in Helen’s living room. (</a:t>
            </a:r>
            <a:r>
              <a:rPr lang="zh-CN" altLang="en-US" sz="2800" dirty="0" smtClean="0"/>
              <a:t>改为一般疑问句</a:t>
            </a:r>
            <a:r>
              <a:rPr lang="en-US" altLang="zh-CN" sz="2800" dirty="0" smtClean="0"/>
              <a:t>)</a:t>
            </a:r>
          </a:p>
          <a:p>
            <a:r>
              <a:rPr lang="en-US" altLang="zh-CN" sz="2800" dirty="0" smtClean="0"/>
              <a:t>      ________ ________ a television in Helen’s living room?</a:t>
            </a:r>
          </a:p>
          <a:p>
            <a:r>
              <a:rPr lang="en-US" altLang="zh-CN" sz="2800" dirty="0" smtClean="0"/>
              <a:t>17. There are some full bottles in these boxes. (</a:t>
            </a:r>
            <a:r>
              <a:rPr lang="zh-CN" altLang="en-US" sz="2800" dirty="0" smtClean="0"/>
              <a:t>改为否定句</a:t>
            </a:r>
            <a:r>
              <a:rPr lang="en-US" altLang="zh-CN" sz="2800" dirty="0" smtClean="0"/>
              <a:t>)</a:t>
            </a:r>
          </a:p>
          <a:p>
            <a:r>
              <a:rPr lang="en-US" altLang="zh-CN" sz="2800" dirty="0" smtClean="0"/>
              <a:t>      There _______ _______ full bottles in these boxes.</a:t>
            </a:r>
          </a:p>
          <a:p>
            <a:r>
              <a:rPr lang="en-US" altLang="zh-CN" sz="2800" dirty="0" smtClean="0"/>
              <a:t>18. Are there any shoes on the floor? (</a:t>
            </a:r>
            <a:r>
              <a:rPr lang="zh-CN" altLang="en-US" sz="2800" dirty="0" smtClean="0"/>
              <a:t>改为肯定句</a:t>
            </a:r>
            <a:r>
              <a:rPr lang="en-US" altLang="zh-CN" sz="2800" dirty="0" smtClean="0"/>
              <a:t>)</a:t>
            </a:r>
          </a:p>
          <a:p>
            <a:r>
              <a:rPr lang="en-US" altLang="zh-CN" sz="2800" dirty="0" smtClean="0"/>
              <a:t>      There _______ _______ shoes on the floor.</a:t>
            </a:r>
          </a:p>
          <a:p>
            <a:r>
              <a:rPr lang="en-US" altLang="zh-CN" sz="2800" dirty="0" smtClean="0"/>
              <a:t>19. Are there any cigarettes in your bag? (</a:t>
            </a:r>
            <a:r>
              <a:rPr lang="zh-CN" altLang="en-US" sz="2800" dirty="0" smtClean="0"/>
              <a:t>作否定回答）</a:t>
            </a:r>
            <a:endParaRPr lang="en-US" altLang="zh-CN" sz="2800" dirty="0" smtClean="0"/>
          </a:p>
          <a:p>
            <a:r>
              <a:rPr lang="en-US" altLang="zh-CN" sz="2800" dirty="0" smtClean="0"/>
              <a:t>      No, _______ _______.</a:t>
            </a:r>
          </a:p>
          <a:p>
            <a:r>
              <a:rPr lang="en-US" altLang="zh-CN" sz="2800" dirty="0" smtClean="0"/>
              <a:t>20. The pictures are </a:t>
            </a:r>
            <a:r>
              <a:rPr lang="en-US" altLang="zh-CN" sz="2800" u="sng" dirty="0" smtClean="0"/>
              <a:t>on the wall</a:t>
            </a:r>
            <a:r>
              <a:rPr lang="en-US" altLang="zh-CN" sz="2800" dirty="0" smtClean="0"/>
              <a:t>. (</a:t>
            </a:r>
            <a:r>
              <a:rPr lang="zh-CN" altLang="en-US" sz="2800" dirty="0" smtClean="0"/>
              <a:t>对划线部分提问</a:t>
            </a:r>
            <a:r>
              <a:rPr lang="en-US" altLang="zh-CN" sz="2800" dirty="0" smtClean="0"/>
              <a:t>)</a:t>
            </a:r>
          </a:p>
          <a:p>
            <a:r>
              <a:rPr lang="en-US" altLang="zh-CN" sz="2800" dirty="0" smtClean="0"/>
              <a:t>      ________ ________ the pictures?</a:t>
            </a:r>
          </a:p>
        </p:txBody>
      </p:sp>
      <p:sp>
        <p:nvSpPr>
          <p:cNvPr id="18" name="文本框 3"/>
          <p:cNvSpPr txBox="1"/>
          <p:nvPr/>
        </p:nvSpPr>
        <p:spPr>
          <a:xfrm>
            <a:off x="1305023" y="17824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Is           there</a:t>
            </a:r>
            <a:endParaRPr lang="en-US" altLang="zh-CN" sz="2800" dirty="0">
              <a:solidFill>
                <a:srgbClr val="FF0000"/>
              </a:solidFill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</p:txBody>
      </p:sp>
      <p:sp>
        <p:nvSpPr>
          <p:cNvPr id="19" name="文本框 21"/>
          <p:cNvSpPr txBox="1"/>
          <p:nvPr/>
        </p:nvSpPr>
        <p:spPr>
          <a:xfrm>
            <a:off x="2033068" y="2664678"/>
            <a:ext cx="2996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aren't      any</a:t>
            </a:r>
            <a:endParaRPr lang="en-US" altLang="zh-CN" sz="2800" dirty="0">
              <a:solidFill>
                <a:srgbClr val="FF0000"/>
              </a:solidFill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</p:txBody>
      </p:sp>
      <p:sp>
        <p:nvSpPr>
          <p:cNvPr id="20" name="文本框 22"/>
          <p:cNvSpPr txBox="1"/>
          <p:nvPr/>
        </p:nvSpPr>
        <p:spPr>
          <a:xfrm>
            <a:off x="2089306" y="351949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are         some</a:t>
            </a:r>
            <a:endParaRPr lang="en-US" altLang="zh-CN" sz="2800" dirty="0">
              <a:solidFill>
                <a:srgbClr val="FF0000"/>
              </a:solidFill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</p:txBody>
      </p:sp>
      <p:sp>
        <p:nvSpPr>
          <p:cNvPr id="21" name="文本框 23"/>
          <p:cNvSpPr txBox="1"/>
          <p:nvPr/>
        </p:nvSpPr>
        <p:spPr>
          <a:xfrm>
            <a:off x="1659009" y="4393871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there     aren't</a:t>
            </a:r>
            <a:endParaRPr lang="en-US" altLang="zh-CN" sz="2800" dirty="0">
              <a:solidFill>
                <a:srgbClr val="FF0000"/>
              </a:solidFill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</p:txBody>
      </p:sp>
      <p:sp>
        <p:nvSpPr>
          <p:cNvPr id="26" name="文本框 24"/>
          <p:cNvSpPr txBox="1"/>
          <p:nvPr/>
        </p:nvSpPr>
        <p:spPr>
          <a:xfrm>
            <a:off x="989343" y="5261105"/>
            <a:ext cx="3767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Where  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are</a:t>
            </a:r>
            <a:endParaRPr lang="en-US" altLang="zh-CN" sz="2800" dirty="0">
              <a:solidFill>
                <a:srgbClr val="FF0000"/>
              </a:solidFill>
              <a:latin typeface="Tahoma" panose="020B0604030504040204" charset="0"/>
              <a:ea typeface="Tahoma" panose="020B0604030504040204" charset="0"/>
              <a:cs typeface="Tahoma" panose="020B06040305040402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379</Words>
  <Application>Microsoft Office PowerPoint</Application>
  <PresentationFormat>宽屏</PresentationFormat>
  <Paragraphs>48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1_Office 主题​​</vt:lpstr>
      <vt:lpstr>爱学习新概念L27-28课后作业 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jianrong ma</dc:creator>
  <cp:lastModifiedBy>liushang</cp:lastModifiedBy>
  <cp:revision>42</cp:revision>
  <dcterms:created xsi:type="dcterms:W3CDTF">2020-06-28T12:31:00Z</dcterms:created>
  <dcterms:modified xsi:type="dcterms:W3CDTF">2020-12-11T05:56:00Z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