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8" r:id="rId3"/>
    <p:sldMasterId id="2147483687" r:id="rId4"/>
  </p:sldMasterIdLst>
  <p:notesMasterIdLst>
    <p:notesMasterId r:id="rId8"/>
  </p:notesMasterIdLst>
  <p:sldIdLst>
    <p:sldId id="347" r:id="rId5"/>
    <p:sldId id="436" r:id="rId6"/>
    <p:sldId id="460" r:id="rId7"/>
    <p:sldId id="440" r:id="rId9"/>
    <p:sldId id="441" r:id="rId10"/>
    <p:sldId id="411" r:id="rId11"/>
    <p:sldId id="412" r:id="rId12"/>
    <p:sldId id="461" r:id="rId13"/>
    <p:sldId id="327" r:id="rId14"/>
    <p:sldId id="414" r:id="rId15"/>
    <p:sldId id="463" r:id="rId16"/>
    <p:sldId id="464" r:id="rId17"/>
    <p:sldId id="356" r:id="rId18"/>
    <p:sldId id="358" r:id="rId19"/>
    <p:sldId id="462" r:id="rId20"/>
    <p:sldId id="453" r:id="rId21"/>
    <p:sldId id="360" r:id="rId22"/>
    <p:sldId id="351" r:id="rId23"/>
    <p:sldId id="353" r:id="rId24"/>
    <p:sldId id="454" r:id="rId25"/>
    <p:sldId id="443" r:id="rId26"/>
    <p:sldId id="367" r:id="rId27"/>
    <p:sldId id="368" r:id="rId28"/>
    <p:sldId id="455" r:id="rId29"/>
    <p:sldId id="370" r:id="rId30"/>
    <p:sldId id="456" r:id="rId31"/>
    <p:sldId id="445" r:id="rId32"/>
    <p:sldId id="457" r:id="rId33"/>
    <p:sldId id="458" r:id="rId34"/>
    <p:sldId id="448" r:id="rId35"/>
    <p:sldId id="459" r:id="rId36"/>
    <p:sldId id="375" r:id="rId37"/>
    <p:sldId id="451" r:id="rId38"/>
    <p:sldId id="465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jng" initials="u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2FF"/>
    <a:srgbClr val="384588"/>
    <a:srgbClr val="45497B"/>
    <a:srgbClr val="565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82" autoAdjust="0"/>
  </p:normalViewPr>
  <p:slideViewPr>
    <p:cSldViewPr snapToGrid="0">
      <p:cViewPr varScale="1">
        <p:scale>
          <a:sx n="83" d="100"/>
          <a:sy n="83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语言中有一种现象，前面出现了一个名词，为了避免重复和啰嗦，在后面出现的时候我们就可以用代词来进行替代。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找同学造句</a:t>
            </a:r>
            <a:r>
              <a:rPr lang="en-US" altLang="zh-CN"/>
              <a:t>2</a:t>
            </a:r>
            <a:r>
              <a:rPr lang="zh-CN" altLang="en-US"/>
              <a:t>，找同学变否定，其他</a:t>
            </a:r>
            <a:r>
              <a:rPr lang="en-US" altLang="zh-CN"/>
              <a:t>ss</a:t>
            </a:r>
            <a:r>
              <a:rPr lang="zh-CN" altLang="en-US"/>
              <a:t>改正，直到句子正确  。</a:t>
            </a:r>
            <a:r>
              <a:rPr lang="en-US" altLang="zh-CN"/>
              <a:t>1</a:t>
            </a:r>
            <a:r>
              <a:rPr lang="zh-CN" altLang="en-US"/>
              <a:t>分钟自己练习，找</a:t>
            </a:r>
            <a:r>
              <a:rPr lang="en-US" altLang="zh-CN"/>
              <a:t>ssPK</a:t>
            </a:r>
            <a:r>
              <a:rPr lang="zh-CN" altLang="en-US"/>
              <a:t>。</a:t>
            </a:r>
            <a:r>
              <a:rPr lang="en-US" altLang="zh-CN"/>
              <a:t>some any </a:t>
            </a:r>
            <a:r>
              <a:rPr lang="zh-CN" altLang="en-US"/>
              <a:t>讲完口头进行</a:t>
            </a:r>
            <a:r>
              <a:rPr lang="en-US" altLang="zh-CN"/>
              <a:t>therebe</a:t>
            </a:r>
            <a:r>
              <a:rPr lang="zh-CN" altLang="en-US"/>
              <a:t>口诀复习，老师问，</a:t>
            </a:r>
            <a:r>
              <a:rPr lang="en-US" altLang="zh-CN"/>
              <a:t>ss</a:t>
            </a:r>
            <a:r>
              <a:rPr lang="zh-CN" altLang="en-US"/>
              <a:t>接龙回答（</a:t>
            </a:r>
            <a:r>
              <a:rPr lang="en-US" altLang="zh-CN"/>
              <a:t>T</a:t>
            </a:r>
            <a:r>
              <a:rPr lang="zh-CN" altLang="en-US"/>
              <a:t>叫哪个</a:t>
            </a:r>
            <a:r>
              <a:rPr lang="en-US" altLang="zh-CN"/>
              <a:t>ss</a:t>
            </a:r>
            <a:r>
              <a:rPr lang="zh-CN" altLang="en-US"/>
              <a:t>回答，哪个再答）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根据图片情景，练习对话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引导 发现 为什么 总结规律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口诀背诵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5.emf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image" Target="../media/image8.emf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6.emf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4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9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image" Target="../media/image10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7.emf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image" Target="../media/image11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image" Target="../media/image1.png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2.png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3.pn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2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4.png"/><Relationship Id="rId2" Type="http://schemas.openxmlformats.org/officeDocument/2006/relationships/tags" Target="../tags/tag149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image" Target="../media/image5.emf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image" Target="../media/image6.emf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image" Target="../media/image7.emf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image" Target="../media/image5.emf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image" Target="../media/image8.emf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image" Target="../media/image6.emf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image" Target="../media/image4.png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image" Target="../media/image2.png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image" Target="../media/image9.png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0" Type="http://schemas.openxmlformats.org/officeDocument/2006/relationships/tags" Target="../tags/tag21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image" Target="../media/image10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image" Target="../media/image7.emf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image" Target="../media/image11.png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4.png"/><Relationship Id="rId2" Type="http://schemas.openxmlformats.org/officeDocument/2006/relationships/tags" Target="../tags/tag25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5.emf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6.emf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7.emf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3813" y="5749326"/>
            <a:ext cx="12215813" cy="1196116"/>
            <a:chOff x="-17860" y="4311240"/>
            <a:chExt cx="9161860" cy="89693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PPT素材\卡通b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136" y="4325156"/>
              <a:ext cx="568903" cy="72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PPT素材\卡通b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226" y="4311240"/>
              <a:ext cx="592476" cy="78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E:\PPT素材\卡通b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459" y="4534918"/>
              <a:ext cx="560006" cy="4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E:\PPT素材\卡通b1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" y="106265"/>
            <a:ext cx="856264" cy="1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580644" y="413229"/>
            <a:ext cx="11150550" cy="61513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72220" y="2239645"/>
            <a:ext cx="7618730" cy="116776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5400" b="0" i="0" spc="30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472220" y="3488928"/>
            <a:ext cx="7618730" cy="1005788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baseline="0" dirty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79885" y="522533"/>
            <a:ext cx="11161789" cy="60402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31210" y="3522345"/>
            <a:ext cx="6367780" cy="1011555"/>
          </a:xfr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algn="ctr">
              <a:defRPr kumimoji="0" lang="zh-CN" altLang="en-US" sz="4800" b="0" i="0" baseline="0" dirty="0">
                <a:ln>
                  <a:noFill/>
                </a:ln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</a:defRPr>
            </a:lvl1pPr>
          </a:lstStyle>
          <a:p>
            <a:pPr marL="0" marR="0" lv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924210" y="415289"/>
            <a:ext cx="10796016" cy="612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29001" y="2385676"/>
            <a:ext cx="5879668" cy="1230315"/>
          </a:xfrm>
          <a:noFill/>
        </p:spPr>
        <p:txBody>
          <a:bodyPr wrap="square" lIns="91440" tIns="45720" rIns="91440" bIns="45720" rtlCol="0" anchor="b" anchorCtr="0">
            <a:normAutofit/>
          </a:bodyPr>
          <a:lstStyle>
            <a:lvl1pPr marL="857250" indent="-857250" algn="ctr">
              <a:buFont typeface="Arial" panose="020B0604020202020204" pitchFamily="34" charset="0"/>
              <a:buNone/>
              <a:defRPr kumimoji="0" sz="6000" b="0" i="0" spc="30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latin typeface="Arial" panose="020B0604020202020204" pitchFamily="34" charset="0"/>
                <a:ea typeface="汉仪乐喵体W" panose="00020600040101010101" pitchFamily="18" charset="-122"/>
                <a:cs typeface="+mn-cs"/>
                <a:sym typeface="+mn-ea"/>
              </a:defRPr>
            </a:lvl1pPr>
          </a:lstStyle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429001" y="3789452"/>
            <a:ext cx="5879668" cy="1230313"/>
          </a:xfrm>
          <a:noFill/>
        </p:spPr>
        <p:txBody>
          <a:bodyPr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sz="2400" b="0" i="0" spc="200" smtClean="0">
                <a:ln>
                  <a:noFill/>
                </a:ln>
                <a:effectLst/>
                <a:uLnTx/>
                <a:latin typeface="Arial" panose="020B0604020202020204" pitchFamily="34" charset="0"/>
              </a:defRPr>
            </a:lvl1pPr>
            <a:lvl2pPr marL="228600" indent="0">
              <a:buNone/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zh-CN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zh-CN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228600" marR="0" lvl="0" indent="-228600" algn="ctr"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幼圆" panose="020105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0099" y="341387"/>
            <a:ext cx="1944793" cy="9693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678005" y="349291"/>
            <a:ext cx="1213209" cy="6523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prstClr val="white"/>
              </a:solidFill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372366" y="220344"/>
            <a:ext cx="11717528" cy="645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800868" y="5719287"/>
            <a:ext cx="1194920" cy="9876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355788" y="4947361"/>
            <a:ext cx="1316850" cy="14631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3813" y="5749326"/>
            <a:ext cx="12215813" cy="1196116"/>
            <a:chOff x="-17860" y="4311240"/>
            <a:chExt cx="9161860" cy="89693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PPT素材\卡通b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136" y="4325156"/>
              <a:ext cx="568903" cy="72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PPT素材\卡通b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226" y="4311240"/>
              <a:ext cx="592476" cy="78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E:\PPT素材\卡通b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459" y="4534918"/>
              <a:ext cx="560006" cy="4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E:\PPT素材\卡通b1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" y="106265"/>
            <a:ext cx="856264" cy="1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3813" y="5749326"/>
            <a:ext cx="12215813" cy="1196116"/>
            <a:chOff x="-17860" y="4311240"/>
            <a:chExt cx="9161860" cy="89693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E:\PPT素材\卡通b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136" y="4325156"/>
              <a:ext cx="568903" cy="72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PPT素材\卡通b0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226" y="4311240"/>
              <a:ext cx="592476" cy="780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E:\PPT素材\卡通b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459" y="4534918"/>
              <a:ext cx="560006" cy="49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E:\PPT素材\卡通b1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" y="106265"/>
            <a:ext cx="856264" cy="1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376936" y="465836"/>
            <a:ext cx="11387328" cy="6129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381" y="5404742"/>
            <a:ext cx="1042416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283327" y="5955297"/>
            <a:ext cx="426720" cy="66446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24.xml"/><Relationship Id="rId24" Type="http://schemas.openxmlformats.org/officeDocument/2006/relationships/tags" Target="../tags/tag123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24" Type="http://schemas.openxmlformats.org/officeDocument/2006/relationships/tags" Target="../tags/tag248.xml"/><Relationship Id="rId23" Type="http://schemas.openxmlformats.org/officeDocument/2006/relationships/tags" Target="../tags/tag247.xml"/><Relationship Id="rId22" Type="http://schemas.openxmlformats.org/officeDocument/2006/relationships/tags" Target="../tags/tag246.xml"/><Relationship Id="rId21" Type="http://schemas.openxmlformats.org/officeDocument/2006/relationships/tags" Target="../tags/tag245.xml"/><Relationship Id="rId20" Type="http://schemas.openxmlformats.org/officeDocument/2006/relationships/tags" Target="../tags/tag244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243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3.xml"/><Relationship Id="rId15" Type="http://schemas.openxmlformats.org/officeDocument/2006/relationships/image" Target="../media/image18.png"/><Relationship Id="rId14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7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58.xml"/><Relationship Id="rId7" Type="http://schemas.openxmlformats.org/officeDocument/2006/relationships/image" Target="../media/image57.jpeg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59.xml"/><Relationship Id="rId7" Type="http://schemas.openxmlformats.org/officeDocument/2006/relationships/image" Target="../media/image63.jpeg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1.xml"/><Relationship Id="rId3" Type="http://schemas.openxmlformats.org/officeDocument/2006/relationships/image" Target="../media/image49.png"/><Relationship Id="rId2" Type="http://schemas.openxmlformats.org/officeDocument/2006/relationships/tags" Target="../tags/tag260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image" Target="../media/image68.jpeg"/><Relationship Id="rId7" Type="http://schemas.openxmlformats.org/officeDocument/2006/relationships/image" Target="../media/image67.jpeg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hyperlink" Target="http://image.baidu.com/search/detail?ct=503316480&amp;z=0&amp;tn=baiduimagedetail&amp;ipn=d&amp;word=%E5%BA%8A%E7%9F%A2%E9%87%8F%E5%9B%BE&amp;step_word=&amp;ie=utf-8&amp;in=&amp;cl=2&amp;lm=-1&amp;st=-1&amp;hd=0&amp;latest=0&amp;copyright=0&amp;cs=2366528976,2599407863&amp;os=2881584250,2054849555&amp;simid=4129519313,650296050&amp;pn=3&amp;rn=1&amp;di=82280&amp;ln=770&amp;fr=&amp;fmq=1594629352274_R&amp;ic=0&amp;s=undefined&amp;se=&amp;sme=&amp;tab=0&amp;width=&amp;height=&amp;face=undefined&amp;is=0,0&amp;istype=2&amp;ist=&amp;jit=&amp;bdtype=0&amp;spn=0&amp;pi=0&amp;gsm=0&amp;objurl=http://gss0.baidu.com/9vo3dSag_xI4khGko9WTAnF6hhy/zhidao/pic/item/5882b2b7d0a20cf4a0e4156d74094b36acaf9908.jpg&amp;rpstart=0&amp;rpnum=0&amp;adpicid=0&amp;force=undefined" TargetMode="External"/><Relationship Id="rId3" Type="http://schemas.openxmlformats.org/officeDocument/2006/relationships/image" Target="../media/image64.jpeg"/><Relationship Id="rId2" Type="http://schemas.openxmlformats.org/officeDocument/2006/relationships/image" Target="../media/image54.jpe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65.xml"/><Relationship Id="rId4" Type="http://schemas.openxmlformats.org/officeDocument/2006/relationships/image" Target="../media/image20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6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8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249.xml"/><Relationship Id="rId2" Type="http://schemas.openxmlformats.org/officeDocument/2006/relationships/image" Target="../media/image21.jpe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35.png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jpeg"/><Relationship Id="rId11" Type="http://schemas.openxmlformats.org/officeDocument/2006/relationships/image" Target="../media/image29.png"/><Relationship Id="rId10" Type="http://schemas.openxmlformats.org/officeDocument/2006/relationships/image" Target="../media/image28.jpeg"/><Relationship Id="rId1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69.xml"/><Relationship Id="rId1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0.xml"/><Relationship Id="rId1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250.xml"/><Relationship Id="rId2" Type="http://schemas.openxmlformats.org/officeDocument/2006/relationships/image" Target="../media/image20.png"/><Relationship Id="rId1" Type="http://schemas.openxmlformats.org/officeDocument/2006/relationships/image" Target="../media/image3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251.xml"/><Relationship Id="rId13" Type="http://schemas.openxmlformats.org/officeDocument/2006/relationships/image" Target="../media/image47.png"/><Relationship Id="rId12" Type="http://schemas.microsoft.com/office/2007/relationships/media" Target="ppt/slides/ppt\media\media1.mp3" TargetMode="External"/><Relationship Id="rId11" Type="http://schemas.openxmlformats.org/officeDocument/2006/relationships/audio" Target="ppt/slides/ppt\media\media1.mp3" TargetMode="External"/><Relationship Id="rId10" Type="http://schemas.openxmlformats.org/officeDocument/2006/relationships/image" Target="../media/image46.png"/><Relationship Id="rId1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252.xml"/><Relationship Id="rId13" Type="http://schemas.openxmlformats.org/officeDocument/2006/relationships/image" Target="../media/image47.png"/><Relationship Id="rId12" Type="http://schemas.microsoft.com/office/2007/relationships/media" Target="ppt/slides/ppt\media\media1.mp3" TargetMode="External"/><Relationship Id="rId11" Type="http://schemas.openxmlformats.org/officeDocument/2006/relationships/audio" Target="ppt/slides/ppt\media\media1.mp3" TargetMode="External"/><Relationship Id="rId10" Type="http://schemas.openxmlformats.org/officeDocument/2006/relationships/image" Target="../media/image46.png"/><Relationship Id="rId1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254.xml"/><Relationship Id="rId4" Type="http://schemas.openxmlformats.org/officeDocument/2006/relationships/image" Target="../media/image49.png"/><Relationship Id="rId3" Type="http://schemas.openxmlformats.org/officeDocument/2006/relationships/tags" Target="../tags/tag253.xml"/><Relationship Id="rId2" Type="http://schemas.openxmlformats.org/officeDocument/2006/relationships/image" Target="../media/image48.jpe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56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tags" Target="../tags/tag255.xml"/><Relationship Id="rId2" Type="http://schemas.openxmlformats.org/officeDocument/2006/relationships/image" Target="../media/image20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终止 11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sp>
        <p:nvSpPr>
          <p:cNvPr id="98312" name="Text Box 8"/>
          <p:cNvSpPr txBox="1"/>
          <p:nvPr/>
        </p:nvSpPr>
        <p:spPr>
          <a:xfrm>
            <a:off x="720491" y="1542982"/>
            <a:ext cx="80581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There ___ a student in the classroom.</a:t>
            </a: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8313" name="Text Box 9"/>
          <p:cNvSpPr txBox="1"/>
          <p:nvPr/>
        </p:nvSpPr>
        <p:spPr>
          <a:xfrm>
            <a:off x="696361" y="2264659"/>
            <a:ext cx="84851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/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2. There ___ many magazines on the table.</a:t>
            </a: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8314" name="Text Box 10"/>
          <p:cNvSpPr txBox="1"/>
          <p:nvPr/>
        </p:nvSpPr>
        <p:spPr>
          <a:xfrm>
            <a:off x="696678" y="2935219"/>
            <a:ext cx="9457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3. There ___ some milk in the galss.</a:t>
            </a: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8315" name="Text Box 11"/>
          <p:cNvSpPr txBox="1"/>
          <p:nvPr/>
        </p:nvSpPr>
        <p:spPr>
          <a:xfrm>
            <a:off x="646982" y="3589904"/>
            <a:ext cx="8966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4. There ___ two pictures in the room.</a:t>
            </a: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8320" name="Text Box 16"/>
          <p:cNvSpPr txBox="1"/>
          <p:nvPr/>
        </p:nvSpPr>
        <p:spPr>
          <a:xfrm>
            <a:off x="616848" y="828413"/>
            <a:ext cx="5903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noProof="0" dirty="0">
                <a:latin typeface="+mn-ea"/>
              </a:rPr>
              <a:t>用 be 的适当形式填空：</a:t>
            </a:r>
            <a:endParaRPr kumimoji="1" lang="zh-CN" altLang="en-US" sz="3200" noProof="0" dirty="0">
              <a:latin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0" y="0"/>
            <a:ext cx="2176272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Exercise-1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5" name="TextBox 6"/>
          <p:cNvSpPr>
            <a:spLocks noChangeArrowheads="1"/>
          </p:cNvSpPr>
          <p:nvPr/>
        </p:nvSpPr>
        <p:spPr bwMode="auto">
          <a:xfrm>
            <a:off x="2488380" y="1543451"/>
            <a:ext cx="1024714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" name="TextBox 6"/>
          <p:cNvSpPr>
            <a:spLocks noChangeArrowheads="1"/>
          </p:cNvSpPr>
          <p:nvPr/>
        </p:nvSpPr>
        <p:spPr bwMode="auto">
          <a:xfrm>
            <a:off x="2318835" y="2280051"/>
            <a:ext cx="1024714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are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3" name="TextBox 6"/>
          <p:cNvSpPr>
            <a:spLocks noChangeArrowheads="1"/>
          </p:cNvSpPr>
          <p:nvPr/>
        </p:nvSpPr>
        <p:spPr bwMode="auto">
          <a:xfrm>
            <a:off x="2341529" y="2935371"/>
            <a:ext cx="1024714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4" name="TextBox 6"/>
          <p:cNvSpPr>
            <a:spLocks noChangeArrowheads="1"/>
          </p:cNvSpPr>
          <p:nvPr/>
        </p:nvSpPr>
        <p:spPr bwMode="auto">
          <a:xfrm>
            <a:off x="2269139" y="3550299"/>
            <a:ext cx="1024714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are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0" name="Text Box 10"/>
          <p:cNvSpPr txBox="1"/>
          <p:nvPr/>
        </p:nvSpPr>
        <p:spPr>
          <a:xfrm>
            <a:off x="656921" y="4306819"/>
            <a:ext cx="9457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5. There ___ ten desks in the classroom.</a:t>
            </a: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2" name="Text Box 11"/>
          <p:cNvSpPr txBox="1"/>
          <p:nvPr/>
        </p:nvSpPr>
        <p:spPr>
          <a:xfrm>
            <a:off x="646981" y="4961504"/>
            <a:ext cx="8966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6. There ___ a girl in the room.</a:t>
            </a: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3" name="TextBox 6"/>
          <p:cNvSpPr>
            <a:spLocks noChangeArrowheads="1"/>
          </p:cNvSpPr>
          <p:nvPr/>
        </p:nvSpPr>
        <p:spPr bwMode="auto">
          <a:xfrm>
            <a:off x="2301772" y="4306971"/>
            <a:ext cx="1024714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are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4" name="TextBox 6"/>
          <p:cNvSpPr>
            <a:spLocks noChangeArrowheads="1"/>
          </p:cNvSpPr>
          <p:nvPr/>
        </p:nvSpPr>
        <p:spPr bwMode="auto">
          <a:xfrm>
            <a:off x="2229382" y="4921899"/>
            <a:ext cx="1024714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6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  <p:bldP spid="98313" grpId="0"/>
      <p:bldP spid="98314" grpId="0"/>
      <p:bldP spid="98315" grpId="0"/>
      <p:bldP spid="98320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136480" y="4239432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68420" y="2277110"/>
            <a:ext cx="6187440" cy="86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0" y="0"/>
            <a:ext cx="12216765" cy="6870065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终止 19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0" y="0"/>
            <a:ext cx="2359151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Exercise- 1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35705" y="2099945"/>
            <a:ext cx="6320155" cy="94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桌子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844" y="1155032"/>
            <a:ext cx="2265493" cy="2268979"/>
          </a:xfrm>
          <a:prstGeom prst="rect">
            <a:avLst/>
          </a:prstGeom>
        </p:spPr>
      </p:pic>
      <p:pic>
        <p:nvPicPr>
          <p:cNvPr id="23" name="图片 22" descr="香烟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5911493">
            <a:off x="1991185" y="1245946"/>
            <a:ext cx="812890" cy="814140"/>
          </a:xfrm>
          <a:prstGeom prst="rect">
            <a:avLst/>
          </a:prstGeom>
        </p:spPr>
      </p:pic>
      <p:pic>
        <p:nvPicPr>
          <p:cNvPr id="25602" name="Picture 2" descr="http://ku.90sjimg.com/element_origin_min_pic/16/11/19/770a4754b901d84f75cda4a8f7d64c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b="19580"/>
          <a:stretch>
            <a:fillRect/>
          </a:stretch>
        </p:blipFill>
        <p:spPr bwMode="auto">
          <a:xfrm rot="20488896">
            <a:off x="1106906" y="829661"/>
            <a:ext cx="1326181" cy="106651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503595" y="1174282"/>
            <a:ext cx="759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Comic Sans MS" panose="030F0702030302020204" charset="0"/>
              </a:rPr>
              <a:t>e.g.</a:t>
            </a:r>
            <a:r>
              <a:rPr lang="en-US" altLang="zh-CN" sz="2800" dirty="0" smtClean="0">
                <a:latin typeface="Comic Sans MS" panose="030F0702030302020204" charset="0"/>
              </a:rPr>
              <a:t> 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charset="0"/>
              </a:rPr>
              <a:t>cigarettes/ on the table/ near that box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3595" y="1807945"/>
            <a:ext cx="7599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There are some cigarettes on the table.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r>
              <a:rPr lang="en-US" altLang="zh-CN" sz="2800" dirty="0" smtClean="0">
                <a:latin typeface="Comic Sans MS" panose="030F0702030302020204" charset="0"/>
              </a:rPr>
              <a:t>They are near that box.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grpSp>
        <p:nvGrpSpPr>
          <p:cNvPr id="3" name="组合 29"/>
          <p:cNvGrpSpPr/>
          <p:nvPr/>
        </p:nvGrpSpPr>
        <p:grpSpPr>
          <a:xfrm>
            <a:off x="933650" y="3238782"/>
            <a:ext cx="2176523" cy="2603753"/>
            <a:chOff x="933650" y="3238782"/>
            <a:chExt cx="2176523" cy="2603753"/>
          </a:xfrm>
        </p:grpSpPr>
        <p:pic>
          <p:nvPicPr>
            <p:cNvPr id="25604" name="Picture 4" descr="http://pic.51yuansu.com/pic3/cover/03/30/97/5b80ba6096610_61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3650" y="4116903"/>
              <a:ext cx="2176523" cy="1725632"/>
            </a:xfrm>
            <a:prstGeom prst="rect">
              <a:avLst/>
            </a:prstGeom>
            <a:noFill/>
          </p:spPr>
        </p:pic>
        <p:pic>
          <p:nvPicPr>
            <p:cNvPr id="26" name="Picture 2" descr="http://ku.90sjimg.com/element_origin_min_pic/18/04/05/89d88355262dd3700e0f3c1f44617fd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7782" y="3472951"/>
              <a:ext cx="1466917" cy="1120059"/>
            </a:xfrm>
            <a:prstGeom prst="rect">
              <a:avLst/>
            </a:prstGeom>
            <a:noFill/>
          </p:spPr>
        </p:pic>
        <p:pic>
          <p:nvPicPr>
            <p:cNvPr id="25606" name="Picture 6" descr="http://ku.90sjimg.com/element_origin_min_pic/18/09/04/accbb8be9ef414097f4ec2265082fbcb.jpg%21/fwfh/804x1194/quality/90/unsharp/true/compress/tr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257222">
              <a:off x="1364544" y="3093328"/>
              <a:ext cx="593227" cy="884136"/>
            </a:xfrm>
            <a:prstGeom prst="rect">
              <a:avLst/>
            </a:prstGeom>
            <a:noFill/>
          </p:spPr>
        </p:pic>
        <p:pic>
          <p:nvPicPr>
            <p:cNvPr id="27" name="Picture 6" descr="http://ku.90sjimg.com/element_origin_min_pic/18/09/04/accbb8be9ef414097f4ec2265082fbcb.jpg%21/fwfh/804x1194/quality/90/unsharp/true/compress/tr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257222">
              <a:off x="1565070" y="3130225"/>
              <a:ext cx="593227" cy="884136"/>
            </a:xfrm>
            <a:prstGeom prst="rect">
              <a:avLst/>
            </a:prstGeom>
            <a:noFill/>
          </p:spPr>
        </p:pic>
        <p:pic>
          <p:nvPicPr>
            <p:cNvPr id="28" name="Picture 6" descr="http://ku.90sjimg.com/element_origin_min_pic/18/09/04/accbb8be9ef414097f4ec2265082fbcb.jpg%21/fwfh/804x1194/quality/90/unsharp/true/compress/tr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257222">
              <a:off x="1295563" y="3178351"/>
              <a:ext cx="593227" cy="884136"/>
            </a:xfrm>
            <a:prstGeom prst="rect">
              <a:avLst/>
            </a:prstGeom>
            <a:noFill/>
          </p:spPr>
        </p:pic>
        <p:pic>
          <p:nvPicPr>
            <p:cNvPr id="29" name="Picture 6" descr="http://ku.90sjimg.com/element_origin_min_pic/18/09/04/accbb8be9ef414097f4ec2265082fbcb.jpg%21/fwfh/804x1194/quality/90/unsharp/true/compress/tr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257222">
              <a:off x="1632447" y="3110973"/>
              <a:ext cx="593227" cy="884136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3503595" y="3838876"/>
            <a:ext cx="759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charset="0"/>
              </a:rPr>
              <a:t>knives/ on the table/ in that box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3595" y="4568791"/>
            <a:ext cx="7599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There are some knives on the table.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r>
              <a:rPr lang="en-US" altLang="zh-CN" sz="2800" dirty="0" smtClean="0">
                <a:latin typeface="Comic Sans MS" panose="030F0702030302020204" charset="0"/>
              </a:rPr>
              <a:t>They are in that box.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76595" y="2889250"/>
            <a:ext cx="1844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前名后代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94755" y="1914525"/>
            <a:ext cx="1800225" cy="4641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67430" y="2277110"/>
            <a:ext cx="905510" cy="4476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4" grpId="0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37064" y="4239432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终止 19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0" y="44450"/>
            <a:ext cx="2285999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Exercise- 1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pic>
        <p:nvPicPr>
          <p:cNvPr id="23556" name="Picture 4" descr="http://bpic.588ku.com/element_origin_min_pic/17/06/22/4b8c01db4f2d0c6461ddf52d18c015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65017"/>
            <a:ext cx="4744471" cy="2918226"/>
          </a:xfrm>
          <a:prstGeom prst="rect">
            <a:avLst/>
          </a:prstGeom>
          <a:noFill/>
        </p:spPr>
      </p:pic>
      <p:pic>
        <p:nvPicPr>
          <p:cNvPr id="23554" name="Picture 2" descr="http://ku.90sjimg.com/element_origin_min_pic/18/07/05/543aa47a99d65f4f621b26c9a1470f83.jpg%21/fwfh/804x720/quality/90/unsharp/true/compress/tru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639" y="922253"/>
            <a:ext cx="2497863" cy="2244457"/>
          </a:xfrm>
          <a:prstGeom prst="rect">
            <a:avLst/>
          </a:prstGeom>
          <a:noFill/>
        </p:spPr>
      </p:pic>
      <p:pic>
        <p:nvPicPr>
          <p:cNvPr id="23560" name="Picture 8" descr="http://ku.90sjimg.com/element_origin_min_pic/18/08/30/0a06dbea155d6199b015580f857258b3.jpg%21/fwfh/804x804/quality/90/unsharp/true/compress/tru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8060" y="2366044"/>
            <a:ext cx="956778" cy="95677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494997" y="1164657"/>
            <a:ext cx="732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charset="0"/>
              </a:rPr>
              <a:t>shoes/ on the floor/ near the bed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4997" y="1798320"/>
            <a:ext cx="7324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There are some shoes on the floor.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r>
              <a:rPr lang="en-US" altLang="zh-CN" sz="2800" dirty="0" smtClean="0">
                <a:latin typeface="Comic Sans MS" panose="030F0702030302020204" charset="0"/>
              </a:rPr>
              <a:t>They are near the bed.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23564" name="AutoShape 12" descr="http://img2.stockfresh.com/files/p/pilgrimartworks/m/58/1575468_14867231.jpg"/>
          <p:cNvSpPr>
            <a:spLocks noChangeAspect="1" noChangeArrowheads="1"/>
          </p:cNvSpPr>
          <p:nvPr/>
        </p:nvSpPr>
        <p:spPr bwMode="auto">
          <a:xfrm>
            <a:off x="63500" y="-136525"/>
            <a:ext cx="29527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66" name="AutoShape 14" descr="http://img2.stockfresh.com/files/p/pilgrimartworks/m/58/1575468_14867231.jpg"/>
          <p:cNvSpPr>
            <a:spLocks noChangeAspect="1" noChangeArrowheads="1"/>
          </p:cNvSpPr>
          <p:nvPr/>
        </p:nvSpPr>
        <p:spPr bwMode="auto">
          <a:xfrm>
            <a:off x="63500" y="-136525"/>
            <a:ext cx="29527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68" name="AutoShape 16" descr="http://img2.stockfresh.com/files/p/pilgrimartworks/m/58/1575468_14867231.jpg"/>
          <p:cNvSpPr>
            <a:spLocks noChangeAspect="1" noChangeArrowheads="1"/>
          </p:cNvSpPr>
          <p:nvPr/>
        </p:nvSpPr>
        <p:spPr bwMode="auto">
          <a:xfrm>
            <a:off x="63500" y="-136525"/>
            <a:ext cx="29527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8"/>
          <p:cNvGrpSpPr/>
          <p:nvPr/>
        </p:nvGrpSpPr>
        <p:grpSpPr>
          <a:xfrm>
            <a:off x="-392297" y="3376800"/>
            <a:ext cx="5495925" cy="3611245"/>
            <a:chOff x="-252597" y="3444745"/>
            <a:chExt cx="5495925" cy="3611245"/>
          </a:xfrm>
        </p:grpSpPr>
        <p:pic>
          <p:nvPicPr>
            <p:cNvPr id="23562" name="Picture 10" descr="http://ku.90sjimg.com/element_origin_min_pic/18/08/19/8f8fcd0dadbcd19f3c5ddc64d09ba715.jpg%21/fwfh/804x804/quality/90/unsharp/true/compress/tru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48245"/>
            <a:stretch>
              <a:fillRect/>
            </a:stretch>
          </p:blipFill>
          <p:spPr bwMode="auto">
            <a:xfrm>
              <a:off x="-252597" y="4964935"/>
              <a:ext cx="5495925" cy="2091055"/>
            </a:xfrm>
            <a:prstGeom prst="rect">
              <a:avLst/>
            </a:prstGeom>
            <a:noFill/>
          </p:spPr>
        </p:pic>
        <p:pic>
          <p:nvPicPr>
            <p:cNvPr id="23572" name="Picture 20" descr="http://ku.90sjimg.com/element_origin_min_pic/18/08/30/69a71c8e06058acb43d37a865362b677.jpg%21/fwfh/804x804/quality/90/unsharp/true/compress/tru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77848" y="3444745"/>
              <a:ext cx="1597794" cy="1597794"/>
            </a:xfrm>
            <a:prstGeom prst="rect">
              <a:avLst/>
            </a:prstGeom>
            <a:noFill/>
          </p:spPr>
        </p:pic>
        <p:pic>
          <p:nvPicPr>
            <p:cNvPr id="26" name="Picture 20" descr="http://ku.90sjimg.com/element_origin_min_pic/18/08/30/69a71c8e06058acb43d37a865362b677.jpg%21/fwfh/804x804/quality/90/unsharp/true/compress/tru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93129" y="3446693"/>
              <a:ext cx="1597794" cy="1597794"/>
            </a:xfrm>
            <a:prstGeom prst="rect">
              <a:avLst/>
            </a:prstGeom>
            <a:noFill/>
          </p:spPr>
        </p:pic>
        <p:pic>
          <p:nvPicPr>
            <p:cNvPr id="23574" name="Picture 22" descr="http://newsimg.5054399.com/uploads/userup/1903/141F644N19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88591" y="4186024"/>
              <a:ext cx="2009065" cy="858419"/>
            </a:xfrm>
            <a:prstGeom prst="rect">
              <a:avLst/>
            </a:prstGeom>
            <a:noFill/>
          </p:spPr>
        </p:pic>
        <p:pic>
          <p:nvPicPr>
            <p:cNvPr id="28" name="Picture 22" descr="http://newsimg.5054399.com/uploads/userup/1903/141F644N19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517" y="4274385"/>
              <a:ext cx="2009065" cy="858419"/>
            </a:xfrm>
            <a:prstGeom prst="rect">
              <a:avLst/>
            </a:prstGeom>
            <a:noFill/>
          </p:spPr>
        </p:pic>
      </p:grpSp>
      <p:sp>
        <p:nvSpPr>
          <p:cNvPr id="30" name="TextBox 29"/>
          <p:cNvSpPr txBox="1"/>
          <p:nvPr/>
        </p:nvSpPr>
        <p:spPr>
          <a:xfrm>
            <a:off x="4494997" y="4206172"/>
            <a:ext cx="732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charset="0"/>
              </a:rPr>
              <a:t>bottles/ on the cupboard/ near those tins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4997" y="4839835"/>
            <a:ext cx="7324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There are some bottles on the cupboard.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r>
              <a:rPr lang="en-US" altLang="zh-CN" sz="2800" dirty="0" smtClean="0">
                <a:latin typeface="Comic Sans MS" panose="030F0702030302020204" charset="0"/>
              </a:rPr>
              <a:t>They are near those tins.</a:t>
            </a:r>
            <a:endParaRPr lang="zh-CN" altLang="en-US" sz="2800" dirty="0">
              <a:latin typeface="Comic Sans MS" panose="030F0702030302020204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36480" y="4239432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12065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终止 19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0" y="44450"/>
            <a:ext cx="2468245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Grammar-2</a:t>
            </a:r>
            <a:endParaRPr lang="en-US" altLang="zh-CN" sz="2800" dirty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9" name="TextBox 2"/>
          <p:cNvSpPr>
            <a:spLocks noChangeArrowheads="1"/>
          </p:cNvSpPr>
          <p:nvPr/>
        </p:nvSpPr>
        <p:spPr bwMode="auto">
          <a:xfrm>
            <a:off x="4466007" y="746357"/>
            <a:ext cx="9144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There are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sym typeface="+mn-ea"/>
              </a:rPr>
              <a:t>some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sym typeface="+mn-ea"/>
              </a:rPr>
              <a:t> newspapers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on the table.</a:t>
            </a:r>
            <a:endParaRPr lang="zh-CN" altLang="en-US" sz="2800" dirty="0" smtClean="0"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3245739" y="1401699"/>
            <a:ext cx="1454277" cy="58420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否定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句：</a:t>
            </a:r>
            <a:endParaRPr 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2"/>
          <p:cNvSpPr>
            <a:spLocks noChangeArrowheads="1"/>
          </p:cNvSpPr>
          <p:nvPr/>
        </p:nvSpPr>
        <p:spPr bwMode="auto">
          <a:xfrm>
            <a:off x="4493439" y="1466320"/>
            <a:ext cx="9144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There aren't </a:t>
            </a:r>
            <a:r>
              <a:rPr lang="en-US" altLang="zh-CN" sz="2800" dirty="0" smtClean="0">
                <a:solidFill>
                  <a:srgbClr val="0000CC"/>
                </a:solidFill>
                <a:latin typeface="Comic Sans MS" panose="030F0702030302020204" charset="0"/>
                <a:sym typeface="+mn-ea"/>
              </a:rPr>
              <a:t>any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sym typeface="+mn-ea"/>
              </a:rPr>
              <a:t> newspapers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on the table.</a:t>
            </a:r>
            <a:endParaRPr lang="zh-CN" altLang="en-US" sz="2800" dirty="0" smtClean="0"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218307" y="2024126"/>
            <a:ext cx="1445133" cy="79502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</a:t>
            </a:r>
            <a:endParaRPr 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疑问句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2"/>
          <p:cNvSpPr>
            <a:spLocks noChangeArrowheads="1"/>
          </p:cNvSpPr>
          <p:nvPr/>
        </p:nvSpPr>
        <p:spPr bwMode="auto">
          <a:xfrm>
            <a:off x="4539159" y="2161518"/>
            <a:ext cx="9144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Are there </a:t>
            </a:r>
            <a:r>
              <a:rPr lang="en-US" altLang="zh-CN" sz="2800" dirty="0" smtClean="0">
                <a:solidFill>
                  <a:srgbClr val="0000CC"/>
                </a:solidFill>
                <a:latin typeface="Comic Sans MS" panose="030F0702030302020204" charset="0"/>
                <a:sym typeface="+mn-ea"/>
              </a:rPr>
              <a:t>any</a:t>
            </a:r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sym typeface="+mn-ea"/>
              </a:rPr>
              <a:t> newspapers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on the table</a:t>
            </a:r>
            <a:r>
              <a:rPr lang="zh-CN" altLang="en-US" sz="28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？</a:t>
            </a:r>
            <a:endParaRPr lang="zh-CN" altLang="en-US" sz="2800" dirty="0" smtClean="0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0187" y="2981897"/>
            <a:ext cx="559480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Yes, there are. No, there aren’t.</a:t>
            </a:r>
            <a:endParaRPr lang="en-US" altLang="zh-CN" sz="2800" dirty="0" smtClean="0">
              <a:latin typeface="Comic Sans MS" panose="030F0702030302020204" charset="0"/>
            </a:endParaRPr>
          </a:p>
        </p:txBody>
      </p:sp>
      <p:pic>
        <p:nvPicPr>
          <p:cNvPr id="32" name="图片 31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053261" y="3898232"/>
            <a:ext cx="636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There are some pencils on the desk.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53262" y="4628954"/>
            <a:ext cx="647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There aren’t any pencils on the desk.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3262" y="5686926"/>
            <a:ext cx="63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Are there any pencils on the desk?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6225" y="4282483"/>
            <a:ext cx="615553" cy="1054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一些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1003031" y="4581921"/>
            <a:ext cx="834887" cy="418185"/>
          </a:xfrm>
          <a:custGeom>
            <a:avLst/>
            <a:gdLst>
              <a:gd name="connsiteX0" fmla="*/ 0 w 834887"/>
              <a:gd name="connsiteY0" fmla="*/ 0 h 418185"/>
              <a:gd name="connsiteX1" fmla="*/ 59634 w 834887"/>
              <a:gd name="connsiteY1" fmla="*/ 99391 h 418185"/>
              <a:gd name="connsiteX2" fmla="*/ 89452 w 834887"/>
              <a:gd name="connsiteY2" fmla="*/ 168965 h 418185"/>
              <a:gd name="connsiteX3" fmla="*/ 119269 w 834887"/>
              <a:gd name="connsiteY3" fmla="*/ 228600 h 418185"/>
              <a:gd name="connsiteX4" fmla="*/ 129208 w 834887"/>
              <a:gd name="connsiteY4" fmla="*/ 258418 h 418185"/>
              <a:gd name="connsiteX5" fmla="*/ 159026 w 834887"/>
              <a:gd name="connsiteY5" fmla="*/ 298174 h 418185"/>
              <a:gd name="connsiteX6" fmla="*/ 208721 w 834887"/>
              <a:gd name="connsiteY6" fmla="*/ 367748 h 418185"/>
              <a:gd name="connsiteX7" fmla="*/ 268356 w 834887"/>
              <a:gd name="connsiteY7" fmla="*/ 407504 h 418185"/>
              <a:gd name="connsiteX8" fmla="*/ 347869 w 834887"/>
              <a:gd name="connsiteY8" fmla="*/ 417444 h 418185"/>
              <a:gd name="connsiteX9" fmla="*/ 407504 w 834887"/>
              <a:gd name="connsiteY9" fmla="*/ 407504 h 418185"/>
              <a:gd name="connsiteX10" fmla="*/ 437321 w 834887"/>
              <a:gd name="connsiteY10" fmla="*/ 337931 h 418185"/>
              <a:gd name="connsiteX11" fmla="*/ 427382 w 834887"/>
              <a:gd name="connsiteY11" fmla="*/ 89452 h 418185"/>
              <a:gd name="connsiteX12" fmla="*/ 377687 w 834887"/>
              <a:gd name="connsiteY12" fmla="*/ 79513 h 418185"/>
              <a:gd name="connsiteX13" fmla="*/ 318052 w 834887"/>
              <a:gd name="connsiteY13" fmla="*/ 59635 h 418185"/>
              <a:gd name="connsiteX14" fmla="*/ 337930 w 834887"/>
              <a:gd name="connsiteY14" fmla="*/ 168965 h 418185"/>
              <a:gd name="connsiteX15" fmla="*/ 347869 w 834887"/>
              <a:gd name="connsiteY15" fmla="*/ 208722 h 418185"/>
              <a:gd name="connsiteX16" fmla="*/ 367748 w 834887"/>
              <a:gd name="connsiteY16" fmla="*/ 238539 h 418185"/>
              <a:gd name="connsiteX17" fmla="*/ 377687 w 834887"/>
              <a:gd name="connsiteY17" fmla="*/ 268357 h 418185"/>
              <a:gd name="connsiteX18" fmla="*/ 437321 w 834887"/>
              <a:gd name="connsiteY18" fmla="*/ 327991 h 418185"/>
              <a:gd name="connsiteX19" fmla="*/ 457200 w 834887"/>
              <a:gd name="connsiteY19" fmla="*/ 357809 h 418185"/>
              <a:gd name="connsiteX20" fmla="*/ 467139 w 834887"/>
              <a:gd name="connsiteY20" fmla="*/ 387626 h 418185"/>
              <a:gd name="connsiteX21" fmla="*/ 496956 w 834887"/>
              <a:gd name="connsiteY21" fmla="*/ 407504 h 418185"/>
              <a:gd name="connsiteX22" fmla="*/ 725556 w 834887"/>
              <a:gd name="connsiteY22" fmla="*/ 397565 h 418185"/>
              <a:gd name="connsiteX23" fmla="*/ 755374 w 834887"/>
              <a:gd name="connsiteY23" fmla="*/ 377687 h 418185"/>
              <a:gd name="connsiteX24" fmla="*/ 785191 w 834887"/>
              <a:gd name="connsiteY24" fmla="*/ 367748 h 418185"/>
              <a:gd name="connsiteX25" fmla="*/ 815008 w 834887"/>
              <a:gd name="connsiteY25" fmla="*/ 337931 h 418185"/>
              <a:gd name="connsiteX26" fmla="*/ 834887 w 834887"/>
              <a:gd name="connsiteY26" fmla="*/ 327991 h 4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4887" h="418185">
                <a:moveTo>
                  <a:pt x="0" y="0"/>
                </a:moveTo>
                <a:cubicBezTo>
                  <a:pt x="19814" y="29722"/>
                  <a:pt x="46536" y="64463"/>
                  <a:pt x="59634" y="99391"/>
                </a:cubicBezTo>
                <a:cubicBezTo>
                  <a:pt x="87141" y="172740"/>
                  <a:pt x="49169" y="108541"/>
                  <a:pt x="89452" y="168965"/>
                </a:cubicBezTo>
                <a:cubicBezTo>
                  <a:pt x="114434" y="243914"/>
                  <a:pt x="80735" y="151530"/>
                  <a:pt x="119269" y="228600"/>
                </a:cubicBezTo>
                <a:cubicBezTo>
                  <a:pt x="123954" y="237971"/>
                  <a:pt x="124010" y="249321"/>
                  <a:pt x="129208" y="258418"/>
                </a:cubicBezTo>
                <a:cubicBezTo>
                  <a:pt x="137427" y="272801"/>
                  <a:pt x="150246" y="284127"/>
                  <a:pt x="159026" y="298174"/>
                </a:cubicBezTo>
                <a:cubicBezTo>
                  <a:pt x="186440" y="342036"/>
                  <a:pt x="167241" y="335486"/>
                  <a:pt x="208721" y="367748"/>
                </a:cubicBezTo>
                <a:cubicBezTo>
                  <a:pt x="227579" y="382415"/>
                  <a:pt x="244650" y="404540"/>
                  <a:pt x="268356" y="407504"/>
                </a:cubicBezTo>
                <a:lnTo>
                  <a:pt x="347869" y="417444"/>
                </a:lnTo>
                <a:cubicBezTo>
                  <a:pt x="367747" y="414131"/>
                  <a:pt x="390415" y="418185"/>
                  <a:pt x="407504" y="407504"/>
                </a:cubicBezTo>
                <a:cubicBezTo>
                  <a:pt x="417846" y="401040"/>
                  <a:pt x="432752" y="351637"/>
                  <a:pt x="437321" y="337931"/>
                </a:cubicBezTo>
                <a:cubicBezTo>
                  <a:pt x="434008" y="255105"/>
                  <a:pt x="446021" y="170222"/>
                  <a:pt x="427382" y="89452"/>
                </a:cubicBezTo>
                <a:cubicBezTo>
                  <a:pt x="423583" y="72992"/>
                  <a:pt x="393985" y="83958"/>
                  <a:pt x="377687" y="79513"/>
                </a:cubicBezTo>
                <a:cubicBezTo>
                  <a:pt x="357472" y="74000"/>
                  <a:pt x="318052" y="59635"/>
                  <a:pt x="318052" y="59635"/>
                </a:cubicBezTo>
                <a:cubicBezTo>
                  <a:pt x="334499" y="191215"/>
                  <a:pt x="317501" y="97464"/>
                  <a:pt x="337930" y="168965"/>
                </a:cubicBezTo>
                <a:cubicBezTo>
                  <a:pt x="341683" y="182100"/>
                  <a:pt x="342488" y="196166"/>
                  <a:pt x="347869" y="208722"/>
                </a:cubicBezTo>
                <a:cubicBezTo>
                  <a:pt x="352575" y="219702"/>
                  <a:pt x="361122" y="228600"/>
                  <a:pt x="367748" y="238539"/>
                </a:cubicBezTo>
                <a:cubicBezTo>
                  <a:pt x="371061" y="248478"/>
                  <a:pt x="371255" y="260087"/>
                  <a:pt x="377687" y="268357"/>
                </a:cubicBezTo>
                <a:cubicBezTo>
                  <a:pt x="394946" y="290547"/>
                  <a:pt x="421727" y="304601"/>
                  <a:pt x="437321" y="327991"/>
                </a:cubicBezTo>
                <a:lnTo>
                  <a:pt x="457200" y="357809"/>
                </a:lnTo>
                <a:cubicBezTo>
                  <a:pt x="460513" y="367748"/>
                  <a:pt x="460594" y="379445"/>
                  <a:pt x="467139" y="387626"/>
                </a:cubicBezTo>
                <a:cubicBezTo>
                  <a:pt x="474601" y="396954"/>
                  <a:pt x="485020" y="407045"/>
                  <a:pt x="496956" y="407504"/>
                </a:cubicBezTo>
                <a:lnTo>
                  <a:pt x="725556" y="397565"/>
                </a:lnTo>
                <a:cubicBezTo>
                  <a:pt x="735495" y="390939"/>
                  <a:pt x="744690" y="383029"/>
                  <a:pt x="755374" y="377687"/>
                </a:cubicBezTo>
                <a:cubicBezTo>
                  <a:pt x="764745" y="373002"/>
                  <a:pt x="776474" y="373559"/>
                  <a:pt x="785191" y="367748"/>
                </a:cubicBezTo>
                <a:cubicBezTo>
                  <a:pt x="796886" y="359951"/>
                  <a:pt x="804032" y="346712"/>
                  <a:pt x="815008" y="337931"/>
                </a:cubicBezTo>
                <a:cubicBezTo>
                  <a:pt x="820793" y="333303"/>
                  <a:pt x="828261" y="331304"/>
                  <a:pt x="834887" y="327991"/>
                </a:cubicBezTo>
              </a:path>
            </a:pathLst>
          </a:custGeom>
          <a:ln w="28575">
            <a:solidFill>
              <a:srgbClr val="FE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左大括号 38"/>
          <p:cNvSpPr/>
          <p:nvPr/>
        </p:nvSpPr>
        <p:spPr>
          <a:xfrm>
            <a:off x="1823289" y="4139607"/>
            <a:ext cx="111389" cy="121203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974287" y="3925292"/>
            <a:ext cx="1086547" cy="576275"/>
          </a:xfrm>
          <a:prstGeom prst="rect">
            <a:avLst/>
          </a:prstGeom>
          <a:solidFill>
            <a:srgbClr val="BAFF2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some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70226" y="5050104"/>
            <a:ext cx="1090608" cy="576275"/>
          </a:xfrm>
          <a:prstGeom prst="rect">
            <a:avLst/>
          </a:prstGeom>
          <a:solidFill>
            <a:srgbClr val="BAFF2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any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  <p:sp>
        <p:nvSpPr>
          <p:cNvPr id="42" name="左大括号 41"/>
          <p:cNvSpPr/>
          <p:nvPr/>
        </p:nvSpPr>
        <p:spPr>
          <a:xfrm>
            <a:off x="3236599" y="4763644"/>
            <a:ext cx="111389" cy="121203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3084476" y="4162630"/>
            <a:ext cx="255490" cy="51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3387596" y="3923688"/>
            <a:ext cx="1482983" cy="576275"/>
          </a:xfrm>
          <a:prstGeom prst="rect">
            <a:avLst/>
          </a:prstGeom>
          <a:solidFill>
            <a:srgbClr val="BAFF2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肯定句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385993" y="4586227"/>
            <a:ext cx="1447264" cy="576275"/>
          </a:xfrm>
          <a:prstGeom prst="rect">
            <a:avLst/>
          </a:prstGeom>
          <a:solidFill>
            <a:srgbClr val="BAFF2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否定句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395617" y="5702757"/>
            <a:ext cx="1437639" cy="576275"/>
          </a:xfrm>
          <a:prstGeom prst="rect">
            <a:avLst/>
          </a:prstGeom>
          <a:solidFill>
            <a:srgbClr val="BAFF2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疑问句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38455" y="713700"/>
            <a:ext cx="2845551" cy="1691171"/>
          </a:xfrm>
          <a:prstGeom prst="rect">
            <a:avLst/>
          </a:prstGeom>
        </p:spPr>
      </p:pic>
      <p:cxnSp>
        <p:nvCxnSpPr>
          <p:cNvPr id="43" name="直接箭头连接符 42"/>
          <p:cNvCxnSpPr/>
          <p:nvPr/>
        </p:nvCxnSpPr>
        <p:spPr>
          <a:xfrm flipH="1">
            <a:off x="1925014" y="1161288"/>
            <a:ext cx="324410" cy="212696"/>
          </a:xfrm>
          <a:prstGeom prst="straightConnector1">
            <a:avLst/>
          </a:prstGeom>
          <a:ln w="539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标注 53"/>
          <p:cNvSpPr/>
          <p:nvPr/>
        </p:nvSpPr>
        <p:spPr>
          <a:xfrm>
            <a:off x="3364611" y="2965323"/>
            <a:ext cx="1454277" cy="584200"/>
          </a:xfrm>
          <a:prstGeom prst="wedgeRoundRectCallout">
            <a:avLst>
              <a:gd name="adj1" fmla="val -49750"/>
              <a:gd name="adj2" fmla="val -1493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回答：</a:t>
            </a:r>
            <a:endParaRPr 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bldLvl="0"/>
      <p:bldP spid="4" grpId="0"/>
      <p:bldP spid="5" grpId="0" bldLvl="0"/>
      <p:bldP spid="7" grpId="0"/>
      <p:bldP spid="12" grpId="0"/>
      <p:bldP spid="33" grpId="1"/>
      <p:bldP spid="35" grpId="1"/>
      <p:bldP spid="36" grpId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4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16765" cy="6870065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终止 19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0" y="56515"/>
            <a:ext cx="2212848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Exercise-2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pic>
        <p:nvPicPr>
          <p:cNvPr id="41" name="图片 40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sp>
        <p:nvSpPr>
          <p:cNvPr id="20482" name="AutoShape 2" descr="http://t8.baidu.com/it/u=1231048968,4179048787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84" name="AutoShape 4" descr="http://t8.baidu.com/it/u=1231048968,4179048787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86" name="AutoShape 6" descr="http://t8.baidu.com/it/u=1231048968,4179048787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45261" y="518802"/>
            <a:ext cx="5361272" cy="5486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</a:rPr>
              <a:t>some/ any</a:t>
            </a:r>
            <a:endParaRPr lang="zh-CN" altLang="en-US" sz="2800" dirty="0">
              <a:solidFill>
                <a:schemeClr val="tx1"/>
              </a:solidFill>
              <a:latin typeface="Comic Sans MS" panose="030F07020303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216" y="1268129"/>
            <a:ext cx="10722543" cy="427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</a:rPr>
              <a:t>Put ______ bread on the table.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</a:rPr>
              <a:t>Do you see ______ people?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</a:rPr>
              <a:t>There isn’t ______ water in the glass.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</a:rPr>
              <a:t>There are ______ armchairs in the room.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</a:rPr>
              <a:t>Are there ______ people in that kitchen?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142771" y="1527730"/>
            <a:ext cx="14243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some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558968" y="2375255"/>
            <a:ext cx="14243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any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488067" y="3245231"/>
            <a:ext cx="14243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any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352085" y="4113021"/>
            <a:ext cx="14243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some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383784" y="4951785"/>
            <a:ext cx="14243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any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129209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5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终止 11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sp>
        <p:nvSpPr>
          <p:cNvPr id="98312" name="Text Box 8"/>
          <p:cNvSpPr txBox="1"/>
          <p:nvPr/>
        </p:nvSpPr>
        <p:spPr>
          <a:xfrm>
            <a:off x="541587" y="1274625"/>
            <a:ext cx="10093282" cy="65556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 1. There are some apples on the tree.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 </a:t>
            </a:r>
            <a:endParaRPr lang="en-US" altLang="zh-CN" sz="2800" dirty="0" smtClean="0">
              <a:latin typeface="Comic Sans MS" panose="030F07020303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800" dirty="0" smtClean="0">
                <a:latin typeface="Comic Sans MS" panose="030F0702030302020204" charset="0"/>
                <a:cs typeface="Arial" panose="020B0604020202020204" pitchFamily="34" charset="0"/>
              </a:rPr>
              <a:t>疑问句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: 	__________________________</a:t>
            </a:r>
            <a:endParaRPr lang="en-US" altLang="zh-CN" sz="2800" dirty="0" smtClean="0">
              <a:latin typeface="Comic Sans MS" panose="030F07020303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800" dirty="0" smtClean="0">
                <a:latin typeface="Comic Sans MS" panose="030F0702030302020204" charset="0"/>
                <a:cs typeface="Arial" panose="020B0604020202020204" pitchFamily="34" charset="0"/>
              </a:rPr>
              <a:t>肯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/</a:t>
            </a:r>
            <a:r>
              <a:rPr lang="zh-CN" altLang="en-US" sz="2800" dirty="0" smtClean="0">
                <a:latin typeface="Comic Sans MS" panose="030F0702030302020204" charset="0"/>
                <a:cs typeface="Arial" panose="020B0604020202020204" pitchFamily="34" charset="0"/>
              </a:rPr>
              <a:t>否回答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: __________________________</a:t>
            </a:r>
            <a:endParaRPr lang="en-US" altLang="zh-CN" sz="2800" dirty="0" smtClean="0">
              <a:latin typeface="Comic Sans MS" panose="030F07020303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800" dirty="0" smtClean="0">
                <a:latin typeface="Comic Sans MS" panose="030F0702030302020204" charset="0"/>
                <a:cs typeface="Arial" panose="020B0604020202020204" pitchFamily="34" charset="0"/>
              </a:rPr>
              <a:t>否定句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:	__________________________</a:t>
            </a:r>
            <a:endParaRPr lang="en-US" altLang="zh-CN" sz="2800" dirty="0" smtClean="0">
              <a:latin typeface="Comic Sans MS" panose="030F07020303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2. There is some water in the cup.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 </a:t>
            </a:r>
            <a:endParaRPr lang="en-US" altLang="zh-CN" sz="2800" dirty="0" smtClean="0">
              <a:latin typeface="Comic Sans MS" panose="030F07020303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800" dirty="0" smtClean="0">
                <a:latin typeface="Comic Sans MS" panose="030F0702030302020204" charset="0"/>
                <a:cs typeface="Arial" panose="020B0604020202020204" pitchFamily="34" charset="0"/>
              </a:rPr>
              <a:t>疑问句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: 	__________________________</a:t>
            </a:r>
            <a:endParaRPr lang="en-US" altLang="zh-CN" sz="2800" dirty="0" smtClean="0">
              <a:latin typeface="Comic Sans MS" panose="030F07020303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800" dirty="0" smtClean="0">
                <a:latin typeface="Comic Sans MS" panose="030F0702030302020204" charset="0"/>
                <a:cs typeface="Arial" panose="020B0604020202020204" pitchFamily="34" charset="0"/>
              </a:rPr>
              <a:t>肯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/</a:t>
            </a:r>
            <a:r>
              <a:rPr lang="zh-CN" altLang="en-US" sz="2800" dirty="0" smtClean="0">
                <a:latin typeface="Comic Sans MS" panose="030F0702030302020204" charset="0"/>
                <a:cs typeface="Arial" panose="020B0604020202020204" pitchFamily="34" charset="0"/>
              </a:rPr>
              <a:t>否回答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: __________________________</a:t>
            </a:r>
            <a:endParaRPr lang="en-US" altLang="zh-CN" sz="2800" dirty="0" smtClean="0">
              <a:latin typeface="Comic Sans MS" panose="030F07020303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800" dirty="0" smtClean="0">
                <a:latin typeface="Comic Sans MS" panose="030F0702030302020204" charset="0"/>
                <a:cs typeface="Arial" panose="020B0604020202020204" pitchFamily="34" charset="0"/>
              </a:rPr>
              <a:t>否定句</a:t>
            </a: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:	__________________________</a:t>
            </a:r>
            <a:endParaRPr lang="en-US" altLang="zh-CN" sz="2800" dirty="0" smtClean="0">
              <a:latin typeface="Comic Sans MS" panose="030F07020303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en-US" altLang="zh-CN" sz="2800" dirty="0" smtClean="0">
              <a:latin typeface="Comic Sans MS" panose="030F070203030202020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  <a:cs typeface="Arial" panose="020B0604020202020204" pitchFamily="34" charset="0"/>
              </a:rPr>
              <a:t>    </a:t>
            </a: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8320" name="Text Box 16"/>
          <p:cNvSpPr txBox="1"/>
          <p:nvPr/>
        </p:nvSpPr>
        <p:spPr>
          <a:xfrm>
            <a:off x="467762" y="659448"/>
            <a:ext cx="5903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noProof="0" dirty="0" smtClean="0">
                <a:latin typeface="+mn-ea"/>
              </a:rPr>
              <a:t>句型转换</a:t>
            </a:r>
            <a:endParaRPr kumimoji="1" lang="zh-CN" altLang="en-US" sz="3200" noProof="0" dirty="0">
              <a:latin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0" y="0"/>
            <a:ext cx="2286000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Exercise-2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398803" y="1930066"/>
            <a:ext cx="632457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A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re there any apples on the tree?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44523" y="2588434"/>
            <a:ext cx="632457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Yes, there are.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187723" y="2579290"/>
            <a:ext cx="632457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No, there aren’t.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44523" y="3265090"/>
            <a:ext cx="632457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There aren’t any apples on the tree.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26235" y="4526962"/>
            <a:ext cx="632457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Is there any water in the cup?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426235" y="5139610"/>
            <a:ext cx="632457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Yes, there is.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169435" y="5130466"/>
            <a:ext cx="632457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No, there isn’t.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426235" y="5770546"/>
            <a:ext cx="7559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There isn’t any water in the cup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</a:rPr>
              <a:t>.</a:t>
            </a:r>
            <a:endParaRPr lang="en-US" sz="3200" dirty="0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136480" y="4239432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14"/>
          <p:cNvGrpSpPr/>
          <p:nvPr/>
        </p:nvGrpSpPr>
        <p:grpSpPr>
          <a:xfrm>
            <a:off x="0" y="0"/>
            <a:ext cx="12216765" cy="6870065"/>
            <a:chOff x="0" y="0"/>
            <a:chExt cx="12216680" cy="6857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终止 19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0" y="56515"/>
            <a:ext cx="4690745" cy="575945"/>
          </a:xfrm>
          <a:prstGeom prst="roundRect">
            <a:avLst>
              <a:gd name="adj" fmla="val 4652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Exercise-2</a:t>
            </a:r>
            <a:r>
              <a:rPr lang="zh-CN" altLang="en-US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：一般疑问句</a:t>
            </a:r>
            <a:endParaRPr lang="zh-CN" altLang="en-US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pic>
        <p:nvPicPr>
          <p:cNvPr id="6" name="图片 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pic>
        <p:nvPicPr>
          <p:cNvPr id="23" name="Picture 2" descr="http://ku.90sjimg.com/element_origin_min_pic/16/11/19/770a4754b901d84f75cda4a8f7d64c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b="19580"/>
          <a:stretch>
            <a:fillRect/>
          </a:stretch>
        </p:blipFill>
        <p:spPr bwMode="auto">
          <a:xfrm rot="20488896">
            <a:off x="507756" y="635731"/>
            <a:ext cx="1869962" cy="1503825"/>
          </a:xfrm>
          <a:prstGeom prst="rect">
            <a:avLst/>
          </a:prstGeom>
          <a:noFill/>
        </p:spPr>
      </p:pic>
      <p:pic>
        <p:nvPicPr>
          <p:cNvPr id="101378" name="Picture 2" descr="http://pic.51yuansu.com/pic3/cover/03/53/28/5bc5276c9be29_6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9795" y="797126"/>
            <a:ext cx="1522563" cy="152256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609472" y="712269"/>
            <a:ext cx="77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charset="0"/>
              </a:rPr>
              <a:t>e.g. pictures/ near that box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9472" y="1163057"/>
            <a:ext cx="77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Are there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any</a:t>
            </a:r>
            <a:r>
              <a:rPr lang="en-US" altLang="zh-CN" sz="2800" dirty="0" smtClean="0">
                <a:latin typeface="Comic Sans MS" panose="030F0702030302020204" charset="0"/>
              </a:rPr>
              <a:t> pictures near that box?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09472" y="1634690"/>
            <a:ext cx="77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No, there aren’t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any </a:t>
            </a:r>
            <a:r>
              <a:rPr lang="en-US" altLang="zh-CN" sz="2800" dirty="0" smtClean="0">
                <a:latin typeface="Comic Sans MS" panose="030F0702030302020204" charset="0"/>
              </a:rPr>
              <a:t>pictures near that box.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101380" name="AutoShape 4" descr="http://img1.imgtn.bdimg.com/it/u=2366528976,2599407863&amp;fm=26&amp;gp=0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81262" y="2637311"/>
            <a:ext cx="2754427" cy="1549678"/>
            <a:chOff x="462012" y="2521808"/>
            <a:chExt cx="2754427" cy="1549678"/>
          </a:xfrm>
        </p:grpSpPr>
        <p:pic>
          <p:nvPicPr>
            <p:cNvPr id="101382" name="Picture 6" descr="http://gss0.baidu.com/9vo3dSag_xI4khGko9WTAnF6hhy/zhidao/pic/item/5882b2b7d0a20cf4a0e4156d74094b36acaf9908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012" y="2521808"/>
              <a:ext cx="2754427" cy="1549678"/>
            </a:xfrm>
            <a:prstGeom prst="rect">
              <a:avLst/>
            </a:prstGeom>
            <a:noFill/>
          </p:spPr>
        </p:pic>
        <p:pic>
          <p:nvPicPr>
            <p:cNvPr id="101384" name="Picture 8" descr="http://pic25.nipic.com/20121211/9537600_104504624115_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845387">
              <a:off x="1557741" y="2648870"/>
              <a:ext cx="527927" cy="629451"/>
            </a:xfrm>
            <a:prstGeom prst="rect">
              <a:avLst/>
            </a:prstGeom>
            <a:noFill/>
          </p:spPr>
        </p:pic>
      </p:grpSp>
      <p:sp>
        <p:nvSpPr>
          <p:cNvPr id="29" name="TextBox 28"/>
          <p:cNvSpPr txBox="1"/>
          <p:nvPr/>
        </p:nvSpPr>
        <p:spPr>
          <a:xfrm>
            <a:off x="3609472" y="2683839"/>
            <a:ext cx="77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charset="0"/>
              </a:rPr>
              <a:t>trousers/ near that shirt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9472" y="3134627"/>
            <a:ext cx="77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Are there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any</a:t>
            </a:r>
            <a:r>
              <a:rPr lang="en-US" altLang="zh-CN" sz="2800" dirty="0" smtClean="0">
                <a:latin typeface="Comic Sans MS" panose="030F0702030302020204" charset="0"/>
              </a:rPr>
              <a:t> trousers near that shirt?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09472" y="3606260"/>
            <a:ext cx="77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No, there aren’t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any </a:t>
            </a:r>
            <a:r>
              <a:rPr lang="en-US" altLang="zh-CN" sz="2800" dirty="0" smtClean="0">
                <a:latin typeface="Comic Sans MS" panose="030F0702030302020204" charset="0"/>
              </a:rPr>
              <a:t>trousers near that shirt.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101386" name="AutoShape 10" descr="http://t8.baidu.com/it/u=1831397636,270334066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388" name="AutoShape 12" descr="http://t8.baidu.com/it/u=1831397636,270334066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390" name="AutoShape 14" descr="http://t8.baidu.com/it/u=1831397636,270334066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392" name="AutoShape 16" descr="http://t8.baidu.com/it/u=1831397636,270334066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394" name="AutoShape 18" descr="http://t8.baidu.com/it/u=1831397636,270334066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396" name="AutoShape 20" descr="http://t8.baidu.com/it/u=1831397636,270334066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398" name="AutoShape 22" descr="http://t8.baidu.com/it/u=1831397636,270334066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400" name="AutoShape 24" descr="http://t8.baidu.com/it/u=1231048968,4179048787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402" name="AutoShape 26" descr="http://t8.baidu.com/it/u=1231048968,4179048787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404" name="AutoShape 28" descr="http://t9.baidu.com/it/u=2019662685,283672202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29527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406" name="AutoShape 30" descr="http://t9.baidu.com/it/u=2019662685,283672202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29527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408" name="AutoShape 32" descr="http://t9.baidu.com/it/u=2019662685,283672202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29527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410" name="AutoShape 34" descr="http://t8.baidu.com/it/u=1831397636,2703340666&amp;fm=193"/>
          <p:cNvSpPr>
            <a:spLocks noChangeAspect="1" noChangeArrowheads="1"/>
          </p:cNvSpPr>
          <p:nvPr/>
        </p:nvSpPr>
        <p:spPr bwMode="auto">
          <a:xfrm>
            <a:off x="63500" y="-136525"/>
            <a:ext cx="3257550" cy="2952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851103" y="4727306"/>
            <a:ext cx="1767995" cy="1620027"/>
            <a:chOff x="1851103" y="4727306"/>
            <a:chExt cx="1767995" cy="1620027"/>
          </a:xfrm>
        </p:grpSpPr>
        <p:pic>
          <p:nvPicPr>
            <p:cNvPr id="47" name="图片 46" descr="桌子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1103" y="4745257"/>
              <a:ext cx="1767995" cy="1602076"/>
            </a:xfrm>
            <a:prstGeom prst="rect">
              <a:avLst/>
            </a:prstGeom>
          </p:spPr>
        </p:pic>
        <p:pic>
          <p:nvPicPr>
            <p:cNvPr id="48" name="Picture 6" descr="http://ku.90sjimg.com/element_origin_min_pic/18/09/04/accbb8be9ef414097f4ec2265082fbcb.jpg%21/fwfh/804x1194/quality/90/unsharp/true/compress/tru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257222">
              <a:off x="2248798" y="4701849"/>
              <a:ext cx="345910" cy="515538"/>
            </a:xfrm>
            <a:prstGeom prst="rect">
              <a:avLst/>
            </a:prstGeom>
            <a:noFill/>
          </p:spPr>
        </p:pic>
        <p:pic>
          <p:nvPicPr>
            <p:cNvPr id="49" name="Picture 6" descr="http://ku.90sjimg.com/element_origin_min_pic/18/09/04/accbb8be9ef414097f4ec2265082fbcb.jpg%21/fwfh/804x1194/quality/90/unsharp/true/compress/tru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257222">
              <a:off x="2526326" y="4642492"/>
              <a:ext cx="345910" cy="515538"/>
            </a:xfrm>
            <a:prstGeom prst="rect">
              <a:avLst/>
            </a:prstGeom>
            <a:noFill/>
          </p:spPr>
        </p:pic>
        <p:pic>
          <p:nvPicPr>
            <p:cNvPr id="50" name="Picture 6" descr="http://ku.90sjimg.com/element_origin_min_pic/18/09/04/accbb8be9ef414097f4ec2265082fbcb.jpg%21/fwfh/804x1194/quality/90/unsharp/true/compress/tru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257222">
              <a:off x="2449325" y="4806123"/>
              <a:ext cx="345910" cy="515538"/>
            </a:xfrm>
            <a:prstGeom prst="rect">
              <a:avLst/>
            </a:prstGeom>
            <a:noFill/>
          </p:spPr>
        </p:pic>
      </p:grpSp>
      <p:sp>
        <p:nvSpPr>
          <p:cNvPr id="52" name="TextBox 51"/>
          <p:cNvSpPr txBox="1"/>
          <p:nvPr/>
        </p:nvSpPr>
        <p:spPr>
          <a:xfrm>
            <a:off x="4233510" y="4828673"/>
            <a:ext cx="77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charset="0"/>
              </a:rPr>
              <a:t>knives/ on the table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33510" y="5279461"/>
            <a:ext cx="77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Are there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any</a:t>
            </a:r>
            <a:r>
              <a:rPr lang="en-US" altLang="zh-CN" sz="2800" dirty="0" smtClean="0">
                <a:latin typeface="Comic Sans MS" panose="030F0702030302020204" charset="0"/>
              </a:rPr>
              <a:t> knives on the table?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33510" y="5751094"/>
            <a:ext cx="77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charset="0"/>
              </a:rPr>
              <a:t>Yes, there are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some</a:t>
            </a:r>
            <a:r>
              <a:rPr lang="en-US" altLang="zh-CN" sz="2800" dirty="0" smtClean="0">
                <a:latin typeface="Comic Sans MS" panose="030F0702030302020204" charset="0"/>
              </a:rPr>
              <a:t> knives on the table.</a:t>
            </a:r>
            <a:endParaRPr lang="zh-CN" altLang="en-US" sz="2800" dirty="0">
              <a:latin typeface="Comic Sans MS" panose="030F070203030202020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36480" y="4239432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12065"/>
            <a:ext cx="12216680" cy="6857999"/>
            <a:chOff x="0" y="0"/>
            <a:chExt cx="12216680" cy="6857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终止 19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 descr="u=3163865864,3246438192&amp;fm=26&amp;gp=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38028" y="868680"/>
            <a:ext cx="2460931" cy="1638554"/>
          </a:xfrm>
          <a:prstGeom prst="rect">
            <a:avLst/>
          </a:prstGeom>
        </p:spPr>
      </p:pic>
      <p:pic>
        <p:nvPicPr>
          <p:cNvPr id="28" name="图片 27" descr="large (9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9930384" y="743584"/>
            <a:ext cx="874013" cy="874013"/>
          </a:xfrm>
          <a:prstGeom prst="rect">
            <a:avLst/>
          </a:prstGeom>
        </p:spPr>
      </p:pic>
      <p:pic>
        <p:nvPicPr>
          <p:cNvPr id="2" name="图片 1" descr="large (8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9648" y="971677"/>
            <a:ext cx="749808" cy="749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736" y="749681"/>
            <a:ext cx="48056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 dirty="0">
                <a:latin typeface="+mn-ea"/>
                <a:cs typeface="+mn-cs"/>
              </a:rPr>
              <a:t>桌子上有</a:t>
            </a:r>
            <a:r>
              <a:rPr kumimoji="1" lang="zh-CN" altLang="en-US" sz="28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+mn-cs"/>
              </a:rPr>
              <a:t>一本</a:t>
            </a:r>
            <a:r>
              <a:rPr kumimoji="1" lang="zh-CN" altLang="en-US" sz="2800" kern="1200" cap="none" spc="0" normalizeH="0" baseline="0" noProof="0" dirty="0">
                <a:solidFill>
                  <a:srgbClr val="FF0000"/>
                </a:solidFill>
                <a:latin typeface="+mn-ea"/>
                <a:cs typeface="+mn-cs"/>
              </a:rPr>
              <a:t>书</a:t>
            </a:r>
            <a:r>
              <a:rPr kumimoji="1" lang="zh-CN" altLang="en-US" sz="2800" kern="1200" cap="none" spc="0" normalizeH="0" baseline="0" noProof="0" dirty="0">
                <a:latin typeface="+mn-ea"/>
                <a:cs typeface="+mn-cs"/>
              </a:rPr>
              <a:t>和一些报纸。</a:t>
            </a:r>
            <a:endParaRPr kumimoji="1" lang="zh-CN" altLang="en-US" sz="2800" kern="1200" cap="none" spc="0" normalizeH="0" baseline="0" noProof="0" dirty="0">
              <a:latin typeface="+mn-ea"/>
              <a:cs typeface="+mn-cs"/>
            </a:endParaRPr>
          </a:p>
        </p:txBody>
      </p:sp>
      <p:sp>
        <p:nvSpPr>
          <p:cNvPr id="17414" name="TextBox 3"/>
          <p:cNvSpPr txBox="1"/>
          <p:nvPr/>
        </p:nvSpPr>
        <p:spPr>
          <a:xfrm>
            <a:off x="1017651" y="1417955"/>
            <a:ext cx="8571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There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is </a:t>
            </a:r>
            <a:r>
              <a:rPr lang="en-US" altLang="zh-CN" sz="2800" dirty="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a book </a:t>
            </a:r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and some newspapers on the table.</a:t>
            </a: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592" y="2205101"/>
            <a:ext cx="48056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 dirty="0">
                <a:latin typeface="+mn-ea"/>
                <a:cs typeface="+mn-cs"/>
              </a:rPr>
              <a:t>桌子上有</a:t>
            </a:r>
            <a:r>
              <a:rPr kumimoji="1" lang="zh-CN" altLang="en-US" sz="28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+mn-cs"/>
              </a:rPr>
              <a:t>一些</a:t>
            </a:r>
            <a:r>
              <a:rPr kumimoji="1" lang="zh-CN" altLang="en-US" sz="2800" kern="1200" cap="none" spc="0" normalizeH="0" baseline="0" noProof="0" dirty="0">
                <a:solidFill>
                  <a:srgbClr val="FF0000"/>
                </a:solidFill>
                <a:latin typeface="+mn-ea"/>
                <a:cs typeface="+mn-cs"/>
              </a:rPr>
              <a:t>报纸</a:t>
            </a:r>
            <a:r>
              <a:rPr kumimoji="1" lang="zh-CN" altLang="en-US" sz="2800" kern="1200" cap="none" spc="0" normalizeH="0" baseline="0" noProof="0" dirty="0">
                <a:latin typeface="+mn-ea"/>
                <a:cs typeface="+mn-cs"/>
              </a:rPr>
              <a:t>和一本书。</a:t>
            </a:r>
            <a:endParaRPr kumimoji="1" lang="zh-CN" altLang="en-US" sz="2800" kern="1200" cap="none" spc="0" normalizeH="0" baseline="0" noProof="0" dirty="0">
              <a:latin typeface="+mn-ea"/>
              <a:cs typeface="+mn-cs"/>
            </a:endParaRPr>
          </a:p>
        </p:txBody>
      </p:sp>
      <p:sp>
        <p:nvSpPr>
          <p:cNvPr id="17416" name="TextBox 9"/>
          <p:cNvSpPr txBox="1"/>
          <p:nvPr/>
        </p:nvSpPr>
        <p:spPr>
          <a:xfrm>
            <a:off x="935736" y="2873375"/>
            <a:ext cx="88849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There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are </a:t>
            </a:r>
            <a:r>
              <a:rPr lang="en-US" altLang="zh-CN" sz="2800" dirty="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some newspapers </a:t>
            </a:r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and a book on the table. </a:t>
            </a: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160143" y="1470533"/>
            <a:ext cx="432435" cy="453390"/>
          </a:xfrm>
          <a:prstGeom prst="roundRect">
            <a:avLst>
              <a:gd name="adj" fmla="val 13212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058162" y="2906395"/>
            <a:ext cx="684435" cy="488950"/>
          </a:xfrm>
          <a:prstGeom prst="roundRect">
            <a:avLst>
              <a:gd name="adj" fmla="val 13212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063371" y="3922776"/>
            <a:ext cx="979970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latin typeface="Comic Sans MS" panose="030F0702030302020204" charset="0"/>
                <a:ea typeface="宋体" panose="02010600030101010101" pitchFamily="2" charset="-122"/>
              </a:rPr>
              <a:t>                                       </a:t>
            </a:r>
            <a:r>
              <a:rPr kumimoji="1"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就近原则</a:t>
            </a:r>
            <a:endParaRPr kumimoji="1" lang="zh-CN" alt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 smtClean="0">
                <a:latin typeface="Comic Sans MS" panose="030F0702030302020204" charset="0"/>
                <a:ea typeface="宋体" panose="02010600030101010101" pitchFamily="2" charset="-122"/>
              </a:rPr>
              <a:t>There </a:t>
            </a:r>
            <a:r>
              <a:rPr lang="en-US" altLang="zh-CN" sz="2600" dirty="0">
                <a:latin typeface="Comic Sans MS" panose="030F0702030302020204" charset="0"/>
                <a:ea typeface="宋体" panose="02010600030101010101" pitchFamily="2" charset="-122"/>
              </a:rPr>
              <a:t>be </a:t>
            </a:r>
            <a:r>
              <a:rPr lang="zh-CN" altLang="en-US" sz="2600" dirty="0">
                <a:latin typeface="Comic Sans MS" panose="030F0702030302020204" charset="0"/>
                <a:ea typeface="宋体" panose="02010600030101010101" pitchFamily="2" charset="-122"/>
              </a:rPr>
              <a:t>句型中，</a:t>
            </a:r>
            <a:r>
              <a:rPr lang="en-US" altLang="zh-CN" sz="2600" dirty="0" err="1" smtClean="0">
                <a:latin typeface="Comic Sans MS" panose="030F0702030302020204" charset="0"/>
                <a:ea typeface="宋体" panose="02010600030101010101" pitchFamily="2" charset="-122"/>
              </a:rPr>
              <a:t>如果“be”后是由</a:t>
            </a:r>
            <a:r>
              <a:rPr lang="en-US" altLang="zh-CN" sz="2600" dirty="0" err="1">
                <a:latin typeface="Comic Sans MS" panose="030F0702030302020204" charset="0"/>
                <a:ea typeface="宋体" panose="02010600030101010101" pitchFamily="2" charset="-122"/>
              </a:rPr>
              <a:t>and连接的两个或两个以上的名词，那么be的形式要遵循</a:t>
            </a:r>
            <a:r>
              <a:rPr lang="en-US" altLang="zh-CN" sz="2600" dirty="0" smtClean="0">
                <a:latin typeface="Comic Sans MS" panose="030F0702030302020204" charset="0"/>
                <a:ea typeface="宋体" panose="02010600030101010101" pitchFamily="2" charset="-122"/>
              </a:rPr>
              <a:t>“</a:t>
            </a:r>
            <a:r>
              <a:rPr lang="zh-CN" altLang="en-US" sz="2600" dirty="0" smtClean="0">
                <a:latin typeface="Comic Sans MS" panose="030F0702030302020204" charset="0"/>
                <a:ea typeface="宋体" panose="02010600030101010101" pitchFamily="2" charset="-122"/>
              </a:rPr>
              <a:t>就近原则</a:t>
            </a:r>
            <a:r>
              <a:rPr lang="en-US" altLang="zh-CN" sz="2600" dirty="0" smtClean="0">
                <a:latin typeface="Comic Sans MS" panose="030F0702030302020204" charset="0"/>
                <a:ea typeface="宋体" panose="02010600030101010101" pitchFamily="2" charset="-122"/>
              </a:rPr>
              <a:t>”</a:t>
            </a:r>
            <a:r>
              <a:rPr lang="zh-CN" altLang="en-US" sz="2600" dirty="0" smtClean="0">
                <a:latin typeface="Comic Sans MS" panose="030F0702030302020204" charset="0"/>
                <a:ea typeface="宋体" panose="02010600030101010101" pitchFamily="2" charset="-122"/>
              </a:rPr>
              <a:t>。</a:t>
            </a:r>
            <a:endParaRPr lang="en-US" altLang="zh-CN" sz="2600" dirty="0" smtClean="0"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0" y="44450"/>
            <a:ext cx="2425700" cy="575945"/>
          </a:xfrm>
          <a:prstGeom prst="roundRect">
            <a:avLst>
              <a:gd name="adj" fmla="val 4652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Grammar-3</a:t>
            </a:r>
            <a:endParaRPr lang="en-US" altLang="zh-CN" sz="2800" dirty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pic>
        <p:nvPicPr>
          <p:cNvPr id="41" name="图片 40" descr="大桥教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8" grpId="0"/>
      <p:bldP spid="17416" grpId="0"/>
      <p:bldP spid="4" grpId="0" bldLvl="0" animBg="1"/>
      <p:bldP spid="6" grpId="0" bldLvl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848143" y="1718721"/>
            <a:ext cx="8129016" cy="349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终止 11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0" y="44624"/>
            <a:ext cx="2286000" cy="576064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Grammar-3</a:t>
            </a:r>
            <a:endParaRPr lang="en-US" altLang="zh-CN" sz="2800" dirty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" name="圆角矩形 7"/>
          <p:cNvSpPr/>
          <p:nvPr/>
        </p:nvSpPr>
        <p:spPr>
          <a:xfrm>
            <a:off x="2037203" y="1814318"/>
            <a:ext cx="7848600" cy="3240087"/>
          </a:xfrm>
          <a:prstGeom prst="roundRect">
            <a:avLst>
              <a:gd name="adj" fmla="val 16667"/>
            </a:avLst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4500"/>
              </a:lnSpc>
            </a:pP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There be ,There</a:t>
            </a:r>
            <a:r>
              <a:rPr lang="zh-CN" altLang="en-US" sz="2800" b="1" dirty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be , 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表示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某</a:t>
            </a:r>
            <a:r>
              <a:rPr lang="zh-CN" altLang="en-US" sz="2800" b="1" dirty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地有某物</a:t>
            </a: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;</a:t>
            </a:r>
            <a:endParaRPr lang="zh-CN" altLang="en-US" sz="2800" b="1" dirty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4500"/>
              </a:lnSpc>
            </a:pP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There is 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接名单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/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名不</a:t>
            </a: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, there are 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接名复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;</a:t>
            </a:r>
            <a:endParaRPr lang="en-US" altLang="zh-CN" sz="2800" b="1" dirty="0" smtClean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就近原则要记住；</a:t>
            </a:r>
            <a:endParaRPr lang="zh-CN" altLang="en-US" sz="2800" b="1" dirty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变疑问</a:t>
            </a: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,be </a:t>
            </a:r>
            <a:r>
              <a:rPr lang="zh-CN" altLang="en-US" sz="2800" b="1" dirty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提前</a:t>
            </a: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;</a:t>
            </a:r>
            <a:r>
              <a:rPr lang="zh-CN" altLang="en-US" sz="2800" b="1" dirty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 </a:t>
            </a:r>
            <a:r>
              <a:rPr lang="zh-CN" altLang="en-US" sz="2800" b="1" dirty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否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定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be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后加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not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;</a:t>
            </a:r>
            <a:endParaRPr lang="zh-CN" altLang="en-US" sz="2800" b="1" dirty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变疑问，变否定；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some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记得变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any</a:t>
            </a: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.</a:t>
            </a:r>
            <a:endParaRPr lang="en-US" altLang="zh-CN" sz="2800" b="1" dirty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            </a:t>
            </a:r>
            <a:endParaRPr lang="en-US" altLang="zh-CN" sz="2800" b="1" dirty="0">
              <a:latin typeface="Comic Sans MS" panose="030F0702030302020204" charset="0"/>
              <a:cs typeface="Comic Sans MS" panose="030F0702030302020204" charset="0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065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终止 11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sp>
        <p:nvSpPr>
          <p:cNvPr id="98312" name="Text Box 8"/>
          <p:cNvSpPr txBox="1"/>
          <p:nvPr/>
        </p:nvSpPr>
        <p:spPr>
          <a:xfrm>
            <a:off x="790065" y="1473408"/>
            <a:ext cx="10838718" cy="72019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There </a:t>
            </a: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______ </a:t>
            </a:r>
            <a:r>
              <a:rPr lang="en-US" altLang="zh-CN" sz="2800" dirty="0">
                <a:latin typeface="Comic Sans MS" panose="030F0702030302020204" charset="0"/>
                <a:cs typeface="Comic Sans MS" panose="030F0702030302020204" charset="0"/>
              </a:rPr>
              <a:t>a pen near the ruler</a:t>
            </a: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There ______ two books and one cup on the table.</a:t>
            </a: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There ______ some water and some apples on the table.</a:t>
            </a: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There ______ a ruler and three pencils on the table.</a:t>
            </a: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 ______ there a boy in the room?</a:t>
            </a: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There ______ any birds in the sky.</a:t>
            </a: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______ there any books on the desk?</a:t>
            </a: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en-US" altLang="zh-CN" sz="2800" dirty="0" smtClean="0">
              <a:latin typeface="Comic Sans MS" panose="030F0702030302020204" charset="0"/>
              <a:cs typeface="Comic Sans MS" panose="030F070203030202020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CN" sz="280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8320" name="Text Box 16"/>
          <p:cNvSpPr txBox="1"/>
          <p:nvPr/>
        </p:nvSpPr>
        <p:spPr>
          <a:xfrm>
            <a:off x="726178" y="818474"/>
            <a:ext cx="5903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noProof="0" dirty="0">
                <a:latin typeface="+mn-ea"/>
              </a:rPr>
              <a:t>用 be 的适当形式填空：</a:t>
            </a:r>
            <a:endParaRPr kumimoji="1" lang="zh-CN" altLang="en-US" sz="3200" noProof="0" dirty="0">
              <a:latin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2065" y="0"/>
            <a:ext cx="2173351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Exercise-3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5" name="TextBox 6"/>
          <p:cNvSpPr>
            <a:spLocks noChangeArrowheads="1"/>
          </p:cNvSpPr>
          <p:nvPr/>
        </p:nvSpPr>
        <p:spPr bwMode="auto">
          <a:xfrm>
            <a:off x="2766671" y="1463939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8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" name="TextBox 6"/>
          <p:cNvSpPr>
            <a:spLocks noChangeArrowheads="1"/>
          </p:cNvSpPr>
          <p:nvPr/>
        </p:nvSpPr>
        <p:spPr bwMode="auto">
          <a:xfrm>
            <a:off x="2597126" y="2170722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are</a:t>
            </a:r>
            <a:endParaRPr lang="en-US" altLang="zh-CN" sz="28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3" name="TextBox 6"/>
          <p:cNvSpPr>
            <a:spLocks noChangeArrowheads="1"/>
          </p:cNvSpPr>
          <p:nvPr/>
        </p:nvSpPr>
        <p:spPr bwMode="auto">
          <a:xfrm>
            <a:off x="2669516" y="2826042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8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4" name="TextBox 6"/>
          <p:cNvSpPr>
            <a:spLocks noChangeArrowheads="1"/>
          </p:cNvSpPr>
          <p:nvPr/>
        </p:nvSpPr>
        <p:spPr bwMode="auto">
          <a:xfrm>
            <a:off x="2597126" y="3480727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sym typeface="Georgia" panose="02040502050405020303" pitchFamily="18" charset="0"/>
              </a:rPr>
              <a:t>is</a:t>
            </a:r>
            <a:endParaRPr lang="en-US" altLang="zh-CN" sz="2800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0" name="TextBox 6"/>
          <p:cNvSpPr>
            <a:spLocks noChangeArrowheads="1"/>
          </p:cNvSpPr>
          <p:nvPr/>
        </p:nvSpPr>
        <p:spPr bwMode="auto">
          <a:xfrm>
            <a:off x="1596092" y="4098251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Is</a:t>
            </a:r>
            <a:endParaRPr lang="en-US" altLang="zh-CN" sz="28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2" name="TextBox 6"/>
          <p:cNvSpPr>
            <a:spLocks noChangeArrowheads="1"/>
          </p:cNvSpPr>
          <p:nvPr/>
        </p:nvSpPr>
        <p:spPr bwMode="auto">
          <a:xfrm>
            <a:off x="2418224" y="4715140"/>
            <a:ext cx="13089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aren’t</a:t>
            </a:r>
            <a:endParaRPr lang="en-US" altLang="zh-CN" sz="28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3" name="TextBox 6"/>
          <p:cNvSpPr>
            <a:spLocks noChangeArrowheads="1"/>
          </p:cNvSpPr>
          <p:nvPr/>
        </p:nvSpPr>
        <p:spPr bwMode="auto">
          <a:xfrm>
            <a:off x="1466883" y="5360521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Are</a:t>
            </a:r>
            <a:endParaRPr lang="en-US" altLang="zh-CN" sz="2800" i="1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  <p:bldP spid="983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1124268" y="1448435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Comic Sans MS" panose="030F0702030302020204" charset="0"/>
              </a:rPr>
              <a:t>Recite the article</a:t>
            </a:r>
            <a:endParaRPr lang="en-US" sz="8000" dirty="0"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4"/>
          <p:cNvGrpSpPr/>
          <p:nvPr/>
        </p:nvGrpSpPr>
        <p:grpSpPr>
          <a:xfrm>
            <a:off x="0" y="12065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终止 19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40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0" y="34290"/>
            <a:ext cx="2185416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Exercise-4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</a:t>
            </a:r>
            <a:endParaRPr lang="en-US" altLang="zh-C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9146" y="922493"/>
            <a:ext cx="10255718" cy="49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1. There are some forks on the shelf. (</a:t>
            </a:r>
            <a:r>
              <a:rPr lang="zh-CN" altLang="en-US" sz="2800" dirty="0" smtClean="0">
                <a:latin typeface="Comic Sans MS" panose="030F0702030302020204" charset="0"/>
              </a:rPr>
              <a:t>改为否定句</a:t>
            </a:r>
            <a:r>
              <a:rPr lang="en-US" altLang="zh-CN" sz="2800" dirty="0" smtClean="0">
                <a:latin typeface="Comic Sans MS" panose="030F0702030302020204" charset="0"/>
              </a:rPr>
              <a:t>)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There _____ _____ forks on the shelf.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2. There are some shoes near the bed. (</a:t>
            </a:r>
            <a:r>
              <a:rPr lang="zh-CN" altLang="en-US" sz="2800" dirty="0" smtClean="0">
                <a:latin typeface="Comic Sans MS" panose="030F0702030302020204" charset="0"/>
              </a:rPr>
              <a:t>改为一般疑问句</a:t>
            </a:r>
            <a:r>
              <a:rPr lang="en-US" altLang="zh-CN" sz="2800" dirty="0" smtClean="0">
                <a:latin typeface="Comic Sans MS" panose="030F0702030302020204" charset="0"/>
              </a:rPr>
              <a:t>)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_____ _____ ______ shoes near the bed?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3. Are there any bottles on the cupboard? (</a:t>
            </a:r>
            <a:r>
              <a:rPr lang="zh-CN" altLang="en-US" sz="2800" dirty="0" smtClean="0">
                <a:latin typeface="Comic Sans MS" panose="030F0702030302020204" charset="0"/>
              </a:rPr>
              <a:t>作肯定回答</a:t>
            </a:r>
            <a:r>
              <a:rPr lang="en-US" altLang="zh-CN" sz="2800" dirty="0" smtClean="0">
                <a:latin typeface="Comic Sans MS" panose="030F0702030302020204" charset="0"/>
              </a:rPr>
              <a:t>)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Yes, ______ _______.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4. The cigarettes are </a:t>
            </a:r>
            <a:r>
              <a:rPr lang="en-US" altLang="zh-CN" sz="2800" u="sng" dirty="0" smtClean="0">
                <a:latin typeface="Comic Sans MS" panose="030F0702030302020204" charset="0"/>
              </a:rPr>
              <a:t>on the dressing table</a:t>
            </a:r>
            <a:r>
              <a:rPr lang="en-US" altLang="zh-CN" sz="2800" dirty="0" smtClean="0">
                <a:latin typeface="Comic Sans MS" panose="030F0702030302020204" charset="0"/>
              </a:rPr>
              <a:t>. (</a:t>
            </a:r>
            <a:r>
              <a:rPr lang="zh-CN" altLang="en-US" sz="2800" dirty="0" smtClean="0">
                <a:latin typeface="Comic Sans MS" panose="030F0702030302020204" charset="0"/>
              </a:rPr>
              <a:t>对划线部分提问</a:t>
            </a:r>
            <a:r>
              <a:rPr lang="en-US" altLang="zh-CN" sz="2800" dirty="0" smtClean="0">
                <a:latin typeface="Comic Sans MS" panose="030F0702030302020204" charset="0"/>
              </a:rPr>
              <a:t>)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_______ ______ the cigarettes?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5. Is there a stereo in the room? (</a:t>
            </a:r>
            <a:r>
              <a:rPr lang="zh-CN" altLang="en-US" sz="2800" dirty="0" smtClean="0">
                <a:latin typeface="Comic Sans MS" panose="030F0702030302020204" charset="0"/>
              </a:rPr>
              <a:t>作否定回答</a:t>
            </a:r>
            <a:r>
              <a:rPr lang="en-US" altLang="zh-CN" sz="2800" dirty="0" smtClean="0">
                <a:latin typeface="Comic Sans MS" panose="030F0702030302020204" charset="0"/>
              </a:rPr>
              <a:t>)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No, ______ _______.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23" name="文本框 23"/>
          <p:cNvSpPr txBox="1"/>
          <p:nvPr/>
        </p:nvSpPr>
        <p:spPr>
          <a:xfrm>
            <a:off x="3051523" y="1449872"/>
            <a:ext cx="216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aren't  any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25" name="文本框 4"/>
          <p:cNvSpPr txBox="1"/>
          <p:nvPr/>
        </p:nvSpPr>
        <p:spPr>
          <a:xfrm>
            <a:off x="1890382" y="2384644"/>
            <a:ext cx="359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Are     there    any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26" name="文本框 5"/>
          <p:cNvSpPr txBox="1"/>
          <p:nvPr/>
        </p:nvSpPr>
        <p:spPr>
          <a:xfrm>
            <a:off x="2804095" y="3356891"/>
            <a:ext cx="291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there  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sym typeface="+mn-ea"/>
              </a:rPr>
              <a:t>are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27" name="文本框 6"/>
          <p:cNvSpPr txBox="1"/>
          <p:nvPr/>
        </p:nvSpPr>
        <p:spPr>
          <a:xfrm>
            <a:off x="2065682" y="4295141"/>
            <a:ext cx="291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Where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sym typeface="+mn-ea"/>
              </a:rPr>
              <a:t>are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28" name="文本框 7"/>
          <p:cNvSpPr txBox="1"/>
          <p:nvPr/>
        </p:nvSpPr>
        <p:spPr>
          <a:xfrm>
            <a:off x="2633015" y="5242048"/>
            <a:ext cx="291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there      isn't 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>
                <a:latin typeface="Comic Sans MS" panose="030F0702030302020204" charset="0"/>
              </a:rPr>
              <a:t>Practice</a:t>
            </a:r>
            <a:endParaRPr lang="en-US" sz="9600" dirty="0"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矩形 2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118110" y="0"/>
            <a:ext cx="1719834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Practice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2" name="流程图: 终止 1"/>
          <p:cNvSpPr/>
          <p:nvPr/>
        </p:nvSpPr>
        <p:spPr>
          <a:xfrm>
            <a:off x="9552384" y="0"/>
            <a:ext cx="2639616" cy="62068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21619" y="19926"/>
            <a:ext cx="2100777" cy="5808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7793" y="644893"/>
            <a:ext cx="9606013" cy="5183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1. ______ pictures are on the wall.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A. A                  B. An                  C. The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2. The stereo is _____ the window.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A. in                 B. near                C. on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3. ______ there a magazine on the shelf?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A. Am               B. Is                    C. Are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4. There aren’t _______ dresses in the room.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A. any              B. a                      C. some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5. There are _____ bottles on the table.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A. a                  B. an                    C. some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18" name="TextBox 6"/>
          <p:cNvSpPr>
            <a:spLocks noChangeArrowheads="1"/>
          </p:cNvSpPr>
          <p:nvPr/>
        </p:nvSpPr>
        <p:spPr bwMode="auto">
          <a:xfrm>
            <a:off x="2104594" y="705987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C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19" name="TextBox 6"/>
          <p:cNvSpPr>
            <a:spLocks noChangeArrowheads="1"/>
          </p:cNvSpPr>
          <p:nvPr/>
        </p:nvSpPr>
        <p:spPr bwMode="auto">
          <a:xfrm>
            <a:off x="4508523" y="1741048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sym typeface="Georgia" panose="02040502050405020303" pitchFamily="18" charset="0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0" name="TextBox 6"/>
          <p:cNvSpPr>
            <a:spLocks noChangeArrowheads="1"/>
          </p:cNvSpPr>
          <p:nvPr/>
        </p:nvSpPr>
        <p:spPr bwMode="auto">
          <a:xfrm>
            <a:off x="2150176" y="2768824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sym typeface="Georgia" panose="02040502050405020303" pitchFamily="18" charset="0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7" name="TextBox 6"/>
          <p:cNvSpPr>
            <a:spLocks noChangeArrowheads="1"/>
          </p:cNvSpPr>
          <p:nvPr/>
        </p:nvSpPr>
        <p:spPr bwMode="auto">
          <a:xfrm>
            <a:off x="4497351" y="3772582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sym typeface="Georgia" panose="02040502050405020303" pitchFamily="18" charset="0"/>
              </a:rPr>
              <a:t>A</a:t>
            </a:r>
            <a:endParaRPr lang="en-US" altLang="zh-CN" sz="2800" dirty="0">
              <a:solidFill>
                <a:srgbClr val="FF0000"/>
              </a:solidFill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8" name="TextBox 6"/>
          <p:cNvSpPr>
            <a:spLocks noChangeArrowheads="1"/>
          </p:cNvSpPr>
          <p:nvPr/>
        </p:nvSpPr>
        <p:spPr bwMode="auto">
          <a:xfrm>
            <a:off x="3964453" y="4779238"/>
            <a:ext cx="1024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Arial" panose="020B0604020202020204" pitchFamily="34" charset="0"/>
                <a:sym typeface="Georgia" panose="02040502050405020303" pitchFamily="18" charset="0"/>
              </a:rPr>
              <a:t>C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charset="0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矩形 2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1" y="43180"/>
            <a:ext cx="1883664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Practice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2665" y="875899"/>
            <a:ext cx="101127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1. the, on, stereo, there, some, are, </a:t>
            </a:r>
            <a:r>
              <a:rPr lang="en-US" altLang="zh-CN" sz="2800" dirty="0" smtClean="0">
                <a:latin typeface="Comic Sans MS" panose="030F0702030302020204" charset="0"/>
              </a:rPr>
              <a:t>books </a:t>
            </a:r>
            <a:r>
              <a:rPr lang="zh-CN" altLang="en-US" sz="2800" dirty="0" smtClean="0">
                <a:latin typeface="Comic Sans MS" panose="030F0702030302020204" charset="0"/>
              </a:rPr>
              <a:t>（</a:t>
            </a:r>
            <a:r>
              <a:rPr lang="en-US" altLang="zh-CN" sz="2800" dirty="0" smtClean="0">
                <a:latin typeface="Comic Sans MS" panose="030F0702030302020204" charset="0"/>
              </a:rPr>
              <a:t>.)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________________________________________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2. table, near, the, are, armchairs, two, </a:t>
            </a:r>
            <a:r>
              <a:rPr lang="en-US" altLang="zh-CN" sz="2800" dirty="0" smtClean="0">
                <a:latin typeface="Comic Sans MS" panose="030F0702030302020204" charset="0"/>
              </a:rPr>
              <a:t>there  (.)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________________________________________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3. any, there, the, cookers, are, in, not, </a:t>
            </a:r>
            <a:r>
              <a:rPr lang="en-US" altLang="zh-CN" sz="2800" dirty="0" smtClean="0">
                <a:latin typeface="Comic Sans MS" panose="030F0702030302020204" charset="0"/>
              </a:rPr>
              <a:t>kitchen  (.)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________________________________________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4. where, the, pictures, </a:t>
            </a:r>
            <a:r>
              <a:rPr lang="en-US" altLang="zh-CN" sz="2800" dirty="0" smtClean="0">
                <a:latin typeface="Comic Sans MS" panose="030F0702030302020204" charset="0"/>
              </a:rPr>
              <a:t>are  (?)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 smtClean="0">
                <a:latin typeface="Comic Sans MS" panose="030F0702030302020204" charset="0"/>
              </a:rPr>
              <a:t>    ________________________________________</a:t>
            </a:r>
            <a:endParaRPr lang="en-US" altLang="zh-CN" sz="2800" dirty="0" smtClean="0">
              <a:latin typeface="Comic Sans MS" panose="030F07020303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1795" y="1624332"/>
            <a:ext cx="708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There are some books on the stereo.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2651" y="2934644"/>
            <a:ext cx="708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There are two armchairs near the table.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8854" y="4217895"/>
            <a:ext cx="708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There are not any cookers in the kitchen.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7515" y="5445510"/>
            <a:ext cx="708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Where are the pictures?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20" name="流程图: 终止 19"/>
          <p:cNvSpPr/>
          <p:nvPr/>
        </p:nvSpPr>
        <p:spPr>
          <a:xfrm>
            <a:off x="9552384" y="0"/>
            <a:ext cx="2639616" cy="62068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65434" y="19926"/>
            <a:ext cx="2100777" cy="580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1"/>
          <p:cNvGrpSpPr/>
          <p:nvPr/>
        </p:nvGrpSpPr>
        <p:grpSpPr>
          <a:xfrm>
            <a:off x="12700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矩形 2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12700" y="44450"/>
            <a:ext cx="1806956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Practice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12" name="流程图: 终止 11"/>
          <p:cNvSpPr/>
          <p:nvPr/>
        </p:nvSpPr>
        <p:spPr>
          <a:xfrm>
            <a:off x="9552384" y="0"/>
            <a:ext cx="2639616" cy="62068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65434" y="19926"/>
            <a:ext cx="2100777" cy="580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1876926" y="827773"/>
            <a:ext cx="8470232" cy="530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1. </a:t>
            </a:r>
            <a:r>
              <a:rPr lang="zh-CN" altLang="en-US" sz="2800" dirty="0" smtClean="0"/>
              <a:t>这张课桌靠近窗户。</a:t>
            </a:r>
            <a:endParaRPr lang="en-US" altLang="zh-CN" sz="2800" dirty="0" smtClean="0"/>
          </a:p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    _______________________________________</a:t>
            </a:r>
            <a:endParaRPr lang="en-US" altLang="zh-CN" sz="2800" dirty="0" smtClean="0"/>
          </a:p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2. </a:t>
            </a:r>
            <a:r>
              <a:rPr lang="zh-CN" altLang="en-US" sz="2800" dirty="0" smtClean="0"/>
              <a:t>桌子上有八本书。</a:t>
            </a:r>
            <a:endParaRPr lang="en-US" altLang="zh-CN" sz="2800" dirty="0" smtClean="0"/>
          </a:p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    _______________________________________</a:t>
            </a:r>
            <a:endParaRPr lang="en-US" altLang="zh-CN" sz="2800" dirty="0" smtClean="0"/>
          </a:p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3. </a:t>
            </a:r>
            <a:r>
              <a:rPr lang="zh-CN" altLang="en-US" sz="2800" dirty="0" smtClean="0"/>
              <a:t>梳妆台上有一些杂志吗？</a:t>
            </a:r>
            <a:endParaRPr lang="en-US" altLang="zh-CN" sz="2800" dirty="0" smtClean="0"/>
          </a:p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    _______________________________________</a:t>
            </a:r>
            <a:endParaRPr lang="en-US" altLang="zh-CN" sz="2800" dirty="0" smtClean="0"/>
          </a:p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4. There aren’t any apples in the refrigerator.</a:t>
            </a:r>
            <a:endParaRPr lang="en-US" altLang="zh-CN" sz="2800" dirty="0" smtClean="0"/>
          </a:p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    _______________________________________</a:t>
            </a:r>
            <a:endParaRPr lang="en-US" altLang="zh-CN" sz="2800" dirty="0" smtClean="0"/>
          </a:p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5. Are there any forks on the plate?</a:t>
            </a:r>
            <a:endParaRPr lang="en-US" altLang="zh-CN" sz="2800" dirty="0" smtClean="0"/>
          </a:p>
          <a:p>
            <a:pPr marL="342900" indent="-342900">
              <a:lnSpc>
                <a:spcPts val="4100"/>
              </a:lnSpc>
            </a:pPr>
            <a:r>
              <a:rPr lang="en-US" altLang="zh-CN" sz="2800" dirty="0" smtClean="0"/>
              <a:t>    _______________________________________</a:t>
            </a:r>
            <a:endParaRPr lang="zh-CN" alt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239143" y="1408235"/>
            <a:ext cx="850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The desk is near the window.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9143" y="2494286"/>
            <a:ext cx="850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There are eight books on the table.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8473" y="3498553"/>
            <a:ext cx="850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</a:rPr>
              <a:t>Are there any magazines on the dressing table? 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3118" y="4519585"/>
            <a:ext cx="850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charset="0"/>
              </a:rPr>
              <a:t>冰箱里没有苹果。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23118" y="5532594"/>
            <a:ext cx="850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charset="0"/>
              </a:rPr>
              <a:t>盘子里有叉子吗？</a:t>
            </a:r>
            <a:endParaRPr lang="zh-CN" altLang="en-US" sz="2800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矩形 2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-1" y="24765"/>
            <a:ext cx="2011681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Practice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12" name="流程图: 终止 11"/>
          <p:cNvSpPr/>
          <p:nvPr/>
        </p:nvSpPr>
        <p:spPr>
          <a:xfrm>
            <a:off x="9552384" y="19685"/>
            <a:ext cx="2639616" cy="62068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21619" y="19926"/>
            <a:ext cx="2100777" cy="5808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8294" y="866274"/>
            <a:ext cx="93672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charset="0"/>
              </a:rPr>
              <a:t>    </a:t>
            </a:r>
            <a:r>
              <a:rPr lang="en-US" altLang="zh-CN" sz="2800" dirty="0" smtClean="0">
                <a:latin typeface="Comic Sans MS" panose="030F0702030302020204" charset="0"/>
              </a:rPr>
              <a:t>Tony has a bedroom. It’s big and nice.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r>
              <a:rPr lang="en-US" altLang="zh-CN" sz="2800" dirty="0" smtClean="0">
                <a:latin typeface="Comic Sans MS" panose="030F0702030302020204" charset="0"/>
              </a:rPr>
              <a:t>    There is a bed, a desk, a chair in </a:t>
            </a:r>
            <a:r>
              <a:rPr lang="en-US" altLang="zh-CN" sz="2800" dirty="0" err="1" smtClean="0">
                <a:latin typeface="Comic Sans MS" panose="030F0702030302020204" charset="0"/>
              </a:rPr>
              <a:t>Tony’s</a:t>
            </a:r>
            <a:r>
              <a:rPr lang="en-US" altLang="zh-CN" sz="2800" dirty="0" smtClean="0">
                <a:latin typeface="Comic Sans MS" panose="030F0702030302020204" charset="0"/>
              </a:rPr>
              <a:t> bedroom. You can see a ball under the chair. There are some pictures on the wall. Tony likes listening to music. So, there is a stereo next to the window. Look, there is a cat sleeping on the chair. It is very lovely!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/>
            <a:r>
              <a:rPr lang="en-US" altLang="zh-CN" sz="2800" dirty="0" smtClean="0">
                <a:latin typeface="Comic Sans MS" panose="030F0702030302020204" charset="0"/>
              </a:rPr>
              <a:t>1. Is the bedroom big or small?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/>
            <a:r>
              <a:rPr lang="en-US" altLang="zh-CN" sz="2800" dirty="0" smtClean="0">
                <a:latin typeface="Comic Sans MS" panose="030F0702030302020204" charset="0"/>
              </a:rPr>
              <a:t>    ___________________________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/>
            <a:r>
              <a:rPr lang="en-US" altLang="zh-CN" sz="2800" dirty="0" smtClean="0">
                <a:latin typeface="Comic Sans MS" panose="030F0702030302020204" charset="0"/>
              </a:rPr>
              <a:t>2. Is there a chair in the bedroom?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/>
            <a:r>
              <a:rPr lang="en-US" altLang="zh-CN" sz="2800" dirty="0" smtClean="0">
                <a:latin typeface="Comic Sans MS" panose="030F0702030302020204" charset="0"/>
              </a:rPr>
              <a:t>    ___________________________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1795898" y="5120011"/>
            <a:ext cx="255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Yes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, there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is</a:t>
            </a:r>
            <a:r>
              <a:rPr lang="en-US" altLang="zh-CN" sz="2800" dirty="0">
                <a:solidFill>
                  <a:srgbClr val="FF0000"/>
                </a:solidFill>
              </a:rPr>
              <a:t>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6" name="文本框 4"/>
          <p:cNvSpPr txBox="1"/>
          <p:nvPr/>
        </p:nvSpPr>
        <p:spPr>
          <a:xfrm>
            <a:off x="1795898" y="4259358"/>
            <a:ext cx="255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It is big.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矩形 2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854580" y="5123322"/>
            <a:ext cx="628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Yes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, there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is a cat in the bedroom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24788" y="4282913"/>
            <a:ext cx="403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 It is under the chair.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12" name="流程图: 终止 11"/>
          <p:cNvSpPr/>
          <p:nvPr/>
        </p:nvSpPr>
        <p:spPr>
          <a:xfrm>
            <a:off x="9577149" y="-19685"/>
            <a:ext cx="2639616" cy="62068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46384" y="241"/>
            <a:ext cx="2100777" cy="580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323524" y="943098"/>
            <a:ext cx="93031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charset="0"/>
              </a:rPr>
              <a:t>    </a:t>
            </a:r>
            <a:r>
              <a:rPr lang="en-US" altLang="zh-CN" sz="2800" dirty="0" smtClean="0">
                <a:latin typeface="Comic Sans MS" panose="030F0702030302020204" charset="0"/>
              </a:rPr>
              <a:t>Tony has a bedroom. It’s big and nice.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r>
              <a:rPr lang="en-US" altLang="zh-CN" sz="2800" dirty="0" smtClean="0">
                <a:latin typeface="Comic Sans MS" panose="030F0702030302020204" charset="0"/>
              </a:rPr>
              <a:t>    There is a bed, a desk, a chair in </a:t>
            </a:r>
            <a:r>
              <a:rPr lang="en-US" altLang="zh-CN" sz="2800" dirty="0" err="1" smtClean="0">
                <a:latin typeface="Comic Sans MS" panose="030F0702030302020204" charset="0"/>
              </a:rPr>
              <a:t>Tony’s</a:t>
            </a:r>
            <a:r>
              <a:rPr lang="en-US" altLang="zh-CN" sz="2800" dirty="0" smtClean="0">
                <a:latin typeface="Comic Sans MS" panose="030F0702030302020204" charset="0"/>
              </a:rPr>
              <a:t> bedroom. You can see a ball under the chair. There are some pictures on the wall. Tony likes listening to music. So, there is a stereo next to the window. Look, there is a cat sleeping on the chair. It is very lovely!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/>
            <a:r>
              <a:rPr lang="en-US" altLang="zh-CN" sz="2800" dirty="0" smtClean="0">
                <a:latin typeface="Comic Sans MS" panose="030F0702030302020204" charset="0"/>
              </a:rPr>
              <a:t>3. Where is the ball?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/>
            <a:r>
              <a:rPr lang="en-US" altLang="zh-CN" sz="2800" dirty="0" smtClean="0">
                <a:latin typeface="Comic Sans MS" panose="030F0702030302020204" charset="0"/>
              </a:rPr>
              <a:t>    ________________________________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/>
            <a:r>
              <a:rPr lang="en-US" altLang="zh-CN" sz="2800" dirty="0" smtClean="0">
                <a:latin typeface="Comic Sans MS" panose="030F0702030302020204" charset="0"/>
              </a:rPr>
              <a:t>4. Are there any cats in the bedroom?</a:t>
            </a:r>
            <a:endParaRPr lang="en-US" altLang="zh-CN" sz="2800" dirty="0" smtClean="0">
              <a:latin typeface="Comic Sans MS" panose="030F0702030302020204" charset="0"/>
            </a:endParaRPr>
          </a:p>
          <a:p>
            <a:pPr marL="342900" indent="-342900"/>
            <a:r>
              <a:rPr lang="en-US" altLang="zh-CN" sz="2800" dirty="0" smtClean="0">
                <a:latin typeface="Comic Sans MS" panose="030F0702030302020204" charset="0"/>
              </a:rPr>
              <a:t>    _______________________________</a:t>
            </a:r>
            <a:endParaRPr lang="zh-CN" altLang="en-US" sz="2800" dirty="0">
              <a:latin typeface="Comic Sans MS" panose="030F070203030202020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-1" y="24765"/>
            <a:ext cx="1755649" cy="575945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Practice</a:t>
            </a:r>
            <a:endParaRPr lang="en-US" altLang="zh-CN" sz="2800" dirty="0" smtClean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985838" y="21704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atin typeface="Comic Sans MS" panose="030F0702030302020204" charset="0"/>
              </a:rPr>
              <a:t>Summary</a:t>
            </a:r>
            <a:endParaRPr lang="en-US" sz="9600" dirty="0"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73660"/>
            <a:ext cx="12312650" cy="6931660"/>
            <a:chOff x="0" y="0"/>
            <a:chExt cx="19390" cy="10763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263" y="90"/>
              <a:ext cx="3956" cy="105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15" y="159"/>
              <a:ext cx="3308" cy="915"/>
            </a:xfrm>
            <a:prstGeom prst="rect">
              <a:avLst/>
            </a:prstGeom>
          </p:spPr>
        </p:pic>
      </p:grpSp>
      <p:sp>
        <p:nvSpPr>
          <p:cNvPr id="3" name="圆角矩形 2"/>
          <p:cNvSpPr/>
          <p:nvPr/>
        </p:nvSpPr>
        <p:spPr>
          <a:xfrm>
            <a:off x="1424940" y="785793"/>
            <a:ext cx="6695440" cy="14628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iconfont-11920-5700798"/>
          <p:cNvSpPr>
            <a:spLocks noChangeAspect="1"/>
          </p:cNvSpPr>
          <p:nvPr/>
        </p:nvSpPr>
        <p:spPr bwMode="auto">
          <a:xfrm>
            <a:off x="680085" y="844214"/>
            <a:ext cx="744855" cy="704850"/>
          </a:xfrm>
          <a:custGeom>
            <a:avLst/>
            <a:gdLst>
              <a:gd name="T0" fmla="*/ 10985 w 11271"/>
              <a:gd name="T1" fmla="*/ 214 h 11220"/>
              <a:gd name="T2" fmla="*/ 10468 w 11271"/>
              <a:gd name="T3" fmla="*/ 0 h 11220"/>
              <a:gd name="T4" fmla="*/ 9951 w 11271"/>
              <a:gd name="T5" fmla="*/ 214 h 11220"/>
              <a:gd name="T6" fmla="*/ 8192 w 11271"/>
              <a:gd name="T7" fmla="*/ 1973 h 11220"/>
              <a:gd name="T8" fmla="*/ 7949 w 11271"/>
              <a:gd name="T9" fmla="*/ 2216 h 11220"/>
              <a:gd name="T10" fmla="*/ 7720 w 11271"/>
              <a:gd name="T11" fmla="*/ 2445 h 11220"/>
              <a:gd name="T12" fmla="*/ 6319 w 11271"/>
              <a:gd name="T13" fmla="*/ 3846 h 11220"/>
              <a:gd name="T14" fmla="*/ 3900 w 11271"/>
              <a:gd name="T15" fmla="*/ 6265 h 11220"/>
              <a:gd name="T16" fmla="*/ 3900 w 11271"/>
              <a:gd name="T17" fmla="*/ 7320 h 11220"/>
              <a:gd name="T18" fmla="*/ 4914 w 11271"/>
              <a:gd name="T19" fmla="*/ 7320 h 11220"/>
              <a:gd name="T20" fmla="*/ 6107 w 11271"/>
              <a:gd name="T21" fmla="*/ 6127 h 11220"/>
              <a:gd name="T22" fmla="*/ 8775 w 11271"/>
              <a:gd name="T23" fmla="*/ 3460 h 11220"/>
              <a:gd name="T24" fmla="*/ 8814 w 11271"/>
              <a:gd name="T25" fmla="*/ 3420 h 11220"/>
              <a:gd name="T26" fmla="*/ 8814 w 11271"/>
              <a:gd name="T27" fmla="*/ 3420 h 11220"/>
              <a:gd name="T28" fmla="*/ 8938 w 11271"/>
              <a:gd name="T29" fmla="*/ 3296 h 11220"/>
              <a:gd name="T30" fmla="*/ 10985 w 11271"/>
              <a:gd name="T31" fmla="*/ 1248 h 11220"/>
              <a:gd name="T32" fmla="*/ 10985 w 11271"/>
              <a:gd name="T33" fmla="*/ 214 h 11220"/>
              <a:gd name="T34" fmla="*/ 9119 w 11271"/>
              <a:gd name="T35" fmla="*/ 3804 h 11220"/>
              <a:gd name="T36" fmla="*/ 6452 w 11271"/>
              <a:gd name="T37" fmla="*/ 6472 h 11220"/>
              <a:gd name="T38" fmla="*/ 5259 w 11271"/>
              <a:gd name="T39" fmla="*/ 7665 h 11220"/>
              <a:gd name="T40" fmla="*/ 5116 w 11271"/>
              <a:gd name="T41" fmla="*/ 7808 h 11220"/>
              <a:gd name="T42" fmla="*/ 3413 w 11271"/>
              <a:gd name="T43" fmla="*/ 7808 h 11220"/>
              <a:gd name="T44" fmla="*/ 3413 w 11271"/>
              <a:gd name="T45" fmla="*/ 6063 h 11220"/>
              <a:gd name="T46" fmla="*/ 3555 w 11271"/>
              <a:gd name="T47" fmla="*/ 5920 h 11220"/>
              <a:gd name="T48" fmla="*/ 5974 w 11271"/>
              <a:gd name="T49" fmla="*/ 3502 h 11220"/>
              <a:gd name="T50" fmla="*/ 7375 w 11271"/>
              <a:gd name="T51" fmla="*/ 2101 h 11220"/>
              <a:gd name="T52" fmla="*/ 7518 w 11271"/>
              <a:gd name="T53" fmla="*/ 1958 h 11220"/>
              <a:gd name="T54" fmla="*/ 0 w 11271"/>
              <a:gd name="T55" fmla="*/ 1958 h 11220"/>
              <a:gd name="T56" fmla="*/ 0 w 11271"/>
              <a:gd name="T57" fmla="*/ 11220 h 11220"/>
              <a:gd name="T58" fmla="*/ 9262 w 11271"/>
              <a:gd name="T59" fmla="*/ 11220 h 11220"/>
              <a:gd name="T60" fmla="*/ 9262 w 11271"/>
              <a:gd name="T61" fmla="*/ 3661 h 11220"/>
              <a:gd name="T62" fmla="*/ 9158 w 11271"/>
              <a:gd name="T63" fmla="*/ 3766 h 11220"/>
              <a:gd name="T64" fmla="*/ 9119 w 11271"/>
              <a:gd name="T65" fmla="*/ 3804 h 1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71" h="11220">
                <a:moveTo>
                  <a:pt x="10985" y="214"/>
                </a:moveTo>
                <a:cubicBezTo>
                  <a:pt x="10843" y="72"/>
                  <a:pt x="10655" y="0"/>
                  <a:pt x="10468" y="0"/>
                </a:cubicBezTo>
                <a:cubicBezTo>
                  <a:pt x="10281" y="0"/>
                  <a:pt x="10094" y="72"/>
                  <a:pt x="9951" y="214"/>
                </a:cubicBezTo>
                <a:lnTo>
                  <a:pt x="8192" y="1973"/>
                </a:lnTo>
                <a:lnTo>
                  <a:pt x="7949" y="2216"/>
                </a:lnTo>
                <a:lnTo>
                  <a:pt x="7720" y="2445"/>
                </a:lnTo>
                <a:lnTo>
                  <a:pt x="6319" y="3846"/>
                </a:lnTo>
                <a:lnTo>
                  <a:pt x="3900" y="6265"/>
                </a:lnTo>
                <a:lnTo>
                  <a:pt x="3900" y="7320"/>
                </a:lnTo>
                <a:lnTo>
                  <a:pt x="4914" y="7320"/>
                </a:lnTo>
                <a:lnTo>
                  <a:pt x="6107" y="6127"/>
                </a:lnTo>
                <a:lnTo>
                  <a:pt x="8775" y="3460"/>
                </a:lnTo>
                <a:lnTo>
                  <a:pt x="8814" y="3420"/>
                </a:lnTo>
                <a:lnTo>
                  <a:pt x="8814" y="3420"/>
                </a:lnTo>
                <a:lnTo>
                  <a:pt x="8938" y="3296"/>
                </a:lnTo>
                <a:lnTo>
                  <a:pt x="10985" y="1248"/>
                </a:lnTo>
                <a:cubicBezTo>
                  <a:pt x="11271" y="963"/>
                  <a:pt x="11271" y="500"/>
                  <a:pt x="10985" y="214"/>
                </a:cubicBezTo>
                <a:close/>
                <a:moveTo>
                  <a:pt x="9119" y="3804"/>
                </a:moveTo>
                <a:lnTo>
                  <a:pt x="6452" y="6472"/>
                </a:lnTo>
                <a:lnTo>
                  <a:pt x="5259" y="7665"/>
                </a:lnTo>
                <a:lnTo>
                  <a:pt x="5116" y="7808"/>
                </a:lnTo>
                <a:lnTo>
                  <a:pt x="3413" y="7808"/>
                </a:lnTo>
                <a:lnTo>
                  <a:pt x="3413" y="6063"/>
                </a:lnTo>
                <a:lnTo>
                  <a:pt x="3555" y="5920"/>
                </a:lnTo>
                <a:lnTo>
                  <a:pt x="5974" y="3502"/>
                </a:lnTo>
                <a:lnTo>
                  <a:pt x="7375" y="2101"/>
                </a:lnTo>
                <a:lnTo>
                  <a:pt x="7518" y="1958"/>
                </a:lnTo>
                <a:lnTo>
                  <a:pt x="0" y="1958"/>
                </a:lnTo>
                <a:lnTo>
                  <a:pt x="0" y="11220"/>
                </a:lnTo>
                <a:lnTo>
                  <a:pt x="9262" y="11220"/>
                </a:lnTo>
                <a:lnTo>
                  <a:pt x="9262" y="3661"/>
                </a:lnTo>
                <a:lnTo>
                  <a:pt x="9158" y="3766"/>
                </a:lnTo>
                <a:lnTo>
                  <a:pt x="9119" y="38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sp>
      <p:sp>
        <p:nvSpPr>
          <p:cNvPr id="11" name="圆角矩形 10"/>
          <p:cNvSpPr/>
          <p:nvPr/>
        </p:nvSpPr>
        <p:spPr>
          <a:xfrm>
            <a:off x="2496820" y="2843530"/>
            <a:ext cx="6890385" cy="31553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iconfont-11920-5700798"/>
          <p:cNvSpPr>
            <a:spLocks noChangeAspect="1"/>
          </p:cNvSpPr>
          <p:nvPr/>
        </p:nvSpPr>
        <p:spPr bwMode="auto">
          <a:xfrm>
            <a:off x="1679940" y="2901909"/>
            <a:ext cx="744855" cy="704850"/>
          </a:xfrm>
          <a:custGeom>
            <a:avLst/>
            <a:gdLst>
              <a:gd name="T0" fmla="*/ 10985 w 11271"/>
              <a:gd name="T1" fmla="*/ 214 h 11220"/>
              <a:gd name="T2" fmla="*/ 10468 w 11271"/>
              <a:gd name="T3" fmla="*/ 0 h 11220"/>
              <a:gd name="T4" fmla="*/ 9951 w 11271"/>
              <a:gd name="T5" fmla="*/ 214 h 11220"/>
              <a:gd name="T6" fmla="*/ 8192 w 11271"/>
              <a:gd name="T7" fmla="*/ 1973 h 11220"/>
              <a:gd name="T8" fmla="*/ 7949 w 11271"/>
              <a:gd name="T9" fmla="*/ 2216 h 11220"/>
              <a:gd name="T10" fmla="*/ 7720 w 11271"/>
              <a:gd name="T11" fmla="*/ 2445 h 11220"/>
              <a:gd name="T12" fmla="*/ 6319 w 11271"/>
              <a:gd name="T13" fmla="*/ 3846 h 11220"/>
              <a:gd name="T14" fmla="*/ 3900 w 11271"/>
              <a:gd name="T15" fmla="*/ 6265 h 11220"/>
              <a:gd name="T16" fmla="*/ 3900 w 11271"/>
              <a:gd name="T17" fmla="*/ 7320 h 11220"/>
              <a:gd name="T18" fmla="*/ 4914 w 11271"/>
              <a:gd name="T19" fmla="*/ 7320 h 11220"/>
              <a:gd name="T20" fmla="*/ 6107 w 11271"/>
              <a:gd name="T21" fmla="*/ 6127 h 11220"/>
              <a:gd name="T22" fmla="*/ 8775 w 11271"/>
              <a:gd name="T23" fmla="*/ 3460 h 11220"/>
              <a:gd name="T24" fmla="*/ 8814 w 11271"/>
              <a:gd name="T25" fmla="*/ 3420 h 11220"/>
              <a:gd name="T26" fmla="*/ 8814 w 11271"/>
              <a:gd name="T27" fmla="*/ 3420 h 11220"/>
              <a:gd name="T28" fmla="*/ 8938 w 11271"/>
              <a:gd name="T29" fmla="*/ 3296 h 11220"/>
              <a:gd name="T30" fmla="*/ 10985 w 11271"/>
              <a:gd name="T31" fmla="*/ 1248 h 11220"/>
              <a:gd name="T32" fmla="*/ 10985 w 11271"/>
              <a:gd name="T33" fmla="*/ 214 h 11220"/>
              <a:gd name="T34" fmla="*/ 9119 w 11271"/>
              <a:gd name="T35" fmla="*/ 3804 h 11220"/>
              <a:gd name="T36" fmla="*/ 6452 w 11271"/>
              <a:gd name="T37" fmla="*/ 6472 h 11220"/>
              <a:gd name="T38" fmla="*/ 5259 w 11271"/>
              <a:gd name="T39" fmla="*/ 7665 h 11220"/>
              <a:gd name="T40" fmla="*/ 5116 w 11271"/>
              <a:gd name="T41" fmla="*/ 7808 h 11220"/>
              <a:gd name="T42" fmla="*/ 3413 w 11271"/>
              <a:gd name="T43" fmla="*/ 7808 h 11220"/>
              <a:gd name="T44" fmla="*/ 3413 w 11271"/>
              <a:gd name="T45" fmla="*/ 6063 h 11220"/>
              <a:gd name="T46" fmla="*/ 3555 w 11271"/>
              <a:gd name="T47" fmla="*/ 5920 h 11220"/>
              <a:gd name="T48" fmla="*/ 5974 w 11271"/>
              <a:gd name="T49" fmla="*/ 3502 h 11220"/>
              <a:gd name="T50" fmla="*/ 7375 w 11271"/>
              <a:gd name="T51" fmla="*/ 2101 h 11220"/>
              <a:gd name="T52" fmla="*/ 7518 w 11271"/>
              <a:gd name="T53" fmla="*/ 1958 h 11220"/>
              <a:gd name="T54" fmla="*/ 0 w 11271"/>
              <a:gd name="T55" fmla="*/ 1958 h 11220"/>
              <a:gd name="T56" fmla="*/ 0 w 11271"/>
              <a:gd name="T57" fmla="*/ 11220 h 11220"/>
              <a:gd name="T58" fmla="*/ 9262 w 11271"/>
              <a:gd name="T59" fmla="*/ 11220 h 11220"/>
              <a:gd name="T60" fmla="*/ 9262 w 11271"/>
              <a:gd name="T61" fmla="*/ 3661 h 11220"/>
              <a:gd name="T62" fmla="*/ 9158 w 11271"/>
              <a:gd name="T63" fmla="*/ 3766 h 11220"/>
              <a:gd name="T64" fmla="*/ 9119 w 11271"/>
              <a:gd name="T65" fmla="*/ 3804 h 1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71" h="11220">
                <a:moveTo>
                  <a:pt x="10985" y="214"/>
                </a:moveTo>
                <a:cubicBezTo>
                  <a:pt x="10843" y="72"/>
                  <a:pt x="10655" y="0"/>
                  <a:pt x="10468" y="0"/>
                </a:cubicBezTo>
                <a:cubicBezTo>
                  <a:pt x="10281" y="0"/>
                  <a:pt x="10094" y="72"/>
                  <a:pt x="9951" y="214"/>
                </a:cubicBezTo>
                <a:lnTo>
                  <a:pt x="8192" y="1973"/>
                </a:lnTo>
                <a:lnTo>
                  <a:pt x="7949" y="2216"/>
                </a:lnTo>
                <a:lnTo>
                  <a:pt x="7720" y="2445"/>
                </a:lnTo>
                <a:lnTo>
                  <a:pt x="6319" y="3846"/>
                </a:lnTo>
                <a:lnTo>
                  <a:pt x="3900" y="6265"/>
                </a:lnTo>
                <a:lnTo>
                  <a:pt x="3900" y="7320"/>
                </a:lnTo>
                <a:lnTo>
                  <a:pt x="4914" y="7320"/>
                </a:lnTo>
                <a:lnTo>
                  <a:pt x="6107" y="6127"/>
                </a:lnTo>
                <a:lnTo>
                  <a:pt x="8775" y="3460"/>
                </a:lnTo>
                <a:lnTo>
                  <a:pt x="8814" y="3420"/>
                </a:lnTo>
                <a:lnTo>
                  <a:pt x="8814" y="3420"/>
                </a:lnTo>
                <a:lnTo>
                  <a:pt x="8938" y="3296"/>
                </a:lnTo>
                <a:lnTo>
                  <a:pt x="10985" y="1248"/>
                </a:lnTo>
                <a:cubicBezTo>
                  <a:pt x="11271" y="963"/>
                  <a:pt x="11271" y="500"/>
                  <a:pt x="10985" y="214"/>
                </a:cubicBezTo>
                <a:close/>
                <a:moveTo>
                  <a:pt x="9119" y="3804"/>
                </a:moveTo>
                <a:lnTo>
                  <a:pt x="6452" y="6472"/>
                </a:lnTo>
                <a:lnTo>
                  <a:pt x="5259" y="7665"/>
                </a:lnTo>
                <a:lnTo>
                  <a:pt x="5116" y="7808"/>
                </a:lnTo>
                <a:lnTo>
                  <a:pt x="3413" y="7808"/>
                </a:lnTo>
                <a:lnTo>
                  <a:pt x="3413" y="6063"/>
                </a:lnTo>
                <a:lnTo>
                  <a:pt x="3555" y="5920"/>
                </a:lnTo>
                <a:lnTo>
                  <a:pt x="5974" y="3502"/>
                </a:lnTo>
                <a:lnTo>
                  <a:pt x="7375" y="2101"/>
                </a:lnTo>
                <a:lnTo>
                  <a:pt x="7518" y="1958"/>
                </a:lnTo>
                <a:lnTo>
                  <a:pt x="0" y="1958"/>
                </a:lnTo>
                <a:lnTo>
                  <a:pt x="0" y="11220"/>
                </a:lnTo>
                <a:lnTo>
                  <a:pt x="9262" y="11220"/>
                </a:lnTo>
                <a:lnTo>
                  <a:pt x="9262" y="3661"/>
                </a:lnTo>
                <a:lnTo>
                  <a:pt x="9158" y="3766"/>
                </a:lnTo>
                <a:lnTo>
                  <a:pt x="9119" y="38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551940" y="884854"/>
            <a:ext cx="6145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Grammar-1 there be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单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/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复数句型：</a:t>
            </a:r>
            <a:endParaRPr lang="en-US" sz="2800" dirty="0" smtClean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800" dirty="0" smtClean="0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There is +</a:t>
            </a:r>
            <a:r>
              <a:rPr lang="zh-CN" altLang="en-US" sz="2800" dirty="0" smtClean="0">
                <a:latin typeface="Comic Sans MS" panose="030F0702030302020204" charset="0"/>
                <a:ea typeface="宋体" panose="02010600030101010101" pitchFamily="2" charset="-122"/>
              </a:rPr>
              <a:t>名单</a:t>
            </a:r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/</a:t>
            </a:r>
            <a:r>
              <a:rPr lang="zh-CN" altLang="en-US" sz="2800" dirty="0" smtClean="0">
                <a:latin typeface="Comic Sans MS" panose="030F0702030302020204" charset="0"/>
                <a:ea typeface="宋体" panose="02010600030101010101" pitchFamily="2" charset="-122"/>
              </a:rPr>
              <a:t>名不</a:t>
            </a:r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+ </a:t>
            </a:r>
            <a:r>
              <a:rPr lang="en-US" altLang="zh-CN" sz="2800" dirty="0" err="1" smtClean="0">
                <a:latin typeface="Comic Sans MS" panose="030F0702030302020204" charset="0"/>
                <a:ea typeface="宋体" panose="02010600030101010101" pitchFamily="2" charset="-122"/>
              </a:rPr>
              <a:t>地点</a:t>
            </a:r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.</a:t>
            </a:r>
            <a:endParaRPr lang="en-US" altLang="zh-CN" sz="2800" dirty="0" smtClean="0">
              <a:latin typeface="Comic Sans MS" panose="030F0702030302020204" charset="0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 There are +</a:t>
            </a:r>
            <a:r>
              <a:rPr lang="zh-CN" altLang="en-US" sz="2800" dirty="0" smtClean="0">
                <a:latin typeface="Comic Sans MS" panose="030F0702030302020204" charset="0"/>
                <a:ea typeface="宋体" panose="02010600030101010101" pitchFamily="2" charset="-122"/>
              </a:rPr>
              <a:t>名复</a:t>
            </a:r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+ </a:t>
            </a:r>
            <a:r>
              <a:rPr lang="en-US" altLang="zh-CN" sz="2800" dirty="0" err="1" smtClean="0">
                <a:latin typeface="Comic Sans MS" panose="030F0702030302020204" charset="0"/>
                <a:ea typeface="宋体" panose="02010600030101010101" pitchFamily="2" charset="-122"/>
              </a:rPr>
              <a:t>地点</a:t>
            </a:r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. </a:t>
            </a:r>
            <a:endParaRPr lang="en-US" altLang="zh-C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 </a:t>
            </a:r>
            <a:endParaRPr lang="en-US" altLang="zh-CN" sz="2800" dirty="0"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11815" y="2937469"/>
            <a:ext cx="612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Grammar-2 some/ any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的用法：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0490" y="3812635"/>
            <a:ext cx="615553" cy="1157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一些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347296" y="4112073"/>
            <a:ext cx="834887" cy="418185"/>
          </a:xfrm>
          <a:custGeom>
            <a:avLst/>
            <a:gdLst>
              <a:gd name="connsiteX0" fmla="*/ 0 w 834887"/>
              <a:gd name="connsiteY0" fmla="*/ 0 h 418185"/>
              <a:gd name="connsiteX1" fmla="*/ 59634 w 834887"/>
              <a:gd name="connsiteY1" fmla="*/ 99391 h 418185"/>
              <a:gd name="connsiteX2" fmla="*/ 89452 w 834887"/>
              <a:gd name="connsiteY2" fmla="*/ 168965 h 418185"/>
              <a:gd name="connsiteX3" fmla="*/ 119269 w 834887"/>
              <a:gd name="connsiteY3" fmla="*/ 228600 h 418185"/>
              <a:gd name="connsiteX4" fmla="*/ 129208 w 834887"/>
              <a:gd name="connsiteY4" fmla="*/ 258418 h 418185"/>
              <a:gd name="connsiteX5" fmla="*/ 159026 w 834887"/>
              <a:gd name="connsiteY5" fmla="*/ 298174 h 418185"/>
              <a:gd name="connsiteX6" fmla="*/ 208721 w 834887"/>
              <a:gd name="connsiteY6" fmla="*/ 367748 h 418185"/>
              <a:gd name="connsiteX7" fmla="*/ 268356 w 834887"/>
              <a:gd name="connsiteY7" fmla="*/ 407504 h 418185"/>
              <a:gd name="connsiteX8" fmla="*/ 347869 w 834887"/>
              <a:gd name="connsiteY8" fmla="*/ 417444 h 418185"/>
              <a:gd name="connsiteX9" fmla="*/ 407504 w 834887"/>
              <a:gd name="connsiteY9" fmla="*/ 407504 h 418185"/>
              <a:gd name="connsiteX10" fmla="*/ 437321 w 834887"/>
              <a:gd name="connsiteY10" fmla="*/ 337931 h 418185"/>
              <a:gd name="connsiteX11" fmla="*/ 427382 w 834887"/>
              <a:gd name="connsiteY11" fmla="*/ 89452 h 418185"/>
              <a:gd name="connsiteX12" fmla="*/ 377687 w 834887"/>
              <a:gd name="connsiteY12" fmla="*/ 79513 h 418185"/>
              <a:gd name="connsiteX13" fmla="*/ 318052 w 834887"/>
              <a:gd name="connsiteY13" fmla="*/ 59635 h 418185"/>
              <a:gd name="connsiteX14" fmla="*/ 337930 w 834887"/>
              <a:gd name="connsiteY14" fmla="*/ 168965 h 418185"/>
              <a:gd name="connsiteX15" fmla="*/ 347869 w 834887"/>
              <a:gd name="connsiteY15" fmla="*/ 208722 h 418185"/>
              <a:gd name="connsiteX16" fmla="*/ 367748 w 834887"/>
              <a:gd name="connsiteY16" fmla="*/ 238539 h 418185"/>
              <a:gd name="connsiteX17" fmla="*/ 377687 w 834887"/>
              <a:gd name="connsiteY17" fmla="*/ 268357 h 418185"/>
              <a:gd name="connsiteX18" fmla="*/ 437321 w 834887"/>
              <a:gd name="connsiteY18" fmla="*/ 327991 h 418185"/>
              <a:gd name="connsiteX19" fmla="*/ 457200 w 834887"/>
              <a:gd name="connsiteY19" fmla="*/ 357809 h 418185"/>
              <a:gd name="connsiteX20" fmla="*/ 467139 w 834887"/>
              <a:gd name="connsiteY20" fmla="*/ 387626 h 418185"/>
              <a:gd name="connsiteX21" fmla="*/ 496956 w 834887"/>
              <a:gd name="connsiteY21" fmla="*/ 407504 h 418185"/>
              <a:gd name="connsiteX22" fmla="*/ 725556 w 834887"/>
              <a:gd name="connsiteY22" fmla="*/ 397565 h 418185"/>
              <a:gd name="connsiteX23" fmla="*/ 755374 w 834887"/>
              <a:gd name="connsiteY23" fmla="*/ 377687 h 418185"/>
              <a:gd name="connsiteX24" fmla="*/ 785191 w 834887"/>
              <a:gd name="connsiteY24" fmla="*/ 367748 h 418185"/>
              <a:gd name="connsiteX25" fmla="*/ 815008 w 834887"/>
              <a:gd name="connsiteY25" fmla="*/ 337931 h 418185"/>
              <a:gd name="connsiteX26" fmla="*/ 834887 w 834887"/>
              <a:gd name="connsiteY26" fmla="*/ 327991 h 4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4887" h="418185">
                <a:moveTo>
                  <a:pt x="0" y="0"/>
                </a:moveTo>
                <a:cubicBezTo>
                  <a:pt x="19814" y="29722"/>
                  <a:pt x="46536" y="64463"/>
                  <a:pt x="59634" y="99391"/>
                </a:cubicBezTo>
                <a:cubicBezTo>
                  <a:pt x="87141" y="172740"/>
                  <a:pt x="49169" y="108541"/>
                  <a:pt x="89452" y="168965"/>
                </a:cubicBezTo>
                <a:cubicBezTo>
                  <a:pt x="114434" y="243914"/>
                  <a:pt x="80735" y="151530"/>
                  <a:pt x="119269" y="228600"/>
                </a:cubicBezTo>
                <a:cubicBezTo>
                  <a:pt x="123954" y="237971"/>
                  <a:pt x="124010" y="249321"/>
                  <a:pt x="129208" y="258418"/>
                </a:cubicBezTo>
                <a:cubicBezTo>
                  <a:pt x="137427" y="272801"/>
                  <a:pt x="150246" y="284127"/>
                  <a:pt x="159026" y="298174"/>
                </a:cubicBezTo>
                <a:cubicBezTo>
                  <a:pt x="186440" y="342036"/>
                  <a:pt x="167241" y="335486"/>
                  <a:pt x="208721" y="367748"/>
                </a:cubicBezTo>
                <a:cubicBezTo>
                  <a:pt x="227579" y="382415"/>
                  <a:pt x="244650" y="404540"/>
                  <a:pt x="268356" y="407504"/>
                </a:cubicBezTo>
                <a:lnTo>
                  <a:pt x="347869" y="417444"/>
                </a:lnTo>
                <a:cubicBezTo>
                  <a:pt x="367747" y="414131"/>
                  <a:pt x="390415" y="418185"/>
                  <a:pt x="407504" y="407504"/>
                </a:cubicBezTo>
                <a:cubicBezTo>
                  <a:pt x="417846" y="401040"/>
                  <a:pt x="432752" y="351637"/>
                  <a:pt x="437321" y="337931"/>
                </a:cubicBezTo>
                <a:cubicBezTo>
                  <a:pt x="434008" y="255105"/>
                  <a:pt x="446021" y="170222"/>
                  <a:pt x="427382" y="89452"/>
                </a:cubicBezTo>
                <a:cubicBezTo>
                  <a:pt x="423583" y="72992"/>
                  <a:pt x="393985" y="83958"/>
                  <a:pt x="377687" y="79513"/>
                </a:cubicBezTo>
                <a:cubicBezTo>
                  <a:pt x="357472" y="74000"/>
                  <a:pt x="318052" y="59635"/>
                  <a:pt x="318052" y="59635"/>
                </a:cubicBezTo>
                <a:cubicBezTo>
                  <a:pt x="334499" y="191215"/>
                  <a:pt x="317501" y="97464"/>
                  <a:pt x="337930" y="168965"/>
                </a:cubicBezTo>
                <a:cubicBezTo>
                  <a:pt x="341683" y="182100"/>
                  <a:pt x="342488" y="196166"/>
                  <a:pt x="347869" y="208722"/>
                </a:cubicBezTo>
                <a:cubicBezTo>
                  <a:pt x="352575" y="219702"/>
                  <a:pt x="361122" y="228600"/>
                  <a:pt x="367748" y="238539"/>
                </a:cubicBezTo>
                <a:cubicBezTo>
                  <a:pt x="371061" y="248478"/>
                  <a:pt x="371255" y="260087"/>
                  <a:pt x="377687" y="268357"/>
                </a:cubicBezTo>
                <a:cubicBezTo>
                  <a:pt x="394946" y="290547"/>
                  <a:pt x="421727" y="304601"/>
                  <a:pt x="437321" y="327991"/>
                </a:cubicBezTo>
                <a:lnTo>
                  <a:pt x="457200" y="357809"/>
                </a:lnTo>
                <a:cubicBezTo>
                  <a:pt x="460513" y="367748"/>
                  <a:pt x="460594" y="379445"/>
                  <a:pt x="467139" y="387626"/>
                </a:cubicBezTo>
                <a:cubicBezTo>
                  <a:pt x="474601" y="396954"/>
                  <a:pt x="485020" y="407045"/>
                  <a:pt x="496956" y="407504"/>
                </a:cubicBezTo>
                <a:lnTo>
                  <a:pt x="725556" y="397565"/>
                </a:lnTo>
                <a:cubicBezTo>
                  <a:pt x="735495" y="390939"/>
                  <a:pt x="744690" y="383029"/>
                  <a:pt x="755374" y="377687"/>
                </a:cubicBezTo>
                <a:cubicBezTo>
                  <a:pt x="764745" y="373002"/>
                  <a:pt x="776474" y="373559"/>
                  <a:pt x="785191" y="367748"/>
                </a:cubicBezTo>
                <a:cubicBezTo>
                  <a:pt x="796886" y="359951"/>
                  <a:pt x="804032" y="346712"/>
                  <a:pt x="815008" y="337931"/>
                </a:cubicBezTo>
                <a:cubicBezTo>
                  <a:pt x="820793" y="333303"/>
                  <a:pt x="828261" y="331304"/>
                  <a:pt x="834887" y="327991"/>
                </a:cubicBezTo>
              </a:path>
            </a:pathLst>
          </a:custGeom>
          <a:ln w="28575">
            <a:solidFill>
              <a:srgbClr val="FE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4167554" y="3669759"/>
            <a:ext cx="111389" cy="121203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318552" y="3455445"/>
            <a:ext cx="1086547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some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14491" y="4580257"/>
            <a:ext cx="109060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any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  <p:sp>
        <p:nvSpPr>
          <p:cNvPr id="26" name="左大括号 25"/>
          <p:cNvSpPr/>
          <p:nvPr/>
        </p:nvSpPr>
        <p:spPr>
          <a:xfrm>
            <a:off x="5580864" y="4293796"/>
            <a:ext cx="111389" cy="121203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5428741" y="3692782"/>
            <a:ext cx="255490" cy="51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731861" y="3453841"/>
            <a:ext cx="1380695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肯定句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30257" y="4116380"/>
            <a:ext cx="1372969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否定句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39882" y="5232910"/>
            <a:ext cx="1335353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Comic Sans MS" panose="030F0702030302020204" charset="0"/>
                <a:ea typeface="华文楷体" panose="02010600040101010101" pitchFamily="2" charset="-122"/>
              </a:rPr>
              <a:t>疑问句</a:t>
            </a:r>
            <a:endParaRPr lang="zh-CN" altLang="en-US" sz="2800" b="1" dirty="0">
              <a:solidFill>
                <a:schemeClr val="tx1"/>
              </a:solidFill>
              <a:latin typeface="Comic Sans MS" panose="030F070203030202020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6" grpId="0" bldLvl="0" animBg="1"/>
      <p:bldP spid="19" grpId="0" bldLvl="0" animBg="1"/>
      <p:bldP spid="21" grpId="0" bldLvl="0" animBg="1"/>
      <p:bldP spid="24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73660"/>
            <a:ext cx="12312650" cy="6931660"/>
            <a:chOff x="0" y="0"/>
            <a:chExt cx="19390" cy="10763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19390" cy="10763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8" name="圆角矩形 17"/>
            <p:cNvSpPr/>
            <p:nvPr/>
          </p:nvSpPr>
          <p:spPr>
            <a:xfrm>
              <a:off x="15263" y="90"/>
              <a:ext cx="3956" cy="105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415" y="159"/>
              <a:ext cx="3308" cy="915"/>
            </a:xfrm>
            <a:prstGeom prst="rect">
              <a:avLst/>
            </a:prstGeom>
          </p:spPr>
        </p:pic>
      </p:grpSp>
      <p:sp>
        <p:nvSpPr>
          <p:cNvPr id="3" name="圆角矩形 2"/>
          <p:cNvSpPr/>
          <p:nvPr/>
        </p:nvSpPr>
        <p:spPr>
          <a:xfrm>
            <a:off x="1182654" y="472420"/>
            <a:ext cx="8524054" cy="21832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iconfont-11920-5700798"/>
          <p:cNvSpPr>
            <a:spLocks noChangeAspect="1"/>
          </p:cNvSpPr>
          <p:nvPr/>
        </p:nvSpPr>
        <p:spPr bwMode="auto">
          <a:xfrm>
            <a:off x="437799" y="530840"/>
            <a:ext cx="744855" cy="705072"/>
          </a:xfrm>
          <a:custGeom>
            <a:avLst/>
            <a:gdLst>
              <a:gd name="T0" fmla="*/ 10985 w 11271"/>
              <a:gd name="T1" fmla="*/ 214 h 11220"/>
              <a:gd name="T2" fmla="*/ 10468 w 11271"/>
              <a:gd name="T3" fmla="*/ 0 h 11220"/>
              <a:gd name="T4" fmla="*/ 9951 w 11271"/>
              <a:gd name="T5" fmla="*/ 214 h 11220"/>
              <a:gd name="T6" fmla="*/ 8192 w 11271"/>
              <a:gd name="T7" fmla="*/ 1973 h 11220"/>
              <a:gd name="T8" fmla="*/ 7949 w 11271"/>
              <a:gd name="T9" fmla="*/ 2216 h 11220"/>
              <a:gd name="T10" fmla="*/ 7720 w 11271"/>
              <a:gd name="T11" fmla="*/ 2445 h 11220"/>
              <a:gd name="T12" fmla="*/ 6319 w 11271"/>
              <a:gd name="T13" fmla="*/ 3846 h 11220"/>
              <a:gd name="T14" fmla="*/ 3900 w 11271"/>
              <a:gd name="T15" fmla="*/ 6265 h 11220"/>
              <a:gd name="T16" fmla="*/ 3900 w 11271"/>
              <a:gd name="T17" fmla="*/ 7320 h 11220"/>
              <a:gd name="T18" fmla="*/ 4914 w 11271"/>
              <a:gd name="T19" fmla="*/ 7320 h 11220"/>
              <a:gd name="T20" fmla="*/ 6107 w 11271"/>
              <a:gd name="T21" fmla="*/ 6127 h 11220"/>
              <a:gd name="T22" fmla="*/ 8775 w 11271"/>
              <a:gd name="T23" fmla="*/ 3460 h 11220"/>
              <a:gd name="T24" fmla="*/ 8814 w 11271"/>
              <a:gd name="T25" fmla="*/ 3420 h 11220"/>
              <a:gd name="T26" fmla="*/ 8814 w 11271"/>
              <a:gd name="T27" fmla="*/ 3420 h 11220"/>
              <a:gd name="T28" fmla="*/ 8938 w 11271"/>
              <a:gd name="T29" fmla="*/ 3296 h 11220"/>
              <a:gd name="T30" fmla="*/ 10985 w 11271"/>
              <a:gd name="T31" fmla="*/ 1248 h 11220"/>
              <a:gd name="T32" fmla="*/ 10985 w 11271"/>
              <a:gd name="T33" fmla="*/ 214 h 11220"/>
              <a:gd name="T34" fmla="*/ 9119 w 11271"/>
              <a:gd name="T35" fmla="*/ 3804 h 11220"/>
              <a:gd name="T36" fmla="*/ 6452 w 11271"/>
              <a:gd name="T37" fmla="*/ 6472 h 11220"/>
              <a:gd name="T38" fmla="*/ 5259 w 11271"/>
              <a:gd name="T39" fmla="*/ 7665 h 11220"/>
              <a:gd name="T40" fmla="*/ 5116 w 11271"/>
              <a:gd name="T41" fmla="*/ 7808 h 11220"/>
              <a:gd name="T42" fmla="*/ 3413 w 11271"/>
              <a:gd name="T43" fmla="*/ 7808 h 11220"/>
              <a:gd name="T44" fmla="*/ 3413 w 11271"/>
              <a:gd name="T45" fmla="*/ 6063 h 11220"/>
              <a:gd name="T46" fmla="*/ 3555 w 11271"/>
              <a:gd name="T47" fmla="*/ 5920 h 11220"/>
              <a:gd name="T48" fmla="*/ 5974 w 11271"/>
              <a:gd name="T49" fmla="*/ 3502 h 11220"/>
              <a:gd name="T50" fmla="*/ 7375 w 11271"/>
              <a:gd name="T51" fmla="*/ 2101 h 11220"/>
              <a:gd name="T52" fmla="*/ 7518 w 11271"/>
              <a:gd name="T53" fmla="*/ 1958 h 11220"/>
              <a:gd name="T54" fmla="*/ 0 w 11271"/>
              <a:gd name="T55" fmla="*/ 1958 h 11220"/>
              <a:gd name="T56" fmla="*/ 0 w 11271"/>
              <a:gd name="T57" fmla="*/ 11220 h 11220"/>
              <a:gd name="T58" fmla="*/ 9262 w 11271"/>
              <a:gd name="T59" fmla="*/ 11220 h 11220"/>
              <a:gd name="T60" fmla="*/ 9262 w 11271"/>
              <a:gd name="T61" fmla="*/ 3661 h 11220"/>
              <a:gd name="T62" fmla="*/ 9158 w 11271"/>
              <a:gd name="T63" fmla="*/ 3766 h 11220"/>
              <a:gd name="T64" fmla="*/ 9119 w 11271"/>
              <a:gd name="T65" fmla="*/ 3804 h 1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71" h="11220">
                <a:moveTo>
                  <a:pt x="10985" y="214"/>
                </a:moveTo>
                <a:cubicBezTo>
                  <a:pt x="10843" y="72"/>
                  <a:pt x="10655" y="0"/>
                  <a:pt x="10468" y="0"/>
                </a:cubicBezTo>
                <a:cubicBezTo>
                  <a:pt x="10281" y="0"/>
                  <a:pt x="10094" y="72"/>
                  <a:pt x="9951" y="214"/>
                </a:cubicBezTo>
                <a:lnTo>
                  <a:pt x="8192" y="1973"/>
                </a:lnTo>
                <a:lnTo>
                  <a:pt x="7949" y="2216"/>
                </a:lnTo>
                <a:lnTo>
                  <a:pt x="7720" y="2445"/>
                </a:lnTo>
                <a:lnTo>
                  <a:pt x="6319" y="3846"/>
                </a:lnTo>
                <a:lnTo>
                  <a:pt x="3900" y="6265"/>
                </a:lnTo>
                <a:lnTo>
                  <a:pt x="3900" y="7320"/>
                </a:lnTo>
                <a:lnTo>
                  <a:pt x="4914" y="7320"/>
                </a:lnTo>
                <a:lnTo>
                  <a:pt x="6107" y="6127"/>
                </a:lnTo>
                <a:lnTo>
                  <a:pt x="8775" y="3460"/>
                </a:lnTo>
                <a:lnTo>
                  <a:pt x="8814" y="3420"/>
                </a:lnTo>
                <a:lnTo>
                  <a:pt x="8814" y="3420"/>
                </a:lnTo>
                <a:lnTo>
                  <a:pt x="8938" y="3296"/>
                </a:lnTo>
                <a:lnTo>
                  <a:pt x="10985" y="1248"/>
                </a:lnTo>
                <a:cubicBezTo>
                  <a:pt x="11271" y="963"/>
                  <a:pt x="11271" y="500"/>
                  <a:pt x="10985" y="214"/>
                </a:cubicBezTo>
                <a:close/>
                <a:moveTo>
                  <a:pt x="9119" y="3804"/>
                </a:moveTo>
                <a:lnTo>
                  <a:pt x="6452" y="6472"/>
                </a:lnTo>
                <a:lnTo>
                  <a:pt x="5259" y="7665"/>
                </a:lnTo>
                <a:lnTo>
                  <a:pt x="5116" y="7808"/>
                </a:lnTo>
                <a:lnTo>
                  <a:pt x="3413" y="7808"/>
                </a:lnTo>
                <a:lnTo>
                  <a:pt x="3413" y="6063"/>
                </a:lnTo>
                <a:lnTo>
                  <a:pt x="3555" y="5920"/>
                </a:lnTo>
                <a:lnTo>
                  <a:pt x="5974" y="3502"/>
                </a:lnTo>
                <a:lnTo>
                  <a:pt x="7375" y="2101"/>
                </a:lnTo>
                <a:lnTo>
                  <a:pt x="7518" y="1958"/>
                </a:lnTo>
                <a:lnTo>
                  <a:pt x="0" y="1958"/>
                </a:lnTo>
                <a:lnTo>
                  <a:pt x="0" y="11220"/>
                </a:lnTo>
                <a:lnTo>
                  <a:pt x="9262" y="11220"/>
                </a:lnTo>
                <a:lnTo>
                  <a:pt x="9262" y="3661"/>
                </a:lnTo>
                <a:lnTo>
                  <a:pt x="9158" y="3766"/>
                </a:lnTo>
                <a:lnTo>
                  <a:pt x="9119" y="38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sp>
      <p:sp>
        <p:nvSpPr>
          <p:cNvPr id="11" name="圆角矩形 10"/>
          <p:cNvSpPr/>
          <p:nvPr/>
        </p:nvSpPr>
        <p:spPr>
          <a:xfrm>
            <a:off x="2019300" y="3044190"/>
            <a:ext cx="8321040" cy="35060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iconfont-11920-5700798"/>
          <p:cNvSpPr>
            <a:spLocks noChangeAspect="1"/>
          </p:cNvSpPr>
          <p:nvPr/>
        </p:nvSpPr>
        <p:spPr bwMode="auto">
          <a:xfrm>
            <a:off x="1202977" y="3114553"/>
            <a:ext cx="744855" cy="704850"/>
          </a:xfrm>
          <a:custGeom>
            <a:avLst/>
            <a:gdLst>
              <a:gd name="T0" fmla="*/ 10985 w 11271"/>
              <a:gd name="T1" fmla="*/ 214 h 11220"/>
              <a:gd name="T2" fmla="*/ 10468 w 11271"/>
              <a:gd name="T3" fmla="*/ 0 h 11220"/>
              <a:gd name="T4" fmla="*/ 9951 w 11271"/>
              <a:gd name="T5" fmla="*/ 214 h 11220"/>
              <a:gd name="T6" fmla="*/ 8192 w 11271"/>
              <a:gd name="T7" fmla="*/ 1973 h 11220"/>
              <a:gd name="T8" fmla="*/ 7949 w 11271"/>
              <a:gd name="T9" fmla="*/ 2216 h 11220"/>
              <a:gd name="T10" fmla="*/ 7720 w 11271"/>
              <a:gd name="T11" fmla="*/ 2445 h 11220"/>
              <a:gd name="T12" fmla="*/ 6319 w 11271"/>
              <a:gd name="T13" fmla="*/ 3846 h 11220"/>
              <a:gd name="T14" fmla="*/ 3900 w 11271"/>
              <a:gd name="T15" fmla="*/ 6265 h 11220"/>
              <a:gd name="T16" fmla="*/ 3900 w 11271"/>
              <a:gd name="T17" fmla="*/ 7320 h 11220"/>
              <a:gd name="T18" fmla="*/ 4914 w 11271"/>
              <a:gd name="T19" fmla="*/ 7320 h 11220"/>
              <a:gd name="T20" fmla="*/ 6107 w 11271"/>
              <a:gd name="T21" fmla="*/ 6127 h 11220"/>
              <a:gd name="T22" fmla="*/ 8775 w 11271"/>
              <a:gd name="T23" fmla="*/ 3460 h 11220"/>
              <a:gd name="T24" fmla="*/ 8814 w 11271"/>
              <a:gd name="T25" fmla="*/ 3420 h 11220"/>
              <a:gd name="T26" fmla="*/ 8814 w 11271"/>
              <a:gd name="T27" fmla="*/ 3420 h 11220"/>
              <a:gd name="T28" fmla="*/ 8938 w 11271"/>
              <a:gd name="T29" fmla="*/ 3296 h 11220"/>
              <a:gd name="T30" fmla="*/ 10985 w 11271"/>
              <a:gd name="T31" fmla="*/ 1248 h 11220"/>
              <a:gd name="T32" fmla="*/ 10985 w 11271"/>
              <a:gd name="T33" fmla="*/ 214 h 11220"/>
              <a:gd name="T34" fmla="*/ 9119 w 11271"/>
              <a:gd name="T35" fmla="*/ 3804 h 11220"/>
              <a:gd name="T36" fmla="*/ 6452 w 11271"/>
              <a:gd name="T37" fmla="*/ 6472 h 11220"/>
              <a:gd name="T38" fmla="*/ 5259 w 11271"/>
              <a:gd name="T39" fmla="*/ 7665 h 11220"/>
              <a:gd name="T40" fmla="*/ 5116 w 11271"/>
              <a:gd name="T41" fmla="*/ 7808 h 11220"/>
              <a:gd name="T42" fmla="*/ 3413 w 11271"/>
              <a:gd name="T43" fmla="*/ 7808 h 11220"/>
              <a:gd name="T44" fmla="*/ 3413 w 11271"/>
              <a:gd name="T45" fmla="*/ 6063 h 11220"/>
              <a:gd name="T46" fmla="*/ 3555 w 11271"/>
              <a:gd name="T47" fmla="*/ 5920 h 11220"/>
              <a:gd name="T48" fmla="*/ 5974 w 11271"/>
              <a:gd name="T49" fmla="*/ 3502 h 11220"/>
              <a:gd name="T50" fmla="*/ 7375 w 11271"/>
              <a:gd name="T51" fmla="*/ 2101 h 11220"/>
              <a:gd name="T52" fmla="*/ 7518 w 11271"/>
              <a:gd name="T53" fmla="*/ 1958 h 11220"/>
              <a:gd name="T54" fmla="*/ 0 w 11271"/>
              <a:gd name="T55" fmla="*/ 1958 h 11220"/>
              <a:gd name="T56" fmla="*/ 0 w 11271"/>
              <a:gd name="T57" fmla="*/ 11220 h 11220"/>
              <a:gd name="T58" fmla="*/ 9262 w 11271"/>
              <a:gd name="T59" fmla="*/ 11220 h 11220"/>
              <a:gd name="T60" fmla="*/ 9262 w 11271"/>
              <a:gd name="T61" fmla="*/ 3661 h 11220"/>
              <a:gd name="T62" fmla="*/ 9158 w 11271"/>
              <a:gd name="T63" fmla="*/ 3766 h 11220"/>
              <a:gd name="T64" fmla="*/ 9119 w 11271"/>
              <a:gd name="T65" fmla="*/ 3804 h 1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71" h="11220">
                <a:moveTo>
                  <a:pt x="10985" y="214"/>
                </a:moveTo>
                <a:cubicBezTo>
                  <a:pt x="10843" y="72"/>
                  <a:pt x="10655" y="0"/>
                  <a:pt x="10468" y="0"/>
                </a:cubicBezTo>
                <a:cubicBezTo>
                  <a:pt x="10281" y="0"/>
                  <a:pt x="10094" y="72"/>
                  <a:pt x="9951" y="214"/>
                </a:cubicBezTo>
                <a:lnTo>
                  <a:pt x="8192" y="1973"/>
                </a:lnTo>
                <a:lnTo>
                  <a:pt x="7949" y="2216"/>
                </a:lnTo>
                <a:lnTo>
                  <a:pt x="7720" y="2445"/>
                </a:lnTo>
                <a:lnTo>
                  <a:pt x="6319" y="3846"/>
                </a:lnTo>
                <a:lnTo>
                  <a:pt x="3900" y="6265"/>
                </a:lnTo>
                <a:lnTo>
                  <a:pt x="3900" y="7320"/>
                </a:lnTo>
                <a:lnTo>
                  <a:pt x="4914" y="7320"/>
                </a:lnTo>
                <a:lnTo>
                  <a:pt x="6107" y="6127"/>
                </a:lnTo>
                <a:lnTo>
                  <a:pt x="8775" y="3460"/>
                </a:lnTo>
                <a:lnTo>
                  <a:pt x="8814" y="3420"/>
                </a:lnTo>
                <a:lnTo>
                  <a:pt x="8814" y="3420"/>
                </a:lnTo>
                <a:lnTo>
                  <a:pt x="8938" y="3296"/>
                </a:lnTo>
                <a:lnTo>
                  <a:pt x="10985" y="1248"/>
                </a:lnTo>
                <a:cubicBezTo>
                  <a:pt x="11271" y="963"/>
                  <a:pt x="11271" y="500"/>
                  <a:pt x="10985" y="214"/>
                </a:cubicBezTo>
                <a:close/>
                <a:moveTo>
                  <a:pt x="9119" y="3804"/>
                </a:moveTo>
                <a:lnTo>
                  <a:pt x="6452" y="6472"/>
                </a:lnTo>
                <a:lnTo>
                  <a:pt x="5259" y="7665"/>
                </a:lnTo>
                <a:lnTo>
                  <a:pt x="5116" y="7808"/>
                </a:lnTo>
                <a:lnTo>
                  <a:pt x="3413" y="7808"/>
                </a:lnTo>
                <a:lnTo>
                  <a:pt x="3413" y="6063"/>
                </a:lnTo>
                <a:lnTo>
                  <a:pt x="3555" y="5920"/>
                </a:lnTo>
                <a:lnTo>
                  <a:pt x="5974" y="3502"/>
                </a:lnTo>
                <a:lnTo>
                  <a:pt x="7375" y="2101"/>
                </a:lnTo>
                <a:lnTo>
                  <a:pt x="7518" y="1958"/>
                </a:lnTo>
                <a:lnTo>
                  <a:pt x="0" y="1958"/>
                </a:lnTo>
                <a:lnTo>
                  <a:pt x="0" y="11220"/>
                </a:lnTo>
                <a:lnTo>
                  <a:pt x="9262" y="11220"/>
                </a:lnTo>
                <a:lnTo>
                  <a:pt x="9262" y="3661"/>
                </a:lnTo>
                <a:lnTo>
                  <a:pt x="9158" y="3766"/>
                </a:lnTo>
                <a:lnTo>
                  <a:pt x="9119" y="38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sp>
      <p:sp>
        <p:nvSpPr>
          <p:cNvPr id="22" name="文本框 21"/>
          <p:cNvSpPr txBox="1"/>
          <p:nvPr/>
        </p:nvSpPr>
        <p:spPr>
          <a:xfrm>
            <a:off x="1309654" y="571480"/>
            <a:ext cx="700092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Grammar-3 there be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句型：就近原则</a:t>
            </a:r>
            <a:endParaRPr lang="en-US" sz="2800" dirty="0" smtClean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34565" y="3138170"/>
            <a:ext cx="8510905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Grammar-4 there be</a:t>
            </a:r>
            <a:r>
              <a:rPr lang="zh-CN" altLang="en-US" sz="2800" dirty="0" smtClean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句型口诀：</a:t>
            </a:r>
            <a:endParaRPr lang="en-US" altLang="zh-CN" sz="2800" dirty="0" smtClean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ts val="4500"/>
              </a:lnSpc>
            </a:pP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There be ,There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 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be , 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表示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某地有某物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;</a:t>
            </a:r>
            <a:endParaRPr lang="zh-CN" altLang="en-US" sz="2800" b="1" dirty="0" smtClean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4500"/>
              </a:lnSpc>
            </a:pP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There is 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接名单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/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名不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, there are 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接名复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;</a:t>
            </a:r>
            <a:endParaRPr lang="en-US" altLang="zh-CN" sz="2800" b="1" dirty="0" smtClean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就近原则要记住；</a:t>
            </a:r>
            <a:endParaRPr lang="zh-CN" altLang="en-US" sz="2800" b="1" dirty="0" smtClean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变疑问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,be 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提前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;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 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否定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be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后加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宋体" panose="02010600030101010101" pitchFamily="2" charset="-122"/>
              </a:rPr>
              <a:t>not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;</a:t>
            </a:r>
            <a:endParaRPr lang="zh-CN" altLang="en-US" sz="2800" b="1" dirty="0" smtClean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变疑问，变否定；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some</a:t>
            </a:r>
            <a:r>
              <a:rPr lang="zh-CN" altLang="en-US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记得变</a:t>
            </a:r>
            <a:r>
              <a:rPr lang="en-US" altLang="zh-CN" sz="2800" b="1" dirty="0" smtClean="0">
                <a:latin typeface="Comic Sans MS" panose="030F0702030302020204" charset="0"/>
                <a:cs typeface="Comic Sans MS" panose="030F0702030302020204" charset="0"/>
                <a:sym typeface="Calibri" panose="020F0502020204030204" charset="0"/>
              </a:rPr>
              <a:t>any.</a:t>
            </a:r>
            <a:endParaRPr lang="en-US" altLang="zh-CN" sz="2800" b="1" dirty="0" smtClean="0">
              <a:latin typeface="Comic Sans MS" panose="030F0702030302020204" charset="0"/>
              <a:cs typeface="Comic Sans MS" panose="030F0702030302020204" charset="0"/>
              <a:sym typeface="Calibri" panose="020F0502020204030204" charset="0"/>
            </a:endParaRPr>
          </a:p>
          <a:p>
            <a:pPr>
              <a:lnSpc>
                <a:spcPts val="3600"/>
              </a:lnSpc>
            </a:pPr>
            <a:endParaRPr lang="en-US" altLang="zh-CN" sz="2800" dirty="0" smtClean="0"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1293279" y="1158605"/>
            <a:ext cx="8738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There be </a:t>
            </a:r>
            <a:r>
              <a:rPr lang="zh-CN" altLang="en-US" sz="2800" dirty="0" smtClean="0">
                <a:latin typeface="Comic Sans MS" panose="030F0702030302020204" charset="0"/>
                <a:ea typeface="宋体" panose="02010600030101010101" pitchFamily="2" charset="-122"/>
              </a:rPr>
              <a:t>句型中，</a:t>
            </a:r>
            <a:r>
              <a:rPr lang="en-US" altLang="zh-CN" sz="2800" dirty="0" err="1" smtClean="0">
                <a:latin typeface="Comic Sans MS" panose="030F0702030302020204" charset="0"/>
                <a:ea typeface="宋体" panose="02010600030101010101" pitchFamily="2" charset="-122"/>
              </a:rPr>
              <a:t>如果“be”后是由and连接的两个或两个以上的名词，那么be的形式要遵循</a:t>
            </a:r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“</a:t>
            </a:r>
            <a:r>
              <a:rPr lang="zh-CN" altLang="en-US" sz="2800" dirty="0" smtClean="0">
                <a:latin typeface="Comic Sans MS" panose="030F0702030302020204" charset="0"/>
                <a:ea typeface="宋体" panose="02010600030101010101" pitchFamily="2" charset="-122"/>
              </a:rPr>
              <a:t>就近原则</a:t>
            </a:r>
            <a:r>
              <a:rPr lang="en-US" altLang="zh-CN" sz="2800" dirty="0" smtClean="0">
                <a:latin typeface="Comic Sans MS" panose="030F0702030302020204" charset="0"/>
                <a:ea typeface="宋体" panose="02010600030101010101" pitchFamily="2" charset="-122"/>
              </a:rPr>
              <a:t>”</a:t>
            </a:r>
            <a:r>
              <a:rPr lang="zh-CN" altLang="en-US" sz="2800" dirty="0" smtClean="0">
                <a:latin typeface="Comic Sans MS" panose="030F0702030302020204" charset="0"/>
                <a:ea typeface="宋体" panose="02010600030101010101" pitchFamily="2" charset="-122"/>
              </a:rPr>
              <a:t>。</a:t>
            </a:r>
            <a:endParaRPr lang="en-US" altLang="zh-CN" sz="2800" dirty="0" smtClean="0">
              <a:latin typeface="Comic Sans MS" panose="030F070203030202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9223513" y="4234070"/>
            <a:ext cx="2792896" cy="242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49087" y="129209"/>
            <a:ext cx="2792896" cy="2425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12299950" cy="6858000"/>
            <a:chOff x="0" y="0"/>
            <a:chExt cx="12192000" cy="68345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573915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907915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9801225" y="57150"/>
            <a:ext cx="2402840" cy="580390"/>
          </a:xfrm>
          <a:prstGeom prst="roundRect">
            <a:avLst>
              <a:gd name="adj" fmla="val 450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97745" y="57150"/>
            <a:ext cx="2100580" cy="581025"/>
          </a:xfrm>
          <a:prstGeom prst="rect">
            <a:avLst/>
          </a:prstGeom>
        </p:spPr>
      </p:pic>
      <p:pic>
        <p:nvPicPr>
          <p:cNvPr id="17" name="Picture 2" descr="http://t11.baidu.com/it/u=2103147747,1917075865&amp;fm=23&amp;gp=0.jpg"/>
          <p:cNvPicPr>
            <a:picLocks noChangeAspect="1" noChangeArrowheads="1"/>
          </p:cNvPicPr>
          <p:nvPr/>
        </p:nvPicPr>
        <p:blipFill rotWithShape="1">
          <a:blip r:embed="rId2" cstate="print"/>
          <a:srcRect t="9957" r="-491"/>
          <a:stretch>
            <a:fillRect/>
          </a:stretch>
        </p:blipFill>
        <p:spPr bwMode="auto">
          <a:xfrm flipH="1">
            <a:off x="3238292" y="452313"/>
            <a:ext cx="1115048" cy="132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069689" y="1717674"/>
            <a:ext cx="151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Comic Sans MS" panose="030F0702030302020204" charset="0"/>
              </a:rPr>
              <a:t>Mrs. Smith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42973" y="829287"/>
            <a:ext cx="2233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charset="0"/>
              </a:rPr>
              <a:t>living room</a:t>
            </a:r>
            <a:endParaRPr lang="en-US" sz="3200" dirty="0">
              <a:solidFill>
                <a:prstClr val="black"/>
              </a:solidFill>
              <a:latin typeface="Comic Sans MS" panose="030F070203030202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432853" y="2225841"/>
            <a:ext cx="3687418" cy="2057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53"/>
          <p:cNvGrpSpPr/>
          <p:nvPr/>
        </p:nvGrpSpPr>
        <p:grpSpPr>
          <a:xfrm>
            <a:off x="1795807" y="2473021"/>
            <a:ext cx="2511017" cy="882015"/>
            <a:chOff x="1795807" y="2473021"/>
            <a:chExt cx="2511017" cy="882015"/>
          </a:xfrm>
        </p:grpSpPr>
        <p:sp>
          <p:nvSpPr>
            <p:cNvPr id="4" name="虚尾箭头 3"/>
            <p:cNvSpPr/>
            <p:nvPr/>
          </p:nvSpPr>
          <p:spPr>
            <a:xfrm rot="10800000">
              <a:off x="3148647" y="2732358"/>
              <a:ext cx="1158177" cy="441592"/>
            </a:xfrm>
            <a:prstGeom prst="stripedRightArrow">
              <a:avLst>
                <a:gd name="adj1" fmla="val 40179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0" name="图片 9" descr="large (7)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5807" y="2473021"/>
              <a:ext cx="1271905" cy="882015"/>
            </a:xfrm>
            <a:prstGeom prst="rect">
              <a:avLst/>
            </a:prstGeom>
          </p:spPr>
        </p:pic>
      </p:grpSp>
      <p:pic>
        <p:nvPicPr>
          <p:cNvPr id="6" name="图片 5" descr="larg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325" y="3036985"/>
            <a:ext cx="1134110" cy="850265"/>
          </a:xfrm>
          <a:prstGeom prst="rect">
            <a:avLst/>
          </a:prstGeom>
        </p:spPr>
      </p:pic>
      <p:pic>
        <p:nvPicPr>
          <p:cNvPr id="42" name="图片 41" descr="large (1)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42104" y="4840357"/>
            <a:ext cx="1487335" cy="1487335"/>
          </a:xfrm>
          <a:prstGeom prst="rect">
            <a:avLst/>
          </a:prstGeom>
        </p:spPr>
      </p:pic>
      <p:pic>
        <p:nvPicPr>
          <p:cNvPr id="46" name="图片 45" descr="large (2)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45654" y="1460417"/>
            <a:ext cx="2633980" cy="197993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579686" y="1495209"/>
            <a:ext cx="1146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mic Sans MS" panose="030F0702030302020204" charset="0"/>
              </a:rPr>
              <a:t>large</a:t>
            </a:r>
            <a:endParaRPr lang="en-US" sz="3200" dirty="0">
              <a:solidFill>
                <a:prstClr val="black"/>
              </a:solidFill>
              <a:latin typeface="Comic Sans MS" panose="030F0702030302020204" charset="0"/>
            </a:endParaRPr>
          </a:p>
        </p:txBody>
      </p:sp>
      <p:pic>
        <p:nvPicPr>
          <p:cNvPr id="19458" name="Picture 2" descr="http://pic1.16pic.com/00/31/64/16pic_3164055_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 l="18440" t="4122" r="20291" b="2986"/>
          <a:stretch>
            <a:fillRect/>
          </a:stretch>
        </p:blipFill>
        <p:spPr bwMode="auto">
          <a:xfrm rot="15751603">
            <a:off x="2206487" y="1964205"/>
            <a:ext cx="646044" cy="679604"/>
          </a:xfrm>
          <a:prstGeom prst="rect">
            <a:avLst/>
          </a:prstGeom>
          <a:noFill/>
        </p:spPr>
      </p:pic>
      <p:grpSp>
        <p:nvGrpSpPr>
          <p:cNvPr id="8" name="组合 54"/>
          <p:cNvGrpSpPr/>
          <p:nvPr/>
        </p:nvGrpSpPr>
        <p:grpSpPr>
          <a:xfrm>
            <a:off x="1778608" y="4406505"/>
            <a:ext cx="2673328" cy="1740251"/>
            <a:chOff x="1732888" y="4342497"/>
            <a:chExt cx="2673328" cy="1740251"/>
          </a:xfrm>
        </p:grpSpPr>
        <p:pic>
          <p:nvPicPr>
            <p:cNvPr id="27" name="图片 26" descr="u=3163865864,3246438192&amp;fm=26&amp;gp=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32888" y="4956893"/>
              <a:ext cx="1691005" cy="1125855"/>
            </a:xfrm>
            <a:prstGeom prst="rect">
              <a:avLst/>
            </a:prstGeom>
          </p:spPr>
        </p:pic>
        <p:sp>
          <p:nvSpPr>
            <p:cNvPr id="47" name="虚尾箭头 46"/>
            <p:cNvSpPr/>
            <p:nvPr/>
          </p:nvSpPr>
          <p:spPr>
            <a:xfrm rot="9358092">
              <a:off x="3248039" y="4342497"/>
              <a:ext cx="1158177" cy="441592"/>
            </a:xfrm>
            <a:prstGeom prst="stripedRightArrow">
              <a:avLst>
                <a:gd name="adj1" fmla="val 40179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57"/>
          <p:cNvGrpSpPr/>
          <p:nvPr/>
        </p:nvGrpSpPr>
        <p:grpSpPr>
          <a:xfrm>
            <a:off x="8118214" y="4402131"/>
            <a:ext cx="2278116" cy="2197138"/>
            <a:chOff x="8118214" y="4402131"/>
            <a:chExt cx="2278116" cy="2197138"/>
          </a:xfrm>
        </p:grpSpPr>
        <p:pic>
          <p:nvPicPr>
            <p:cNvPr id="41" name="图片 40" descr="large (10)"/>
            <p:cNvPicPr>
              <a:picLocks noChangeAspect="1"/>
            </p:cNvPicPr>
            <p:nvPr/>
          </p:nvPicPr>
          <p:blipFill>
            <a:blip r:embed="rId11" cstate="print"/>
            <a:srcRect t="14062" r="48251"/>
            <a:stretch>
              <a:fillRect/>
            </a:stretch>
          </p:blipFill>
          <p:spPr>
            <a:xfrm>
              <a:off x="9338034" y="4841785"/>
              <a:ext cx="1058296" cy="1757484"/>
            </a:xfrm>
            <a:prstGeom prst="rect">
              <a:avLst/>
            </a:prstGeom>
          </p:spPr>
        </p:pic>
        <p:sp>
          <p:nvSpPr>
            <p:cNvPr id="51" name="虚尾箭头 50"/>
            <p:cNvSpPr/>
            <p:nvPr/>
          </p:nvSpPr>
          <p:spPr>
            <a:xfrm rot="2103965">
              <a:off x="8118214" y="4402131"/>
              <a:ext cx="1158177" cy="441592"/>
            </a:xfrm>
            <a:prstGeom prst="stripedRightArrow">
              <a:avLst>
                <a:gd name="adj1" fmla="val 40179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460" name="Picture 4" descr="http://pic32.nipic.com/20130829/5515740_173832285144_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0227" y="4571999"/>
            <a:ext cx="494853" cy="533399"/>
          </a:xfrm>
          <a:prstGeom prst="rect">
            <a:avLst/>
          </a:prstGeom>
          <a:noFill/>
        </p:spPr>
      </p:pic>
      <p:grpSp>
        <p:nvGrpSpPr>
          <p:cNvPr id="18" name="组合 58"/>
          <p:cNvGrpSpPr/>
          <p:nvPr/>
        </p:nvGrpSpPr>
        <p:grpSpPr>
          <a:xfrm>
            <a:off x="8247422" y="2136913"/>
            <a:ext cx="3316756" cy="818376"/>
            <a:chOff x="8247422" y="2136913"/>
            <a:chExt cx="3316756" cy="818376"/>
          </a:xfrm>
        </p:grpSpPr>
        <p:pic>
          <p:nvPicPr>
            <p:cNvPr id="48" name="图片 47" descr="large (4)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82798" y="2328434"/>
              <a:ext cx="881380" cy="534035"/>
            </a:xfrm>
            <a:prstGeom prst="rect">
              <a:avLst/>
            </a:prstGeom>
            <a:ln w="107950" cap="sq">
              <a:solidFill>
                <a:srgbClr val="C8C6BD"/>
              </a:solidFill>
              <a:prstDash val="solid"/>
              <a:miter lim="800000"/>
              <a:headEnd/>
              <a:tailEnd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60280" y="2136913"/>
              <a:ext cx="612249" cy="761393"/>
            </a:xfrm>
            <a:prstGeom prst="rect">
              <a:avLst/>
            </a:prstGeom>
            <a:ln w="142875" cap="sq">
              <a:solidFill>
                <a:srgbClr val="C8C6BD"/>
              </a:solidFill>
              <a:prstDash val="solid"/>
              <a:miter lim="800000"/>
              <a:headEnd/>
              <a:tailEnd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3" name="虚尾箭头 52"/>
            <p:cNvSpPr/>
            <p:nvPr/>
          </p:nvSpPr>
          <p:spPr>
            <a:xfrm>
              <a:off x="8247422" y="2513697"/>
              <a:ext cx="1158177" cy="441592"/>
            </a:xfrm>
            <a:prstGeom prst="stripedRightArrow">
              <a:avLst>
                <a:gd name="adj1" fmla="val 40179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图片 27" descr="large (9)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5669" y="4830418"/>
            <a:ext cx="678539" cy="678539"/>
          </a:xfrm>
          <a:prstGeom prst="rect">
            <a:avLst/>
          </a:prstGeom>
        </p:spPr>
      </p:pic>
      <p:grpSp>
        <p:nvGrpSpPr>
          <p:cNvPr id="19" name="组合 55"/>
          <p:cNvGrpSpPr/>
          <p:nvPr/>
        </p:nvGrpSpPr>
        <p:grpSpPr>
          <a:xfrm>
            <a:off x="538525" y="5453788"/>
            <a:ext cx="1241674" cy="951452"/>
            <a:chOff x="922573" y="5371492"/>
            <a:chExt cx="1241674" cy="951452"/>
          </a:xfrm>
        </p:grpSpPr>
        <p:pic>
          <p:nvPicPr>
            <p:cNvPr id="30" name="图片 29" descr="large (3)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0497" y="5578089"/>
              <a:ext cx="793750" cy="744855"/>
            </a:xfrm>
            <a:prstGeom prst="rect">
              <a:avLst/>
            </a:prstGeom>
          </p:spPr>
        </p:pic>
        <p:pic>
          <p:nvPicPr>
            <p:cNvPr id="32" name="图片 31" descr="large (3)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2573" y="5371492"/>
              <a:ext cx="781050" cy="732790"/>
            </a:xfrm>
            <a:prstGeom prst="rect">
              <a:avLst/>
            </a:prstGeom>
          </p:spPr>
        </p:pic>
      </p:grpSp>
      <p:sp>
        <p:nvSpPr>
          <p:cNvPr id="57" name="矩形 56"/>
          <p:cNvSpPr/>
          <p:nvPr/>
        </p:nvSpPr>
        <p:spPr>
          <a:xfrm>
            <a:off x="852238" y="4805337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omic Sans MS" panose="030F0702030302020204" charset="0"/>
              </a:rPr>
              <a:t>near</a:t>
            </a:r>
            <a:endParaRPr lang="en-US" sz="3200" dirty="0">
              <a:solidFill>
                <a:prstClr val="black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99950" cy="6858000"/>
            <a:chOff x="0" y="0"/>
            <a:chExt cx="19370" cy="10800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0"/>
              <a:ext cx="19370" cy="10800"/>
              <a:chOff x="0" y="0"/>
              <a:chExt cx="12192000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7" name="标题 1"/>
          <p:cNvSpPr>
            <a:spLocks noGrp="1"/>
          </p:cNvSpPr>
          <p:nvPr/>
        </p:nvSpPr>
        <p:spPr>
          <a:xfrm>
            <a:off x="985203" y="1687830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300" b="1" dirty="0"/>
              <a:t>出门考</a:t>
            </a:r>
            <a:br>
              <a:rPr lang="zh-CN" altLang="en-US" sz="7300" b="1" dirty="0"/>
            </a:br>
            <a:br>
              <a:rPr lang="zh-CN" altLang="en-US" sz="7300" b="1" dirty="0"/>
            </a:br>
            <a:r>
              <a:rPr lang="zh-CN" altLang="en-US" b="1" dirty="0"/>
              <a:t>课堂检</a:t>
            </a:r>
            <a:r>
              <a:rPr lang="zh-CN" altLang="en-US" b="1" dirty="0" smtClean="0"/>
              <a:t>测 </a:t>
            </a:r>
            <a:r>
              <a:rPr lang="en-US" altLang="zh-CN" dirty="0" smtClean="0">
                <a:solidFill>
                  <a:srgbClr val="0070C0"/>
                </a:solidFill>
              </a:rPr>
              <a:t>P2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8872" y="219456"/>
            <a:ext cx="11942064" cy="6519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终止 11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21619" y="19926"/>
            <a:ext cx="2100777" cy="5808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488" y="625741"/>
            <a:ext cx="103523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I </a:t>
            </a:r>
            <a:r>
              <a:rPr lang="zh-CN" altLang="en-US" sz="2800" dirty="0" smtClean="0"/>
              <a:t>将下列单词与对应的中文意思连线。（每小题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分，共</a:t>
            </a:r>
            <a:r>
              <a:rPr lang="en-US" altLang="zh-CN" sz="2800" dirty="0" smtClean="0"/>
              <a:t>50</a:t>
            </a:r>
            <a:r>
              <a:rPr lang="zh-CN" altLang="en-US" sz="2800" dirty="0" smtClean="0"/>
              <a:t>分）</a:t>
            </a:r>
            <a:endParaRPr lang="en-US" altLang="zh-CN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2800" dirty="0" smtClean="0"/>
              <a:t>picture                                                              A. </a:t>
            </a:r>
            <a:r>
              <a:rPr lang="zh-CN" altLang="en-US" sz="2800" dirty="0" smtClean="0"/>
              <a:t>墙</a:t>
            </a:r>
            <a:endParaRPr lang="en-US" altLang="zh-CN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2800" dirty="0" smtClean="0"/>
              <a:t>wall                                                                  B. </a:t>
            </a:r>
            <a:r>
              <a:rPr lang="zh-CN" altLang="en-US" sz="2800" dirty="0" smtClean="0"/>
              <a:t>靠近</a:t>
            </a:r>
            <a:endParaRPr lang="en-US" altLang="zh-CN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2800" dirty="0" smtClean="0"/>
              <a:t>near                                                                 C. </a:t>
            </a:r>
            <a:r>
              <a:rPr lang="zh-CN" altLang="en-US" sz="2800" dirty="0" smtClean="0"/>
              <a:t>窗户</a:t>
            </a:r>
            <a:endParaRPr lang="en-US" altLang="zh-CN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2800" dirty="0" smtClean="0"/>
              <a:t>trousers                                                           D. </a:t>
            </a:r>
            <a:r>
              <a:rPr lang="zh-CN" altLang="en-US" sz="2800" dirty="0" smtClean="0"/>
              <a:t>长裤</a:t>
            </a:r>
            <a:endParaRPr lang="en-US" altLang="zh-CN" sz="28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2800" dirty="0" smtClean="0"/>
              <a:t>window                                                            E. </a:t>
            </a:r>
            <a:r>
              <a:rPr lang="zh-CN" altLang="en-US" sz="2800" dirty="0" smtClean="0"/>
              <a:t>图画</a:t>
            </a:r>
            <a:endParaRPr lang="zh-CN" altLang="en-US" sz="28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468765" y="2050339"/>
            <a:ext cx="5669395" cy="2951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047698" y="2086885"/>
            <a:ext cx="6184141" cy="700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178314" y="2849196"/>
            <a:ext cx="6006872" cy="6898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685031" y="4367691"/>
            <a:ext cx="5648512" cy="445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53257" y="3630168"/>
            <a:ext cx="5576343" cy="1598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18872" y="219456"/>
            <a:ext cx="11942064" cy="6519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终止 11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21619" y="19926"/>
            <a:ext cx="2100777" cy="5808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8980" y="1302948"/>
            <a:ext cx="8778240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smtClean="0"/>
              <a:t>6. There ________ an armchair in the room.</a:t>
            </a:r>
            <a:endParaRPr lang="en-US" altLang="zh-CN" sz="2800" smtClean="0"/>
          </a:p>
          <a:p>
            <a:pPr>
              <a:lnSpc>
                <a:spcPct val="200000"/>
              </a:lnSpc>
            </a:pPr>
            <a:r>
              <a:rPr lang="en-US" altLang="zh-CN" sz="2800" smtClean="0"/>
              <a:t>7. There ________ two chairs near the table.</a:t>
            </a:r>
            <a:endParaRPr lang="en-US" altLang="zh-CN" sz="2800" smtClean="0"/>
          </a:p>
          <a:p>
            <a:pPr>
              <a:lnSpc>
                <a:spcPct val="200000"/>
              </a:lnSpc>
            </a:pPr>
            <a:r>
              <a:rPr lang="en-US" altLang="zh-CN" sz="2800" smtClean="0"/>
              <a:t>8. There ________ a window on the wall.</a:t>
            </a:r>
            <a:endParaRPr lang="en-US" altLang="zh-CN" sz="2800" smtClean="0"/>
          </a:p>
          <a:p>
            <a:pPr>
              <a:lnSpc>
                <a:spcPct val="200000"/>
              </a:lnSpc>
            </a:pPr>
            <a:r>
              <a:rPr lang="en-US" altLang="zh-CN" sz="2800" smtClean="0"/>
              <a:t>9. There ________ some bottles on the desk.</a:t>
            </a:r>
            <a:endParaRPr lang="en-US" altLang="zh-CN" sz="2800" smtClean="0"/>
          </a:p>
          <a:p>
            <a:pPr>
              <a:lnSpc>
                <a:spcPct val="200000"/>
              </a:lnSpc>
            </a:pPr>
            <a:r>
              <a:rPr lang="en-US" altLang="zh-CN" sz="2800" smtClean="0"/>
              <a:t>10. There ________ some spoons on the plate.</a:t>
            </a:r>
            <a:endParaRPr lang="zh-CN" alt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844298" y="1623327"/>
            <a:ext cx="13335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ahoma" panose="020B0604030504040204" charset="0"/>
                <a:cs typeface="Tahoma" panose="020B0604030504040204" charset="0"/>
              </a:rPr>
              <a:t>is</a:t>
            </a:r>
            <a:endParaRPr lang="en-US" sz="2800" dirty="0" smtClean="0">
              <a:solidFill>
                <a:srgbClr val="FF0000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835340" y="2449894"/>
            <a:ext cx="2156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ahoma" panose="020B0604030504040204" charset="0"/>
                <a:cs typeface="Tahoma" panose="020B0604030504040204" charset="0"/>
              </a:rPr>
              <a:t>are</a:t>
            </a:r>
            <a:endParaRPr lang="en-US" sz="2800" dirty="0" smtClean="0">
              <a:solidFill>
                <a:srgbClr val="FF0000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2954212" y="3322181"/>
            <a:ext cx="13335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ahoma" panose="020B0604030504040204" charset="0"/>
                <a:cs typeface="Tahoma" panose="020B0604030504040204" charset="0"/>
              </a:rPr>
              <a:t>is</a:t>
            </a:r>
            <a:endParaRPr lang="en-US" sz="2800" dirty="0" smtClean="0">
              <a:solidFill>
                <a:srgbClr val="FF0000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2798764" y="4167597"/>
            <a:ext cx="2063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ahoma" panose="020B0604030504040204" charset="0"/>
                <a:cs typeface="Tahoma" panose="020B0604030504040204" charset="0"/>
              </a:rPr>
              <a:t>are</a:t>
            </a:r>
            <a:endParaRPr lang="en-US" sz="2800" dirty="0" smtClean="0">
              <a:solidFill>
                <a:srgbClr val="FF0000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2862772" y="5021972"/>
            <a:ext cx="229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ahoma" panose="020B0604030504040204" charset="0"/>
                <a:cs typeface="Tahoma" panose="020B0604030504040204" charset="0"/>
              </a:rPr>
              <a:t>are</a:t>
            </a:r>
            <a:endParaRPr lang="en-US" sz="2800" dirty="0" smtClean="0">
              <a:solidFill>
                <a:srgbClr val="FF0000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336" y="475488"/>
            <a:ext cx="8860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II </a:t>
            </a:r>
            <a:r>
              <a:rPr lang="zh-CN" altLang="en-US" sz="3200" dirty="0" smtClean="0"/>
              <a:t>用</a:t>
            </a:r>
            <a:r>
              <a:rPr lang="en-US" altLang="zh-CN" sz="3200" dirty="0" smtClean="0"/>
              <a:t>is/ are</a:t>
            </a:r>
            <a:r>
              <a:rPr lang="zh-CN" altLang="en-US" sz="3200" dirty="0" smtClean="0"/>
              <a:t>填空。（每小题</a:t>
            </a:r>
            <a:r>
              <a:rPr lang="en-US" altLang="zh-CN" sz="3200" dirty="0" smtClean="0"/>
              <a:t>10</a:t>
            </a:r>
            <a:r>
              <a:rPr lang="zh-CN" altLang="en-US" sz="3200" dirty="0" smtClean="0"/>
              <a:t>分，共</a:t>
            </a:r>
            <a:r>
              <a:rPr lang="en-US" altLang="zh-CN" sz="3200" dirty="0" smtClean="0"/>
              <a:t>50</a:t>
            </a:r>
            <a:r>
              <a:rPr lang="zh-CN" altLang="en-US" sz="3200" dirty="0" smtClean="0"/>
              <a:t>分）</a:t>
            </a:r>
            <a:endParaRPr lang="en-US" altLang="zh-CN" sz="3200" dirty="0" smtClean="0"/>
          </a:p>
          <a:p>
            <a:endParaRPr lang="zh-CN" alt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611207" y="158262"/>
            <a:ext cx="4580793" cy="326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63769" y="149470"/>
            <a:ext cx="4580793" cy="326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52287" y="770297"/>
            <a:ext cx="4357974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325" b="1" dirty="0">
                <a:latin typeface="Arial" panose="020B0604020202020204" pitchFamily="34" charset="0"/>
              </a:rPr>
              <a:t>本</a:t>
            </a:r>
            <a:r>
              <a:rPr lang="zh-CN" altLang="en-US" sz="5325" b="1" dirty="0" smtClean="0">
                <a:latin typeface="Arial" panose="020B0604020202020204" pitchFamily="34" charset="0"/>
              </a:rPr>
              <a:t>周精进</a:t>
            </a:r>
            <a:endParaRPr lang="zh-CN" altLang="en-US" sz="5325" b="1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27070" y="2165985"/>
            <a:ext cx="8183880" cy="26015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周一： 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App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端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自我巩固</a:t>
            </a:r>
            <a:endParaRPr lang="en-US" altLang="zh-CN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线下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完成造句册作业</a:t>
            </a:r>
            <a:endParaRPr lang="zh-CN" altLang="en-US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周三：手机端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微信教学</a:t>
            </a:r>
            <a:endParaRPr lang="en-US" altLang="zh-CN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周五：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App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端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	-  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预习视频</a:t>
            </a:r>
            <a:endParaRPr lang="zh-CN" altLang="en-US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</p:txBody>
      </p:sp>
      <p:pic>
        <p:nvPicPr>
          <p:cNvPr id="28" name="图片 27" descr="大桥教育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08990" y="43926"/>
            <a:ext cx="2102963" cy="5821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3970" y="-13335"/>
            <a:ext cx="12327890" cy="6871335"/>
            <a:chOff x="-22" y="0"/>
            <a:chExt cx="19392" cy="10800"/>
          </a:xfrm>
        </p:grpSpPr>
        <p:grpSp>
          <p:nvGrpSpPr>
            <p:cNvPr id="21" name="组合 20"/>
            <p:cNvGrpSpPr/>
            <p:nvPr/>
          </p:nvGrpSpPr>
          <p:grpSpPr>
            <a:xfrm>
              <a:off x="-22" y="0"/>
              <a:ext cx="19392" cy="10800"/>
              <a:chOff x="-13832" y="0"/>
              <a:chExt cx="12205832" cy="683456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-13832" y="0"/>
                <a:ext cx="12192000" cy="3588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0" y="6573915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1907915" y="260648"/>
                <a:ext cx="263352" cy="63132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27" name="圆角矩形 26"/>
            <p:cNvSpPr/>
            <p:nvPr/>
          </p:nvSpPr>
          <p:spPr>
            <a:xfrm>
              <a:off x="15435" y="90"/>
              <a:ext cx="3784" cy="914"/>
            </a:xfrm>
            <a:prstGeom prst="roundRect">
              <a:avLst>
                <a:gd name="adj" fmla="val 4501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大桥教育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587" y="90"/>
              <a:ext cx="3308" cy="91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790091" y="4958862"/>
            <a:ext cx="7080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                      温馨提示：</a:t>
            </a:r>
            <a:endParaRPr lang="en-US" altLang="zh-CN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endParaRPr lang="en-US" altLang="zh-CN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小朋友们，不要忘记背诵单词</a:t>
            </a:r>
            <a:r>
              <a:rPr lang="en-US" altLang="zh-CN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L27&amp;28</a:t>
            </a:r>
            <a:r>
              <a:rPr lang="zh-CN" altLang="en-US" sz="2800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sym typeface="+mn-ea"/>
              </a:rPr>
              <a:t>！</a:t>
            </a:r>
            <a:endParaRPr lang="zh-CN" altLang="en-US" sz="2800" b="1" dirty="0" smtClean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89808" y="1622957"/>
            <a:ext cx="8769745" cy="332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Hello, everyone.</a:t>
            </a:r>
            <a:endParaRPr lang="en-US" altLang="zh-CN" sz="3600" b="1" dirty="0" smtClean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How are you !</a:t>
            </a:r>
            <a:endParaRPr lang="en-US" altLang="zh-CN" sz="3600" b="1" dirty="0" smtClean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How do you do</a:t>
            </a:r>
            <a:r>
              <a:rPr lang="en-US" altLang="zh-CN" sz="36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?</a:t>
            </a:r>
            <a:endParaRPr lang="en-US" altLang="zh-CN" sz="3600" b="1" dirty="0" smtClean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Nice to  see  you!</a:t>
            </a:r>
            <a:endParaRPr lang="en-US" altLang="zh-CN" sz="3600" b="1" dirty="0" smtClean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pic>
        <p:nvPicPr>
          <p:cNvPr id="4" name="Picture 2" descr="https://timgsa.baidu.com/timg?image&amp;quality=80&amp;size=b9999_10000&amp;sec=1587574570498&amp;di=bb22a4cc0fcca9f6d4dc20c2102d73bf&amp;imgtype=0&amp;src=http%3A%2F%2Fwww.niuyingyu.cn%2Fuploads%2Fallimg%2F160505%2F12-160505152U5363.jpg"/>
          <p:cNvPicPr>
            <a:picLocks noChangeAspect="1" noChangeArrowheads="1" noCrop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7848" y="3931182"/>
            <a:ext cx="4124152" cy="292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圆角矩形 19"/>
          <p:cNvSpPr/>
          <p:nvPr/>
        </p:nvSpPr>
        <p:spPr>
          <a:xfrm>
            <a:off x="0" y="15240"/>
            <a:ext cx="2131060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22" name="组合 21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8" name="圆角矩形 27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9" name="图片 28" descr="大桥教育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30" name="矩形 29"/>
            <p:cNvSpPr/>
            <p:nvPr/>
          </p:nvSpPr>
          <p:spPr>
            <a:xfrm>
              <a:off x="418" y="45"/>
              <a:ext cx="3178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charset="0"/>
                </a:rPr>
                <a:t>Greetings</a:t>
              </a:r>
              <a:endParaRPr lang="en-US" altLang="zh-CN" sz="2600" dirty="0">
                <a:latin typeface="Comic Sans MS" panose="030F070203030202020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0" y="-12700"/>
            <a:ext cx="1808922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-40005"/>
            <a:ext cx="12313920" cy="6885940"/>
            <a:chOff x="0" y="-23"/>
            <a:chExt cx="19370" cy="10823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-23"/>
              <a:ext cx="19370" cy="10823"/>
              <a:chOff x="0" y="-23"/>
              <a:chExt cx="19370" cy="10823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0" y="-23"/>
                <a:ext cx="19370" cy="10823"/>
                <a:chOff x="0" y="-14527"/>
                <a:chExt cx="12192000" cy="6849090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8" name="矩形 7"/>
                <p:cNvSpPr/>
                <p:nvPr/>
              </p:nvSpPr>
              <p:spPr>
                <a:xfrm>
                  <a:off x="0" y="-14527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5" name="圆角矩形 24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 descr="大桥教育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>
              <a:off x="418" y="45"/>
              <a:ext cx="2764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charset="0"/>
                </a:rPr>
                <a:t>Revision</a:t>
              </a:r>
              <a:endParaRPr lang="en-US" altLang="zh-CN" sz="2600" dirty="0">
                <a:latin typeface="Comic Sans MS" panose="030F070203030202020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471930" y="2689860"/>
            <a:ext cx="9782175" cy="76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PK to say the words</a:t>
            </a:r>
            <a:endParaRPr lang="en-US" altLang="en-US" sz="8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DF2FF"/>
              </a:gs>
              <a:gs pos="50000">
                <a:schemeClr val="bg2"/>
              </a:gs>
              <a:gs pos="100000">
                <a:srgbClr val="CDF2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090275" y="36195"/>
            <a:ext cx="944880" cy="1475105"/>
          </a:xfrm>
          <a:prstGeom prst="rect">
            <a:avLst/>
          </a:prstGeom>
        </p:spPr>
      </p:pic>
      <p:pic>
        <p:nvPicPr>
          <p:cNvPr id="18" name="图片 17" descr="图片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0275" y="1337310"/>
            <a:ext cx="943610" cy="1473200"/>
          </a:xfrm>
          <a:prstGeom prst="rect">
            <a:avLst/>
          </a:prstGeom>
        </p:spPr>
      </p:pic>
      <p:pic>
        <p:nvPicPr>
          <p:cNvPr id="19" name="图片 18" descr="图片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1545" y="2692400"/>
            <a:ext cx="943610" cy="1473200"/>
          </a:xfrm>
          <a:prstGeom prst="rect">
            <a:avLst/>
          </a:prstGeom>
        </p:spPr>
      </p:pic>
      <p:pic>
        <p:nvPicPr>
          <p:cNvPr id="20" name="图片 19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0755" y="5334000"/>
            <a:ext cx="914400" cy="1428115"/>
          </a:xfrm>
          <a:prstGeom prst="rect">
            <a:avLst/>
          </a:prstGeom>
        </p:spPr>
      </p:pic>
      <p:pic>
        <p:nvPicPr>
          <p:cNvPr id="24" name="图片 23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5355" y="4102735"/>
            <a:ext cx="939800" cy="1363345"/>
          </a:xfrm>
          <a:prstGeom prst="rect">
            <a:avLst/>
          </a:prstGeom>
        </p:spPr>
      </p:pic>
      <p:pic>
        <p:nvPicPr>
          <p:cNvPr id="12" name="图片 11" descr="图片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21265" y="-443230"/>
            <a:ext cx="1978025" cy="196151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-2403475" y="411480"/>
            <a:ext cx="2498725" cy="863600"/>
            <a:chOff x="-3785" y="758"/>
            <a:chExt cx="3935" cy="1360"/>
          </a:xfrm>
        </p:grpSpPr>
        <p:pic>
          <p:nvPicPr>
            <p:cNvPr id="28" name="图片 27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-3569" y="966"/>
              <a:ext cx="37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Comic Sans MS" panose="030F0702030302020204" charset="0"/>
                  <a:cs typeface="Comic Sans MS" panose="030F0702030302020204" charset="0"/>
                </a:rPr>
                <a:t>near</a:t>
              </a:r>
              <a:endParaRPr lang="en-US" altLang="zh-CN" sz="2800" b="1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2403475" y="1642110"/>
            <a:ext cx="2498725" cy="863600"/>
            <a:chOff x="-3785" y="758"/>
            <a:chExt cx="3935" cy="1360"/>
          </a:xfrm>
        </p:grpSpPr>
        <p:pic>
          <p:nvPicPr>
            <p:cNvPr id="33" name="图片 32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-3785" y="966"/>
              <a:ext cx="393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Comic Sans MS" panose="030F0702030302020204" charset="0"/>
                  <a:cs typeface="Comic Sans MS" panose="030F0702030302020204" charset="0"/>
                </a:rPr>
                <a:t>living room</a:t>
              </a:r>
              <a:endParaRPr lang="en-US" altLang="zh-CN" sz="2800" b="1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2403475" y="2872740"/>
            <a:ext cx="2498725" cy="863600"/>
            <a:chOff x="-3785" y="758"/>
            <a:chExt cx="3935" cy="1360"/>
          </a:xfrm>
        </p:grpSpPr>
        <p:pic>
          <p:nvPicPr>
            <p:cNvPr id="36" name="图片 35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-3569" y="966"/>
              <a:ext cx="37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Comic Sans MS" panose="030F0702030302020204" charset="0"/>
                  <a:cs typeface="Comic Sans MS" panose="030F0702030302020204" charset="0"/>
                </a:rPr>
                <a:t>window</a:t>
              </a:r>
              <a:endParaRPr lang="en-US" altLang="zh-CN" sz="2800" b="1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2403475" y="4103370"/>
            <a:ext cx="2588260" cy="863600"/>
            <a:chOff x="-3785" y="758"/>
            <a:chExt cx="4076" cy="1360"/>
          </a:xfrm>
        </p:grpSpPr>
        <p:pic>
          <p:nvPicPr>
            <p:cNvPr id="39" name="图片 38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-3428" y="904"/>
              <a:ext cx="37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Comic Sans MS" panose="030F0702030302020204" charset="0"/>
                  <a:cs typeface="Comic Sans MS" panose="030F0702030302020204" charset="0"/>
                </a:rPr>
                <a:t>armchair</a:t>
              </a:r>
              <a:endParaRPr lang="en-US" altLang="zh-CN" sz="2800" b="1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pic>
        <p:nvPicPr>
          <p:cNvPr id="41" name="图片 40" descr="图片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09200" y="894715"/>
            <a:ext cx="2001520" cy="1915795"/>
          </a:xfrm>
          <a:prstGeom prst="rect">
            <a:avLst/>
          </a:prstGeom>
        </p:spPr>
      </p:pic>
      <p:pic>
        <p:nvPicPr>
          <p:cNvPr id="42" name="图片 41" descr="图片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20630" y="2273935"/>
            <a:ext cx="1990090" cy="1922145"/>
          </a:xfrm>
          <a:prstGeom prst="rect">
            <a:avLst/>
          </a:prstGeom>
        </p:spPr>
      </p:pic>
      <p:pic>
        <p:nvPicPr>
          <p:cNvPr id="43" name="图片 42" descr="图片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96805" y="3599815"/>
            <a:ext cx="2113915" cy="187071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-2403475" y="5334000"/>
            <a:ext cx="2709545" cy="863600"/>
            <a:chOff x="-3785" y="758"/>
            <a:chExt cx="4267" cy="1360"/>
          </a:xfrm>
        </p:grpSpPr>
        <p:pic>
          <p:nvPicPr>
            <p:cNvPr id="45" name="图片 44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-3237" y="966"/>
              <a:ext cx="37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Comic Sans MS" panose="030F0702030302020204" charset="0"/>
                  <a:cs typeface="Comic Sans MS" panose="030F0702030302020204" charset="0"/>
                </a:rPr>
                <a:t>door</a:t>
              </a:r>
              <a:endParaRPr lang="en-US" altLang="zh-CN" sz="2400" b="1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pic>
        <p:nvPicPr>
          <p:cNvPr id="47" name="图片 46" descr="图片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61905" y="4930140"/>
            <a:ext cx="1948815" cy="1831975"/>
          </a:xfrm>
          <a:prstGeom prst="rect">
            <a:avLst/>
          </a:prstGeom>
        </p:spPr>
      </p:pic>
      <p:pic>
        <p:nvPicPr>
          <p:cNvPr id="48" name="Big Bomb-SoundBible.com-1219802495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6833363" y="-1874944"/>
            <a:ext cx="1431928" cy="143192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961354 -0.023704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960156 -0.020648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62 0.000000 L 0.955572 -0.019537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945677 -0.014444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925573 -0.005370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DF2FF"/>
              </a:gs>
              <a:gs pos="50000">
                <a:schemeClr val="bg2"/>
              </a:gs>
              <a:gs pos="100000">
                <a:srgbClr val="CDF2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090275" y="36195"/>
            <a:ext cx="944880" cy="1475105"/>
          </a:xfrm>
          <a:prstGeom prst="rect">
            <a:avLst/>
          </a:prstGeom>
        </p:spPr>
      </p:pic>
      <p:pic>
        <p:nvPicPr>
          <p:cNvPr id="18" name="图片 17" descr="图片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0275" y="1337310"/>
            <a:ext cx="943610" cy="1473200"/>
          </a:xfrm>
          <a:prstGeom prst="rect">
            <a:avLst/>
          </a:prstGeom>
        </p:spPr>
      </p:pic>
      <p:pic>
        <p:nvPicPr>
          <p:cNvPr id="19" name="图片 18" descr="图片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1545" y="2692400"/>
            <a:ext cx="943610" cy="1473200"/>
          </a:xfrm>
          <a:prstGeom prst="rect">
            <a:avLst/>
          </a:prstGeom>
        </p:spPr>
      </p:pic>
      <p:pic>
        <p:nvPicPr>
          <p:cNvPr id="20" name="图片 19" descr="图片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0755" y="5334000"/>
            <a:ext cx="914400" cy="1428115"/>
          </a:xfrm>
          <a:prstGeom prst="rect">
            <a:avLst/>
          </a:prstGeom>
        </p:spPr>
      </p:pic>
      <p:pic>
        <p:nvPicPr>
          <p:cNvPr id="24" name="图片 23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5355" y="4102735"/>
            <a:ext cx="939800" cy="1363345"/>
          </a:xfrm>
          <a:prstGeom prst="rect">
            <a:avLst/>
          </a:prstGeom>
        </p:spPr>
      </p:pic>
      <p:pic>
        <p:nvPicPr>
          <p:cNvPr id="12" name="图片 11" descr="图片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21265" y="-443230"/>
            <a:ext cx="1978025" cy="196151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-2403475" y="411480"/>
            <a:ext cx="2498725" cy="863600"/>
            <a:chOff x="-3785" y="758"/>
            <a:chExt cx="3935" cy="1360"/>
          </a:xfrm>
        </p:grpSpPr>
        <p:pic>
          <p:nvPicPr>
            <p:cNvPr id="28" name="图片 27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-3569" y="966"/>
              <a:ext cx="37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Comic Sans MS" panose="030F0702030302020204" charset="0"/>
                  <a:cs typeface="Comic Sans MS" panose="030F0702030302020204" charset="0"/>
                </a:rPr>
                <a:t>picture</a:t>
              </a:r>
              <a:endParaRPr lang="en-US" altLang="zh-CN" sz="2800" b="1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2403475" y="1642110"/>
            <a:ext cx="2725420" cy="863600"/>
            <a:chOff x="-3785" y="758"/>
            <a:chExt cx="4292" cy="1360"/>
          </a:xfrm>
        </p:grpSpPr>
        <p:pic>
          <p:nvPicPr>
            <p:cNvPr id="33" name="图片 32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-3428" y="1027"/>
              <a:ext cx="393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Comic Sans MS" panose="030F0702030302020204" charset="0"/>
                  <a:cs typeface="Comic Sans MS" panose="030F0702030302020204" charset="0"/>
                </a:rPr>
                <a:t>wall</a:t>
              </a:r>
              <a:endParaRPr lang="en-US" altLang="zh-CN" sz="2800" b="1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2403475" y="2872740"/>
            <a:ext cx="2498725" cy="863600"/>
            <a:chOff x="-3785" y="758"/>
            <a:chExt cx="3935" cy="1360"/>
          </a:xfrm>
        </p:grpSpPr>
        <p:pic>
          <p:nvPicPr>
            <p:cNvPr id="36" name="图片 35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-3569" y="966"/>
              <a:ext cx="37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Comic Sans MS" panose="030F0702030302020204" charset="0"/>
                  <a:cs typeface="Comic Sans MS" panose="030F0702030302020204" charset="0"/>
                </a:rPr>
                <a:t>trousers</a:t>
              </a:r>
              <a:endParaRPr lang="en-US" altLang="zh-CN" sz="2800" b="1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2403475" y="4103370"/>
            <a:ext cx="3049270" cy="863600"/>
            <a:chOff x="-3785" y="758"/>
            <a:chExt cx="4802" cy="1360"/>
          </a:xfrm>
        </p:grpSpPr>
        <p:pic>
          <p:nvPicPr>
            <p:cNvPr id="39" name="图片 38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-2702" y="1027"/>
              <a:ext cx="37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Comic Sans MS" panose="030F0702030302020204" charset="0"/>
                  <a:cs typeface="Comic Sans MS" panose="030F0702030302020204" charset="0"/>
                </a:rPr>
                <a:t>stereo</a:t>
              </a:r>
              <a:endParaRPr lang="en-US" altLang="zh-CN" sz="2800" b="1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pic>
        <p:nvPicPr>
          <p:cNvPr id="41" name="图片 40" descr="图片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09200" y="894715"/>
            <a:ext cx="2001520" cy="1915795"/>
          </a:xfrm>
          <a:prstGeom prst="rect">
            <a:avLst/>
          </a:prstGeom>
        </p:spPr>
      </p:pic>
      <p:pic>
        <p:nvPicPr>
          <p:cNvPr id="42" name="图片 41" descr="图片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20630" y="2273935"/>
            <a:ext cx="1990090" cy="1922145"/>
          </a:xfrm>
          <a:prstGeom prst="rect">
            <a:avLst/>
          </a:prstGeom>
        </p:spPr>
      </p:pic>
      <p:pic>
        <p:nvPicPr>
          <p:cNvPr id="43" name="图片 42" descr="图片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96805" y="3599815"/>
            <a:ext cx="2113915" cy="1870710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-2403475" y="5334000"/>
            <a:ext cx="2709545" cy="863600"/>
            <a:chOff x="-3785" y="758"/>
            <a:chExt cx="4267" cy="1360"/>
          </a:xfrm>
        </p:grpSpPr>
        <p:pic>
          <p:nvPicPr>
            <p:cNvPr id="45" name="图片 44" descr="图片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85" y="758"/>
              <a:ext cx="3565" cy="1360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-3237" y="966"/>
              <a:ext cx="37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Comic Sans MS" panose="030F0702030302020204" charset="0"/>
                  <a:cs typeface="Comic Sans MS" panose="030F0702030302020204" charset="0"/>
                </a:rPr>
                <a:t>magazine</a:t>
              </a:r>
              <a:endParaRPr lang="en-US" altLang="zh-CN" sz="2400" b="1" dirty="0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pic>
        <p:nvPicPr>
          <p:cNvPr id="47" name="图片 46" descr="图片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61905" y="4930140"/>
            <a:ext cx="1948815" cy="1831975"/>
          </a:xfrm>
          <a:prstGeom prst="rect">
            <a:avLst/>
          </a:prstGeom>
        </p:spPr>
      </p:pic>
      <p:pic>
        <p:nvPicPr>
          <p:cNvPr id="48" name="Big Bomb-SoundBible.com-1219802495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6833363" y="-1874944"/>
            <a:ext cx="1431928" cy="143192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961354 -0.023704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960156 -0.020648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62 0.000000 L 0.955572 -0.019537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945677 -0.014444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925573 -0.005370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709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7511480" y="4293096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91344" y="188640"/>
            <a:ext cx="468052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0" y="-635"/>
            <a:ext cx="1774825" cy="550545"/>
          </a:xfrm>
          <a:prstGeom prst="roundRect">
            <a:avLst>
              <a:gd name="adj" fmla="val 4501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1"/>
          <p:cNvGrpSpPr/>
          <p:nvPr/>
        </p:nvGrpSpPr>
        <p:grpSpPr>
          <a:xfrm>
            <a:off x="0" y="-13335"/>
            <a:ext cx="12313920" cy="6871335"/>
            <a:chOff x="0" y="0"/>
            <a:chExt cx="19370" cy="10800"/>
          </a:xfrm>
        </p:grpSpPr>
        <p:grpSp>
          <p:nvGrpSpPr>
            <p:cNvPr id="3" name="组合 22"/>
            <p:cNvGrpSpPr/>
            <p:nvPr/>
          </p:nvGrpSpPr>
          <p:grpSpPr>
            <a:xfrm>
              <a:off x="0" y="0"/>
              <a:ext cx="19370" cy="10800"/>
              <a:chOff x="0" y="0"/>
              <a:chExt cx="19370" cy="10800"/>
            </a:xfrm>
          </p:grpSpPr>
          <p:grpSp>
            <p:nvGrpSpPr>
              <p:cNvPr id="4" name="组合 23"/>
              <p:cNvGrpSpPr/>
              <p:nvPr/>
            </p:nvGrpSpPr>
            <p:grpSpPr>
              <a:xfrm>
                <a:off x="0" y="0"/>
                <a:ext cx="19370" cy="10800"/>
                <a:chOff x="0" y="0"/>
                <a:chExt cx="12192000" cy="6834563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0" y="0"/>
                  <a:ext cx="12192000" cy="3588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0" y="6573915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0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1907915" y="260648"/>
                  <a:ext cx="263352" cy="631326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29" name="圆角矩形 28"/>
              <p:cNvSpPr/>
              <p:nvPr/>
            </p:nvSpPr>
            <p:spPr>
              <a:xfrm>
                <a:off x="15435" y="90"/>
                <a:ext cx="3784" cy="914"/>
              </a:xfrm>
              <a:prstGeom prst="roundRect">
                <a:avLst>
                  <a:gd name="adj" fmla="val 4501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0" name="图片 29" descr="大桥教育.png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5587" y="90"/>
                <a:ext cx="3308" cy="915"/>
              </a:xfrm>
              <a:prstGeom prst="rect">
                <a:avLst/>
              </a:prstGeom>
            </p:spPr>
          </p:pic>
        </p:grpSp>
        <p:sp>
          <p:nvSpPr>
            <p:cNvPr id="31" name="矩形 30"/>
            <p:cNvSpPr/>
            <p:nvPr/>
          </p:nvSpPr>
          <p:spPr>
            <a:xfrm>
              <a:off x="418" y="45"/>
              <a:ext cx="2601" cy="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600" dirty="0" smtClean="0">
                  <a:latin typeface="Comic Sans MS" panose="030F0702030302020204" charset="0"/>
                </a:rPr>
                <a:t>Speech</a:t>
              </a:r>
              <a:endParaRPr lang="en-US" altLang="zh-CN" sz="2600" dirty="0">
                <a:latin typeface="Comic Sans MS" panose="030F07020303020202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824192" y="7647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6" name="组合 33"/>
          <p:cNvGrpSpPr/>
          <p:nvPr/>
        </p:nvGrpSpPr>
        <p:grpSpPr>
          <a:xfrm>
            <a:off x="5973417" y="1117643"/>
            <a:ext cx="3672411" cy="1296145"/>
            <a:chOff x="456861" y="948680"/>
            <a:chExt cx="3672411" cy="1296145"/>
          </a:xfrm>
        </p:grpSpPr>
        <p:pic>
          <p:nvPicPr>
            <p:cNvPr id="17" name="Picture 2" descr="C:\Users\Administrator\Desktop\t011a0baf2ec2503944.jpg"/>
            <p:cNvPicPr>
              <a:picLocks noChangeAspect="1" noChangeArrowheads="1"/>
            </p:cNvPicPr>
            <p:nvPr/>
          </p:nvPicPr>
          <p:blipFill>
            <a:blip r:embed="rId2" cstate="print"/>
            <a:srcRect l="7875" t="3533" r="68500" b="29531"/>
            <a:stretch>
              <a:fillRect/>
            </a:stretch>
          </p:blipFill>
          <p:spPr bwMode="auto">
            <a:xfrm rot="5400000">
              <a:off x="1644994" y="-239453"/>
              <a:ext cx="1296145" cy="3672411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1291140" y="1209328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Comic Sans MS" panose="030F0702030302020204" charset="0"/>
                </a:rPr>
                <a:t>Example</a:t>
              </a:r>
              <a:endParaRPr lang="en-US" altLang="zh-CN" sz="3600" dirty="0" smtClean="0">
                <a:latin typeface="Comic Sans MS" panose="030F0702030302020204" charset="0"/>
              </a:endParaRPr>
            </a:p>
            <a:p>
              <a:endParaRPr lang="zh-CN" alt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63479" y="2493910"/>
            <a:ext cx="722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charset="0"/>
              </a:rPr>
              <a:t>There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is</a:t>
            </a:r>
            <a:r>
              <a:rPr lang="en-US" altLang="zh-CN" sz="3200" dirty="0" smtClean="0">
                <a:latin typeface="Comic Sans MS" panose="030F0702030302020204" charset="0"/>
              </a:rPr>
              <a:t> a table near the TV.</a:t>
            </a:r>
            <a:endParaRPr lang="zh-CN" altLang="en-US" sz="3200" dirty="0" smtClean="0">
              <a:latin typeface="Comic Sans MS" panose="030F0702030302020204" charset="0"/>
            </a:endParaRPr>
          </a:p>
        </p:txBody>
      </p:sp>
      <p:grpSp>
        <p:nvGrpSpPr>
          <p:cNvPr id="8" name="组合 40"/>
          <p:cNvGrpSpPr/>
          <p:nvPr/>
        </p:nvGrpSpPr>
        <p:grpSpPr>
          <a:xfrm>
            <a:off x="5870542" y="3759019"/>
            <a:ext cx="3876431" cy="1368152"/>
            <a:chOff x="8171553" y="1055577"/>
            <a:chExt cx="3876431" cy="1368152"/>
          </a:xfrm>
        </p:grpSpPr>
        <p:pic>
          <p:nvPicPr>
            <p:cNvPr id="19" name="Picture 2" descr="C:\Users\Administrator\Desktop\t011a0baf2ec2503944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875" t="3533" r="68500" b="29531"/>
            <a:stretch>
              <a:fillRect/>
            </a:stretch>
          </p:blipFill>
          <p:spPr bwMode="auto">
            <a:xfrm rot="5400000">
              <a:off x="9425693" y="-198563"/>
              <a:ext cx="1368152" cy="3876431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8855225" y="1346042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atin typeface="Comic Sans MS" panose="030F0702030302020204" charset="0"/>
                </a:rPr>
                <a:t>Your turn</a:t>
              </a:r>
              <a:endParaRPr lang="en-US" altLang="zh-CN" sz="3600" dirty="0" smtClean="0">
                <a:latin typeface="Comic Sans MS" panose="030F0702030302020204" charset="0"/>
              </a:endParaRPr>
            </a:p>
            <a:p>
              <a:endParaRPr lang="zh-CN" altLang="en-US" dirty="0"/>
            </a:p>
          </p:txBody>
        </p:sp>
      </p:grpSp>
      <p:pic>
        <p:nvPicPr>
          <p:cNvPr id="34" name="图片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62873" y="1986555"/>
            <a:ext cx="3453518" cy="2823984"/>
          </a:xfrm>
          <a:prstGeom prst="rect">
            <a:avLst/>
          </a:prstGeom>
          <a:solidFill>
            <a:srgbClr val="FFFFFF">
              <a:shade val="85000"/>
            </a:srgbClr>
          </a:solidFill>
          <a:ln w="12382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5135758" y="5137719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charset="0"/>
              </a:rPr>
              <a:t>There is…</a:t>
            </a:r>
            <a:endParaRPr lang="en-US" altLang="zh-CN" sz="3200" dirty="0" smtClean="0">
              <a:latin typeface="Comic Sans MS" panose="030F0702030302020204" charset="0"/>
            </a:endParaRPr>
          </a:p>
          <a:p>
            <a:r>
              <a:rPr lang="en-US" altLang="zh-CN" sz="3200" dirty="0" smtClean="0">
                <a:latin typeface="Comic Sans MS" panose="030F0702030302020204" charset="0"/>
              </a:rPr>
              <a:t>There are…</a:t>
            </a:r>
            <a:endParaRPr lang="zh-CN" altLang="en-US" sz="3200" dirty="0" smtClean="0">
              <a:latin typeface="Comic Sans MS" panose="030F070203030202020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0615" y="362182"/>
            <a:ext cx="56056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latin typeface="Comic Sans MS" panose="030F0702030302020204" charset="0"/>
                <a:ea typeface="微软雅黑" panose="020B0503020204020204" charset="-122"/>
                <a:cs typeface="Arial" panose="020B0604020202020204" pitchFamily="34" charset="0"/>
              </a:rPr>
              <a:t>How about your living room</a:t>
            </a:r>
            <a:r>
              <a:rPr lang="zh-CN" altLang="en-US" sz="3200" dirty="0" smtClean="0">
                <a:latin typeface="Comic Sans MS" panose="030F0702030302020204" charset="0"/>
                <a:ea typeface="微软雅黑" panose="020B0503020204020204" charset="-122"/>
                <a:cs typeface="Arial" panose="020B0604020202020204" pitchFamily="34" charset="0"/>
              </a:rPr>
              <a:t>？</a:t>
            </a:r>
            <a:endParaRPr lang="zh-CN" altLang="en-US" sz="3200" dirty="0" smtClean="0">
              <a:latin typeface="Comic Sans MS" panose="030F070203030202020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287618" y="3229407"/>
            <a:ext cx="768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charset="0"/>
              </a:rPr>
              <a:t>There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charset="0"/>
              </a:rPr>
              <a:t>are</a:t>
            </a:r>
            <a:r>
              <a:rPr lang="en-US" altLang="zh-CN" sz="3200" dirty="0" smtClean="0">
                <a:latin typeface="Comic Sans MS" panose="030F0702030302020204" charset="0"/>
              </a:rPr>
              <a:t> some magazines on the table.</a:t>
            </a:r>
            <a:endParaRPr lang="en-US" altLang="zh-CN" sz="3200" dirty="0" smtClean="0">
              <a:latin typeface="Comic Sans MS" panose="030F0702030302020204" charset="0"/>
            </a:endParaRPr>
          </a:p>
          <a:p>
            <a:endParaRPr lang="zh-CN" altLang="en-US" sz="3200" dirty="0" smtClean="0">
              <a:latin typeface="Comic Sans MS" panose="030F07020303020202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>
          <a:xfrm>
            <a:off x="0" y="3975652"/>
            <a:ext cx="4472609" cy="2713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16680" cy="6857999"/>
            <a:chOff x="0" y="0"/>
            <a:chExt cx="12216680" cy="68579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矩形 15"/>
            <p:cNvSpPr/>
            <p:nvPr/>
          </p:nvSpPr>
          <p:spPr>
            <a:xfrm>
              <a:off x="0" y="0"/>
              <a:ext cx="12192000" cy="2606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573914"/>
              <a:ext cx="12192000" cy="284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53328" y="260648"/>
              <a:ext cx="263352" cy="6313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终止 19"/>
            <p:cNvSpPr/>
            <p:nvPr/>
          </p:nvSpPr>
          <p:spPr>
            <a:xfrm>
              <a:off x="9552384" y="0"/>
              <a:ext cx="2639616" cy="620688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0" y="0"/>
            <a:ext cx="2258568" cy="576064"/>
          </a:xfrm>
          <a:prstGeom prst="roundRect">
            <a:avLst>
              <a:gd name="adj" fmla="val 4652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Grammar- 1</a:t>
            </a:r>
            <a:endParaRPr lang="en-US" altLang="zh-CN" sz="2800" dirty="0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4" name="TextBox 2"/>
          <p:cNvSpPr>
            <a:spLocks noChangeArrowheads="1"/>
          </p:cNvSpPr>
          <p:nvPr/>
        </p:nvSpPr>
        <p:spPr bwMode="auto">
          <a:xfrm>
            <a:off x="635560" y="3478889"/>
            <a:ext cx="91440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charset="0"/>
                <a:sym typeface="Georgia" panose="02040502050405020303" pitchFamily="18" charset="0"/>
              </a:rPr>
              <a:t>There is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charset="0"/>
                <a:sym typeface="Georgia" panose="02040502050405020303" pitchFamily="18" charset="0"/>
              </a:rPr>
              <a:t>an electric cooker </a:t>
            </a:r>
            <a:r>
              <a:rPr lang="en-US" altLang="zh-CN" sz="2600" dirty="0" smtClean="0">
                <a:latin typeface="Comic Sans MS" panose="030F0702030302020204" charset="0"/>
                <a:sym typeface="Georgia" panose="02040502050405020303" pitchFamily="18" charset="0"/>
              </a:rPr>
              <a:t>in the kitchen.</a:t>
            </a:r>
            <a:endParaRPr lang="zh-CN" altLang="en-US" sz="2600" dirty="0" smtClean="0"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3206" y="804627"/>
            <a:ext cx="2052165" cy="2261215"/>
            <a:chOff x="513206" y="804627"/>
            <a:chExt cx="2052165" cy="2261215"/>
          </a:xfrm>
        </p:grpSpPr>
        <p:pic>
          <p:nvPicPr>
            <p:cNvPr id="36" name="Picture 2" descr="http://t11.baidu.com/it/u=2103147747,1917075865&amp;fm=23&amp;gp=0.jpg"/>
            <p:cNvPicPr>
              <a:picLocks noChangeAspect="1" noChangeArrowheads="1"/>
            </p:cNvPicPr>
            <p:nvPr/>
          </p:nvPicPr>
          <p:blipFill rotWithShape="1">
            <a:blip r:embed="rId1" cstate="print"/>
            <a:srcRect t="9957" r="-491"/>
            <a:stretch>
              <a:fillRect/>
            </a:stretch>
          </p:blipFill>
          <p:spPr bwMode="auto">
            <a:xfrm flipH="1">
              <a:off x="567454" y="804627"/>
              <a:ext cx="1512168" cy="180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矩形 36"/>
            <p:cNvSpPr/>
            <p:nvPr/>
          </p:nvSpPr>
          <p:spPr>
            <a:xfrm>
              <a:off x="513206" y="2542622"/>
              <a:ext cx="2052165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prstClr val="black"/>
                  </a:solidFill>
                  <a:latin typeface="Comic Sans MS" panose="030F0702030302020204" charset="0"/>
                </a:rPr>
                <a:t>Mrs. Smith</a:t>
              </a:r>
              <a:endParaRPr lang="zh-CN" alt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2"/>
          <p:cNvSpPr>
            <a:spLocks noChangeArrowheads="1"/>
          </p:cNvSpPr>
          <p:nvPr/>
        </p:nvSpPr>
        <p:spPr bwMode="auto">
          <a:xfrm>
            <a:off x="3047613" y="428522"/>
            <a:ext cx="56886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  <a:sym typeface="Georgia" panose="02040502050405020303" pitchFamily="18" charset="0"/>
              </a:rPr>
              <a:t>What are there in the kitchen?</a:t>
            </a:r>
            <a:endParaRPr lang="zh-CN" altLang="en-US" sz="2800" dirty="0"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23189" y="4607306"/>
            <a:ext cx="1567180" cy="993775"/>
          </a:xfrm>
          <a:prstGeom prst="roundRect">
            <a:avLst>
              <a:gd name="adj" fmla="val 13212"/>
            </a:avLst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"/>
          <p:cNvSpPr>
            <a:spLocks noChangeArrowheads="1"/>
          </p:cNvSpPr>
          <p:nvPr/>
        </p:nvSpPr>
        <p:spPr bwMode="auto">
          <a:xfrm>
            <a:off x="529769" y="4966313"/>
            <a:ext cx="9144000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There are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charset="0"/>
                <a:sym typeface="+mn-ea"/>
              </a:rPr>
              <a:t>some newspapers</a:t>
            </a:r>
            <a:r>
              <a:rPr lang="en-US" altLang="zh-CN" sz="26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en-US" altLang="zh-CN" sz="26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on the table.</a:t>
            </a:r>
            <a:endParaRPr lang="zh-CN" altLang="en-US" sz="2600" dirty="0" smtClean="0"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67690" y="3434080"/>
            <a:ext cx="1511935" cy="993775"/>
          </a:xfrm>
          <a:prstGeom prst="roundRect">
            <a:avLst>
              <a:gd name="adj" fmla="val 13212"/>
            </a:avLst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2"/>
          <p:cNvSpPr>
            <a:spLocks noChangeArrowheads="1"/>
          </p:cNvSpPr>
          <p:nvPr/>
        </p:nvSpPr>
        <p:spPr bwMode="auto">
          <a:xfrm>
            <a:off x="708712" y="3918405"/>
            <a:ext cx="914400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 smtClean="0">
                <a:solidFill>
                  <a:srgbClr val="FF0000"/>
                </a:solidFill>
                <a:latin typeface="Comic Sans MS" panose="030F0702030302020204" charset="0"/>
                <a:sym typeface="Georgia" panose="02040502050405020303" pitchFamily="18" charset="0"/>
              </a:rPr>
              <a:t>There is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charset="0"/>
                <a:sym typeface="Georgia" panose="02040502050405020303" pitchFamily="18" charset="0"/>
              </a:rPr>
              <a:t>some water </a:t>
            </a:r>
            <a:r>
              <a:rPr lang="en-US" altLang="zh-CN" sz="2600" dirty="0" smtClean="0">
                <a:latin typeface="Comic Sans MS" panose="030F0702030302020204" charset="0"/>
                <a:sym typeface="Georgia" panose="02040502050405020303" pitchFamily="18" charset="0"/>
              </a:rPr>
              <a:t>in the bottle.</a:t>
            </a:r>
            <a:endParaRPr lang="zh-CN" altLang="en-US" sz="2600" dirty="0" smtClean="0"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sp>
        <p:nvSpPr>
          <p:cNvPr id="33" name="TextBox 2"/>
          <p:cNvSpPr>
            <a:spLocks noChangeArrowheads="1"/>
          </p:cNvSpPr>
          <p:nvPr/>
        </p:nvSpPr>
        <p:spPr bwMode="auto">
          <a:xfrm>
            <a:off x="529769" y="4616143"/>
            <a:ext cx="9144000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There are </a:t>
            </a:r>
            <a:r>
              <a:rPr lang="en-US" altLang="zh-CN" sz="2600" dirty="0" smtClean="0">
                <a:solidFill>
                  <a:srgbClr val="0000CC"/>
                </a:solidFill>
                <a:latin typeface="Comic Sans MS" panose="030F0702030302020204" charset="0"/>
                <a:sym typeface="+mn-ea"/>
              </a:rPr>
              <a:t>some books</a:t>
            </a:r>
            <a:r>
              <a:rPr lang="en-US" altLang="zh-CN" sz="26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r>
              <a:rPr lang="en-US" altLang="zh-CN" sz="2600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on the stereo.</a:t>
            </a:r>
            <a:endParaRPr lang="zh-CN" altLang="en-US" sz="2600" dirty="0" smtClean="0">
              <a:latin typeface="Comic Sans MS" panose="030F0702030302020204" charset="0"/>
              <a:sym typeface="Georgia" panose="02040502050405020303" pitchFamily="18" charset="0"/>
            </a:endParaRPr>
          </a:p>
        </p:txBody>
      </p:sp>
      <p:pic>
        <p:nvPicPr>
          <p:cNvPr id="13" name="图片 12" descr="大桥教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1769" y="19926"/>
            <a:ext cx="2100777" cy="58083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6913140" y="432314"/>
            <a:ext cx="4379965" cy="2764617"/>
            <a:chOff x="6913140" y="432314"/>
            <a:chExt cx="4379965" cy="2764617"/>
          </a:xfrm>
        </p:grpSpPr>
        <p:sp>
          <p:nvSpPr>
            <p:cNvPr id="27" name="TextBox 2"/>
            <p:cNvSpPr>
              <a:spLocks noChangeArrowheads="1"/>
            </p:cNvSpPr>
            <p:nvPr/>
          </p:nvSpPr>
          <p:spPr bwMode="auto">
            <a:xfrm>
              <a:off x="6913140" y="432314"/>
              <a:ext cx="2231390" cy="5219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  <a:sym typeface="Georgia" panose="02040502050405020303" pitchFamily="18" charset="0"/>
                </a:rPr>
                <a:t>living room?</a:t>
              </a:r>
              <a:endParaRPr lang="zh-CN" altLang="en-US" sz="2800" dirty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  <a:sym typeface="Georgia" panose="02040502050405020303" pitchFamily="18" charset="0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7714880" y="1070316"/>
              <a:ext cx="3578225" cy="2126615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3299350" y="1101725"/>
            <a:ext cx="3768474" cy="2117725"/>
            <a:chOff x="2722880" y="415925"/>
            <a:chExt cx="3768474" cy="211772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2880" y="415925"/>
              <a:ext cx="3762375" cy="2117725"/>
            </a:xfrm>
            <a:prstGeom prst="rect">
              <a:avLst/>
            </a:prstGeom>
          </p:spPr>
        </p:pic>
        <p:pic>
          <p:nvPicPr>
            <p:cNvPr id="32770" name="Picture 2" descr="http://d01.paixin.com/thumbs/1526816/82746370/staff_1024.jpg?watermark/1/image/aHR0cDovL2QwMC5wYWl4aW4uY29tL3dtX2RwXzM2MF9iaWdnZXIucG5n/dissolve/100/gravity/SouthWest/dx/0/dy/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6" t="32583"/>
            <a:stretch>
              <a:fillRect/>
            </a:stretch>
          </p:blipFill>
          <p:spPr bwMode="auto">
            <a:xfrm>
              <a:off x="4688673" y="1182757"/>
              <a:ext cx="1802681" cy="1283758"/>
            </a:xfrm>
            <a:prstGeom prst="rect">
              <a:avLst/>
            </a:prstGeom>
            <a:noFill/>
          </p:spPr>
        </p:pic>
      </p:grpSp>
      <p:sp>
        <p:nvSpPr>
          <p:cNvPr id="28" name="椭圆 27"/>
          <p:cNvSpPr/>
          <p:nvPr/>
        </p:nvSpPr>
        <p:spPr>
          <a:xfrm>
            <a:off x="4457199" y="1677798"/>
            <a:ext cx="861422" cy="133594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991677" y="1441174"/>
            <a:ext cx="1331843" cy="15206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7327271" y="3429796"/>
            <a:ext cx="4538461" cy="2713383"/>
            <a:chOff x="7327271" y="3429796"/>
            <a:chExt cx="4538461" cy="2713383"/>
          </a:xfrm>
        </p:grpSpPr>
        <p:sp>
          <p:nvSpPr>
            <p:cNvPr id="40" name="圆角矩形 39"/>
            <p:cNvSpPr/>
            <p:nvPr/>
          </p:nvSpPr>
          <p:spPr>
            <a:xfrm>
              <a:off x="7393123" y="3429796"/>
              <a:ext cx="4472609" cy="271338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2"/>
            <p:cNvSpPr txBox="1">
              <a:spLocks noChangeArrowheads="1"/>
            </p:cNvSpPr>
            <p:nvPr/>
          </p:nvSpPr>
          <p:spPr bwMode="auto">
            <a:xfrm>
              <a:off x="7327271" y="4225771"/>
              <a:ext cx="378020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There is </a:t>
              </a:r>
              <a:r>
                <a:rPr lang="en-US" altLang="zh-CN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+</a:t>
              </a:r>
              <a:r>
                <a:rPr lang="zh-CN" altLang="en-US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名单</a:t>
              </a:r>
              <a:r>
                <a:rPr lang="en-US" altLang="zh-CN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+ </a:t>
              </a:r>
              <a:r>
                <a:rPr lang="zh-CN" altLang="en-US" sz="2800" dirty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地</a:t>
              </a:r>
              <a:r>
                <a:rPr lang="zh-CN" altLang="en-US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点</a:t>
              </a:r>
              <a:r>
                <a:rPr lang="en-US" altLang="zh-CN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. </a:t>
              </a:r>
              <a:endParaRPr lang="zh-CN" altLang="en-US" sz="2800" dirty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endParaRPr>
            </a:p>
          </p:txBody>
        </p:sp>
        <p:sp>
          <p:nvSpPr>
            <p:cNvPr id="44" name="TextBox 3"/>
            <p:cNvSpPr txBox="1">
              <a:spLocks noChangeArrowheads="1"/>
            </p:cNvSpPr>
            <p:nvPr/>
          </p:nvSpPr>
          <p:spPr bwMode="auto">
            <a:xfrm>
              <a:off x="8008921" y="3606796"/>
              <a:ext cx="269817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“某地有某物”</a:t>
              </a:r>
              <a:endParaRPr lang="zh-CN" altLang="en-US" sz="2800" dirty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endParaRPr>
            </a:p>
          </p:txBody>
        </p:sp>
        <p:sp>
          <p:nvSpPr>
            <p:cNvPr id="48" name="TextBox 2"/>
            <p:cNvSpPr txBox="1">
              <a:spLocks noChangeArrowheads="1"/>
            </p:cNvSpPr>
            <p:nvPr/>
          </p:nvSpPr>
          <p:spPr bwMode="auto">
            <a:xfrm>
              <a:off x="7436328" y="4754278"/>
              <a:ext cx="378020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There </a:t>
              </a:r>
              <a:r>
                <a:rPr lang="en-US" altLang="zh-CN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is+</a:t>
              </a:r>
              <a:r>
                <a:rPr lang="zh-CN" altLang="en-US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名不</a:t>
              </a:r>
              <a:r>
                <a:rPr lang="en-US" altLang="zh-CN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+ </a:t>
              </a:r>
              <a:r>
                <a:rPr lang="zh-CN" altLang="en-US" sz="2800" dirty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地</a:t>
              </a:r>
              <a:r>
                <a:rPr lang="zh-CN" altLang="en-US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点</a:t>
              </a:r>
              <a:r>
                <a:rPr lang="en-US" altLang="zh-CN" sz="2800" dirty="0" smtClean="0">
                  <a:latin typeface="Comic Sans MS" panose="030F0702030302020204" charset="0"/>
                  <a:ea typeface="微软雅黑" panose="020B0503020204020204" charset="-122"/>
                  <a:cs typeface="Comic Sans MS" panose="030F0702030302020204" charset="0"/>
                </a:rPr>
                <a:t>. </a:t>
              </a:r>
              <a:endParaRPr lang="zh-CN" altLang="en-US" sz="2800" dirty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endParaRPr>
            </a:p>
          </p:txBody>
        </p:sp>
      </p:grpSp>
      <p:sp>
        <p:nvSpPr>
          <p:cNvPr id="34" name="TextBox 22"/>
          <p:cNvSpPr txBox="1"/>
          <p:nvPr/>
        </p:nvSpPr>
        <p:spPr>
          <a:xfrm>
            <a:off x="7361877" y="5319606"/>
            <a:ext cx="405912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There are </a:t>
            </a:r>
            <a:r>
              <a:rPr lang="en-US" altLang="zh-CN" sz="2800" dirty="0" smtClean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+</a:t>
            </a:r>
            <a:r>
              <a:rPr lang="zh-CN" altLang="en-US" sz="2800" dirty="0" smtClean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名复</a:t>
            </a:r>
            <a:r>
              <a:rPr lang="en-US" altLang="zh-CN" sz="2800" dirty="0" smtClean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+ </a:t>
            </a:r>
            <a:r>
              <a:rPr lang="en-US" altLang="zh-CN" sz="2800" dirty="0" err="1" smtClean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地点</a:t>
            </a:r>
            <a:r>
              <a:rPr lang="en-US" altLang="zh-CN" sz="2800" dirty="0" smtClean="0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. </a:t>
            </a:r>
            <a:endParaRPr lang="en-US" altLang="zh-CN" sz="2800" dirty="0"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193024" y="1413743"/>
            <a:ext cx="585216" cy="55221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9235440" y="1669775"/>
            <a:ext cx="768096" cy="55221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2" grpId="0"/>
      <p:bldP spid="25" grpId="0" animBg="1"/>
      <p:bldP spid="29" grpId="0"/>
      <p:bldP spid="31" grpId="0" animBg="1"/>
      <p:bldP spid="32" grpId="0"/>
      <p:bldP spid="33" grpId="0"/>
      <p:bldP spid="28" grpId="0" animBg="1"/>
      <p:bldP spid="28" grpId="1" animBg="1"/>
      <p:bldP spid="30" grpId="0" animBg="1"/>
      <p:bldP spid="30" grpId="1" animBg="1"/>
      <p:bldP spid="34" grpId="0"/>
      <p:bldP spid="45" grpId="0" animBg="1"/>
      <p:bldP spid="45" grpId="1" animBg="1"/>
      <p:bldP spid="46" grpId="0" animBg="1"/>
      <p:bldP spid="46" grpId="1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12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4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TEMPLATE_THUMBS_INDEX" val="1、4、8、9、13、15、16、17、18、20、21、22、23、25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4"/>
  <p:tag name="KSO_WM_TEMPLATE_MASTER_THUMB_INDEX" val="12"/>
</p:tagLst>
</file>

<file path=ppt/tags/tag249.xml><?xml version="1.0" encoding="utf-8"?>
<p:tagLst xmlns:p="http://schemas.openxmlformats.org/presentationml/2006/main">
  <p:tag name="REFSHAPE" val="827524540"/>
  <p:tag name="KSO_WM_UNIT_PLACING_PICTURE_USER_VIEWPORT" val="{&quot;height&quot;:4990,&quot;width&quot;:11550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3.xml><?xml version="1.0" encoding="utf-8"?>
<p:tagLst xmlns:p="http://schemas.openxmlformats.org/presentationml/2006/main">
  <p:tag name="REFSHAPE" val="827524540"/>
  <p:tag name="KSO_WM_UNIT_PLACING_PICTURE_USER_VIEWPORT" val="{&quot;height&quot;:4990,&quot;width&quot;:11550}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5.xml><?xml version="1.0" encoding="utf-8"?>
<p:tagLst xmlns:p="http://schemas.openxmlformats.org/presentationml/2006/main">
  <p:tag name="REFSHAPE" val="827524540"/>
  <p:tag name="KSO_WM_UNIT_PLACING_PICTURE_USER_VIEWPORT" val="{&quot;height&quot;:4990,&quot;width&quot;:11550}"/>
</p:tagLst>
</file>

<file path=ppt/tags/tag2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REFSHAPE" val="827524540"/>
  <p:tag name="KSO_WM_UNIT_PLACING_PICTURE_USER_VIEWPORT" val="{&quot;height&quot;:4990,&quot;width&quot;:11550}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022424">
      <a:dk1>
        <a:sysClr val="windowText" lastClr="000000"/>
      </a:dk1>
      <a:lt1>
        <a:sysClr val="window" lastClr="FFFFFF"/>
      </a:lt1>
      <a:dk2>
        <a:srgbClr val="EFEDFC"/>
      </a:dk2>
      <a:lt2>
        <a:srgbClr val="FFFFFF"/>
      </a:lt2>
      <a:accent1>
        <a:srgbClr val="7876D1"/>
      </a:accent1>
      <a:accent2>
        <a:srgbClr val="8A76BF"/>
      </a:accent2>
      <a:accent3>
        <a:srgbClr val="9C77AD"/>
      </a:accent3>
      <a:accent4>
        <a:srgbClr val="AD779A"/>
      </a:accent4>
      <a:accent5>
        <a:srgbClr val="BF7888"/>
      </a:accent5>
      <a:accent6>
        <a:srgbClr val="D1787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7325</Words>
  <Application>WPS 演示</Application>
  <PresentationFormat>宽屏</PresentationFormat>
  <Paragraphs>486</Paragraphs>
  <Slides>34</Slides>
  <Notes>7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</vt:lpstr>
      <vt:lpstr>宋体</vt:lpstr>
      <vt:lpstr>Wingdings</vt:lpstr>
      <vt:lpstr>幼圆</vt:lpstr>
      <vt:lpstr>汉仪乐喵体W</vt:lpstr>
      <vt:lpstr>Comic Sans MS</vt:lpstr>
      <vt:lpstr>微软雅黑</vt:lpstr>
      <vt:lpstr>Georgia</vt:lpstr>
      <vt:lpstr>Arial Unicode MS</vt:lpstr>
      <vt:lpstr>Calibri</vt:lpstr>
      <vt:lpstr>黑体</vt:lpstr>
      <vt:lpstr>华文楷体</vt:lpstr>
      <vt:lpstr>Tahoma</vt:lpstr>
      <vt:lpstr>Adobe 楷体 Std R</vt:lpstr>
      <vt:lpstr>Office 主题​​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jianrong ma</dc:creator>
  <cp:lastModifiedBy>Lynn</cp:lastModifiedBy>
  <cp:revision>91</cp:revision>
  <dcterms:created xsi:type="dcterms:W3CDTF">2020-03-22T22:54:00Z</dcterms:created>
  <dcterms:modified xsi:type="dcterms:W3CDTF">2021-01-16T16:31:28Z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