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heme/theme2.xml" ContentType="application/vnd.openxmlformats-officedocument.theme+xml"/>
  <Override PartName="/ppt/tags/tag125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65" r:id="rId2"/>
    <p:sldId id="266" r:id="rId3"/>
    <p:sldId id="268" r:id="rId4"/>
    <p:sldId id="264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0" y="62"/>
      </p:cViewPr>
      <p:guideLst>
        <p:guide orient="horz" pos="2160"/>
        <p:guide pos="38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9438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E0E21-AEFC-4E8E-981F-A488613F10D1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3092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7" Type="http://schemas.openxmlformats.org/officeDocument/2006/relationships/image" Target="../media/image5.emf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6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tags" Target="../tags/tag69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7" Type="http://schemas.openxmlformats.org/officeDocument/2006/relationships/image" Target="../media/image6.emf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79.xml"/><Relationship Id="rId7" Type="http://schemas.openxmlformats.org/officeDocument/2006/relationships/tags" Target="../tags/tag83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9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10" Type="http://schemas.openxmlformats.org/officeDocument/2006/relationships/image" Target="../media/image2.png"/><Relationship Id="rId4" Type="http://schemas.openxmlformats.org/officeDocument/2006/relationships/tags" Target="../tags/tag87.xml"/><Relationship Id="rId9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99.xml"/><Relationship Id="rId3" Type="http://schemas.openxmlformats.org/officeDocument/2006/relationships/tags" Target="../tags/tag94.xml"/><Relationship Id="rId7" Type="http://schemas.openxmlformats.org/officeDocument/2006/relationships/tags" Target="../tags/tag98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10" Type="http://schemas.openxmlformats.org/officeDocument/2006/relationships/image" Target="../media/image9.png"/><Relationship Id="rId4" Type="http://schemas.openxmlformats.org/officeDocument/2006/relationships/tags" Target="../tags/tag95.xml"/><Relationship Id="rId9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3" Type="http://schemas.openxmlformats.org/officeDocument/2006/relationships/tags" Target="../tags/tag102.xml"/><Relationship Id="rId7" Type="http://schemas.openxmlformats.org/officeDocument/2006/relationships/tags" Target="../tags/tag106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10" Type="http://schemas.openxmlformats.org/officeDocument/2006/relationships/image" Target="../media/image10.png"/><Relationship Id="rId4" Type="http://schemas.openxmlformats.org/officeDocument/2006/relationships/tags" Target="../tags/tag103.xml"/><Relationship Id="rId9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image" Target="../media/image7.emf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112.xml"/><Relationship Id="rId10" Type="http://schemas.openxmlformats.org/officeDocument/2006/relationships/tags" Target="../tags/tag117.xml"/><Relationship Id="rId4" Type="http://schemas.openxmlformats.org/officeDocument/2006/relationships/tags" Target="../tags/tag111.xml"/><Relationship Id="rId9" Type="http://schemas.openxmlformats.org/officeDocument/2006/relationships/tags" Target="../tags/tag116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0.xml"/><Relationship Id="rId7" Type="http://schemas.openxmlformats.org/officeDocument/2006/relationships/tags" Target="../tags/tag124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4" Type="http://schemas.openxmlformats.org/officeDocument/2006/relationships/tags" Target="../tags/tag121.xml"/><Relationship Id="rId9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3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9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image" Target="../media/image4.png"/><Relationship Id="rId5" Type="http://schemas.openxmlformats.org/officeDocument/2006/relationships/tags" Target="../tags/tag35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4.xml"/><Relationship Id="rId9" Type="http://schemas.openxmlformats.org/officeDocument/2006/relationships/tags" Target="../tags/tag39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image" Target="../media/image5.emf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9" Type="http://schemas.openxmlformats.org/officeDocument/2006/relationships/image" Target="../media/image6.emf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5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580644" y="413229"/>
            <a:ext cx="11150550" cy="61513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472220" y="2239645"/>
            <a:ext cx="7618730" cy="116776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5400" b="0" i="0" spc="30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2472220" y="3488928"/>
            <a:ext cx="7618730" cy="1005788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baseline="0" dirty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  <a:endParaRPr lang="en-US" altLang="zh-CN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924210" y="415289"/>
            <a:ext cx="10796016" cy="61264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429001" y="2385676"/>
            <a:ext cx="5879668" cy="1230315"/>
          </a:xfr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857250" indent="-857250" algn="ctr">
              <a:buFont typeface="Arial" panose="020B0604020202020204" pitchFamily="34" charset="0"/>
              <a:buNone/>
              <a:defRPr kumimoji="0" sz="6000" b="0" i="0" spc="300" baseline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  <a:sym typeface="+mn-ea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dirty="0" err="1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3429001" y="3789452"/>
            <a:ext cx="5879668" cy="1230313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smtClean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  <a:lvl2pPr marL="228600" indent="0">
              <a:buNone/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zh-CN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aseline="0">
              <a:latin typeface="Arial" panose="020B0604020202020204" pitchFamily="34" charset="0"/>
              <a:ea typeface="幼圆" panose="020105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 dirty="0">
              <a:latin typeface="Arial" panose="020B0604020202020204" pitchFamily="34" charset="0"/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>
              <a:latin typeface="Arial" panose="020B0604020202020204" pitchFamily="34" charset="0"/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370099" y="341387"/>
            <a:ext cx="1944793" cy="969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>
              <a:latin typeface="Arial" panose="020B0604020202020204" pitchFamily="34" charset="0"/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678005" y="349291"/>
            <a:ext cx="1213209" cy="65232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>
              <a:latin typeface="Arial" panose="020B0604020202020204" pitchFamily="34" charset="0"/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>
              <a:latin typeface="Arial" panose="020B0604020202020204" pitchFamily="34" charset="0"/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372366" y="220344"/>
            <a:ext cx="11717528" cy="645622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579885" y="522533"/>
            <a:ext cx="11161789" cy="60402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331210" y="3522345"/>
            <a:ext cx="6367780" cy="101155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4800" b="0" i="0" baseline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9EFD9D74-47D9-4702-A33C-335B63B48DBF}" type="datetimeFigureOut">
              <a:rPr lang="zh-CN" altLang="en-US" smtClean="0"/>
              <a:pPr/>
              <a:t>2020/12/11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FABC47A4-756D-490B-A52F-7D9E2C9FC05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25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263497" y="174266"/>
            <a:ext cx="11797748" cy="65101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0" name="文本框 99"/>
          <p:cNvSpPr txBox="1"/>
          <p:nvPr/>
        </p:nvSpPr>
        <p:spPr>
          <a:xfrm>
            <a:off x="366496" y="1014478"/>
            <a:ext cx="11804771" cy="5322226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200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I．按要求完成下列各题。</a:t>
            </a:r>
          </a:p>
          <a:p>
            <a:pPr indent="0">
              <a:lnSpc>
                <a:spcPct val="1200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There is a pen on the desk. (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改写句子，把a换成two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indent="0">
              <a:lnSpc>
                <a:spcPct val="1200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There ________ two ________ on the desk.</a:t>
            </a:r>
          </a:p>
          <a:p>
            <a:pPr indent="0">
              <a:lnSpc>
                <a:spcPct val="1200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There aren’t any girls in the room. (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改为肯定句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indent="0">
              <a:lnSpc>
                <a:spcPct val="1200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There ________ ________ girls in the room.</a:t>
            </a:r>
          </a:p>
          <a:p>
            <a:pPr indent="0">
              <a:lnSpc>
                <a:spcPct val="1200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There are some dogs in the kitchen. (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改为单数句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indent="0">
              <a:lnSpc>
                <a:spcPct val="1200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________ ________ ________ ________ in the kitchen.</a:t>
            </a:r>
          </a:p>
          <a:p>
            <a:pPr indent="0">
              <a:lnSpc>
                <a:spcPct val="1200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There are some chairs in the living room. (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改为一般疑问句并作出肯定回答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</a:p>
          <a:p>
            <a:pPr indent="0">
              <a:lnSpc>
                <a:spcPct val="1200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_____________________________________________________</a:t>
            </a:r>
          </a:p>
          <a:p>
            <a:pPr indent="0">
              <a:lnSpc>
                <a:spcPct val="1200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There is a cup in the refrigerator. (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改为否定句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indent="0">
              <a:lnSpc>
                <a:spcPct val="1200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There ________ ________ cup in the refrigerator.</a:t>
            </a: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892762" y="2994230"/>
            <a:ext cx="3545840" cy="49244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  <a:ea typeface="微软雅黑" panose="020B0503020204020204" charset="-122"/>
              </a:rPr>
              <a:t>           </a:t>
            </a:r>
            <a:r>
              <a:rPr lang="en-US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some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  <a:ea typeface="微软雅黑" panose="020B0503020204020204" charset="-122"/>
              </a:rPr>
              <a:t>            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892762" y="1996237"/>
            <a:ext cx="3545840" cy="49244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26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      </a:t>
            </a:r>
            <a:r>
              <a:rPr lang="en-US" sz="26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</a:t>
            </a:r>
            <a:r>
              <a:rPr lang="en-US" sz="26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pens            </a:t>
            </a:r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auto">
          <a:xfrm>
            <a:off x="883254" y="3927577"/>
            <a:ext cx="6246495" cy="49244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  <a:ea typeface="微软雅黑" panose="020B0503020204020204" charset="-122"/>
              </a:rPr>
              <a:t>    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  <a:ea typeface="微软雅黑" panose="020B0503020204020204" charset="-122"/>
              </a:rPr>
              <a:t>       </a:t>
            </a:r>
            <a:r>
              <a:rPr lang="en-US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  <a:ea typeface="微软雅黑" panose="020B0503020204020204" charset="-122"/>
              </a:rPr>
              <a:t>          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  <a:ea typeface="微软雅黑" panose="020B0503020204020204" charset="-122"/>
              </a:rPr>
              <a:t>     </a:t>
            </a:r>
            <a:r>
              <a:rPr lang="en-US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  <a:ea typeface="微软雅黑" panose="020B0503020204020204" charset="-122"/>
              </a:rPr>
              <a:t>              </a:t>
            </a:r>
            <a:r>
              <a:rPr lang="en-US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dog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  <a:ea typeface="微软雅黑" panose="020B0503020204020204" charset="-122"/>
              </a:rPr>
              <a:t>   </a:t>
            </a:r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754096" y="4854786"/>
            <a:ext cx="6699885" cy="49244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 there any </a:t>
            </a:r>
            <a:r>
              <a:rPr lang="en-US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chairs</a:t>
            </a:r>
            <a:r>
              <a:rPr lang="en-US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the living room?             </a:t>
            </a:r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892762" y="5829975"/>
            <a:ext cx="3545840" cy="49244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isn't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  <a:ea typeface="微软雅黑" panose="020B0503020204020204" charset="-122"/>
              </a:rPr>
              <a:t>       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  <a:ea typeface="微软雅黑" panose="020B0503020204020204" charset="-122"/>
              </a:rPr>
              <a:t>       </a:t>
            </a:r>
            <a:r>
              <a:rPr lang="en-US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  <a:ea typeface="微软雅黑" panose="020B0503020204020204" charset="-122"/>
              </a:rPr>
              <a:t>            </a:t>
            </a:r>
          </a:p>
        </p:txBody>
      </p:sp>
      <p:sp>
        <p:nvSpPr>
          <p:cNvPr id="26" name="矩形 25"/>
          <p:cNvSpPr>
            <a:spLocks noChangeArrowheads="1"/>
          </p:cNvSpPr>
          <p:nvPr/>
        </p:nvSpPr>
        <p:spPr bwMode="auto">
          <a:xfrm>
            <a:off x="7453981" y="4871206"/>
            <a:ext cx="3545840" cy="49244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Yes,there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  <a:ea typeface="微软雅黑" panose="020B0503020204020204" charset="-122"/>
              </a:rPr>
              <a:t> </a:t>
            </a:r>
            <a:r>
              <a:rPr lang="en-US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</a:t>
            </a:r>
            <a:r>
              <a:rPr lang="en-US" sz="2400" dirty="0" smtClean="0">
                <a:solidFill>
                  <a:srgbClr val="FF0000"/>
                </a:solidFill>
                <a:latin typeface="Comic Sans MS" panose="030F0702030302020204" pitchFamily="66" charset="0"/>
                <a:ea typeface="微软雅黑" panose="020B0503020204020204" charset="-122"/>
              </a:rPr>
              <a:t>.            </a:t>
            </a:r>
          </a:p>
        </p:txBody>
      </p:sp>
      <p:sp>
        <p:nvSpPr>
          <p:cNvPr id="10" name="矩形 9"/>
          <p:cNvSpPr/>
          <p:nvPr/>
        </p:nvSpPr>
        <p:spPr>
          <a:xfrm>
            <a:off x="3497710" y="508928"/>
            <a:ext cx="4836160" cy="5219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CN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爱学习新概念</a:t>
            </a:r>
            <a:r>
              <a:rPr lang="en-US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L27-28</a:t>
            </a:r>
            <a:r>
              <a:rPr lang="zh-CN" altLang="zh-CN" sz="2800" b="1" kern="100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微信教学</a:t>
            </a:r>
            <a:endParaRPr lang="en-US" altLang="zh-CN" sz="2800" b="1" kern="100" dirty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0" y="0"/>
            <a:ext cx="12192000" cy="6858000"/>
            <a:chOff x="0" y="0"/>
            <a:chExt cx="19200" cy="10800"/>
          </a:xfrm>
        </p:grpSpPr>
        <p:grpSp>
          <p:nvGrpSpPr>
            <p:cNvPr id="21" name="组合 20"/>
            <p:cNvGrpSpPr/>
            <p:nvPr/>
          </p:nvGrpSpPr>
          <p:grpSpPr>
            <a:xfrm>
              <a:off x="0" y="0"/>
              <a:ext cx="19200" cy="10800"/>
              <a:chOff x="0" y="-23437"/>
              <a:chExt cx="12192000" cy="6858000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22" name="矩形 21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5" name="矩形 24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流程图: 终止 26"/>
              <p:cNvSpPr/>
              <p:nvPr/>
            </p:nvSpPr>
            <p:spPr>
              <a:xfrm>
                <a:off x="0" y="-23437"/>
                <a:ext cx="2351584" cy="692696"/>
              </a:xfrm>
              <a:prstGeom prst="flowChartTermina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28" name="图片 27" descr="大桥教育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84"/>
              <a:ext cx="3308" cy="915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7" grpId="0"/>
      <p:bldP spid="18" grpId="0"/>
      <p:bldP spid="19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258417" y="159026"/>
            <a:ext cx="11797748" cy="65101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0" name="文本框 99"/>
          <p:cNvSpPr txBox="1"/>
          <p:nvPr/>
        </p:nvSpPr>
        <p:spPr>
          <a:xfrm>
            <a:off x="499138" y="734882"/>
            <a:ext cx="11672129" cy="526297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200000"/>
              </a:lnSpc>
            </a:pPr>
            <a:r>
              <a:rPr lang="en-US" sz="2800" b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II．用some</a:t>
            </a: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800" b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any填空</a:t>
            </a: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。</a:t>
            </a:r>
          </a:p>
          <a:p>
            <a:pPr>
              <a:lnSpc>
                <a:spcPct val="200000"/>
              </a:lnSpc>
            </a:pP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There are ________ forks near the plate.</a:t>
            </a:r>
          </a:p>
          <a:p>
            <a:pPr>
              <a:lnSpc>
                <a:spcPct val="200000"/>
              </a:lnSpc>
            </a:pP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________ children are in front of the wall.</a:t>
            </a:r>
          </a:p>
          <a:p>
            <a:pPr>
              <a:lnSpc>
                <a:spcPct val="200000"/>
              </a:lnSpc>
            </a:pP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There aren’t ________ glasses in the cupboard.</a:t>
            </a:r>
          </a:p>
          <a:p>
            <a:pPr>
              <a:lnSpc>
                <a:spcPct val="200000"/>
              </a:lnSpc>
            </a:pP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There aren’t ________ desks in the classroom.</a:t>
            </a:r>
          </a:p>
          <a:p>
            <a:pPr>
              <a:lnSpc>
                <a:spcPct val="200000"/>
              </a:lnSpc>
            </a:pPr>
            <a:r>
              <a:rPr lang="en-US" sz="2800" b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Don’t give him ________ pencils.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2949551" y="1907258"/>
            <a:ext cx="1229995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some</a:t>
            </a:r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auto">
          <a:xfrm>
            <a:off x="1175792" y="2710608"/>
            <a:ext cx="1860879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Some</a:t>
            </a: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3412208" y="3582197"/>
            <a:ext cx="1860879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any</a:t>
            </a:r>
          </a:p>
        </p:txBody>
      </p: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424999" y="4443298"/>
            <a:ext cx="1699260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any</a:t>
            </a: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819021" y="5326061"/>
            <a:ext cx="1699260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any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0" y="0"/>
            <a:ext cx="12192000" cy="6858000"/>
            <a:chOff x="0" y="0"/>
            <a:chExt cx="19200" cy="10800"/>
          </a:xfrm>
        </p:grpSpPr>
        <p:grpSp>
          <p:nvGrpSpPr>
            <p:cNvPr id="12" name="组合 11"/>
            <p:cNvGrpSpPr/>
            <p:nvPr/>
          </p:nvGrpSpPr>
          <p:grpSpPr>
            <a:xfrm>
              <a:off x="0" y="0"/>
              <a:ext cx="19200" cy="10800"/>
              <a:chOff x="0" y="-23437"/>
              <a:chExt cx="12192000" cy="6858000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14" name="矩形 13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矩形 18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流程图: 终止 23"/>
              <p:cNvSpPr/>
              <p:nvPr/>
            </p:nvSpPr>
            <p:spPr>
              <a:xfrm>
                <a:off x="0" y="-23437"/>
                <a:ext cx="2351584" cy="692696"/>
              </a:xfrm>
              <a:prstGeom prst="flowChartTermina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26" name="图片 25" descr="大桥教育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84"/>
              <a:ext cx="3308" cy="915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2" grpId="0"/>
      <p:bldP spid="25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258417" y="159026"/>
            <a:ext cx="11797748" cy="65101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0" name="文本框 99"/>
          <p:cNvSpPr txBox="1"/>
          <p:nvPr/>
        </p:nvSpPr>
        <p:spPr>
          <a:xfrm>
            <a:off x="329371" y="716473"/>
            <a:ext cx="11672129" cy="5015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ts val="32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III．选择</a:t>
            </a:r>
          </a:p>
          <a:p>
            <a:pPr indent="0" fontAlgn="auto">
              <a:lnSpc>
                <a:spcPts val="3200"/>
              </a:lnSpc>
            </a:pPr>
            <a:endParaRPr lang="en-US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0" fontAlgn="auto">
              <a:lnSpc>
                <a:spcPts val="32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   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) 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11. There ________ a policeman and two doctors here.</a:t>
            </a:r>
          </a:p>
          <a:p>
            <a:pPr indent="0" fontAlgn="auto">
              <a:lnSpc>
                <a:spcPts val="32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is			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are				C. am</a:t>
            </a:r>
          </a:p>
          <a:p>
            <a:pPr indent="0" fontAlgn="auto">
              <a:lnSpc>
                <a:spcPts val="32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   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) 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12. --- Is there any water in the 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bottle?    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---Yes, there ________.</a:t>
            </a:r>
          </a:p>
          <a:p>
            <a:pPr indent="0" fontAlgn="auto">
              <a:lnSpc>
                <a:spcPts val="32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A. are			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is				C. isn’t</a:t>
            </a:r>
          </a:p>
          <a:p>
            <a:pPr indent="0" fontAlgn="auto">
              <a:lnSpc>
                <a:spcPts val="32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   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) 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13. There are some ________ in the kitchen.</a:t>
            </a:r>
          </a:p>
          <a:p>
            <a:pPr indent="0" fontAlgn="auto">
              <a:lnSpc>
                <a:spcPts val="32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A. knife		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knives			C. a knifes</a:t>
            </a:r>
          </a:p>
          <a:p>
            <a:pPr indent="0" fontAlgn="auto">
              <a:lnSpc>
                <a:spcPts val="32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   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) 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14. There are some pictures ________ the wall.</a:t>
            </a:r>
          </a:p>
          <a:p>
            <a:pPr indent="0" fontAlgn="auto">
              <a:lnSpc>
                <a:spcPts val="32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A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in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on				C. of</a:t>
            </a:r>
          </a:p>
          <a:p>
            <a:pPr indent="0" fontAlgn="auto">
              <a:lnSpc>
                <a:spcPts val="32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   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) 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15. There are ________ bottles in the refrigerator.</a:t>
            </a:r>
          </a:p>
          <a:p>
            <a:pPr indent="0" fontAlgn="auto">
              <a:lnSpc>
                <a:spcPts val="3200"/>
              </a:lnSpc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A. any		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altLang="zh-CN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some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2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endParaRPr lang="en-US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521769" y="1525241"/>
            <a:ext cx="1699260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552249" y="2278986"/>
            <a:ext cx="1699260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522404" y="3117821"/>
            <a:ext cx="1699260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552884" y="3979516"/>
            <a:ext cx="1699260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552884" y="4772631"/>
            <a:ext cx="1699260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endParaRPr lang="en-US" sz="32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0" y="0"/>
            <a:ext cx="12192000" cy="6858000"/>
            <a:chOff x="0" y="0"/>
            <a:chExt cx="19200" cy="10800"/>
          </a:xfrm>
        </p:grpSpPr>
        <p:grpSp>
          <p:nvGrpSpPr>
            <p:cNvPr id="23" name="组合 22"/>
            <p:cNvGrpSpPr/>
            <p:nvPr/>
          </p:nvGrpSpPr>
          <p:grpSpPr>
            <a:xfrm>
              <a:off x="0" y="0"/>
              <a:ext cx="19200" cy="10800"/>
              <a:chOff x="0" y="-23437"/>
              <a:chExt cx="12192000" cy="6858000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24" name="矩形 23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矩形 26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8" name="矩形 27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9" name="流程图: 终止 28"/>
              <p:cNvSpPr/>
              <p:nvPr/>
            </p:nvSpPr>
            <p:spPr>
              <a:xfrm>
                <a:off x="0" y="-23437"/>
                <a:ext cx="2351584" cy="692696"/>
              </a:xfrm>
              <a:prstGeom prst="flowChartTermina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30" name="图片 29" descr="大桥教育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84"/>
              <a:ext cx="3308" cy="915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4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</p:nvPr>
        </p:nvSpPr>
        <p:spPr>
          <a:xfrm>
            <a:off x="2210090" y="2499038"/>
            <a:ext cx="7772578" cy="1470025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Comic Sans MS" panose="030F0702030302020204" pitchFamily="66" charset="0"/>
              </a:rPr>
              <a:t>Thanks for listening!</a:t>
            </a:r>
            <a:endParaRPr lang="zh-CN" altLang="en-US" dirty="0">
              <a:latin typeface="Comic Sans MS" panose="030F0702030302020204" pitchFamily="66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0" y="0"/>
            <a:ext cx="12192000" cy="6858000"/>
            <a:chOff x="0" y="0"/>
            <a:chExt cx="19200" cy="10800"/>
          </a:xfrm>
        </p:grpSpPr>
        <p:grpSp>
          <p:nvGrpSpPr>
            <p:cNvPr id="4" name="组合 3"/>
            <p:cNvGrpSpPr/>
            <p:nvPr/>
          </p:nvGrpSpPr>
          <p:grpSpPr>
            <a:xfrm>
              <a:off x="0" y="0"/>
              <a:ext cx="19200" cy="10800"/>
              <a:chOff x="0" y="-23437"/>
              <a:chExt cx="12192000" cy="6858000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7" name="矩形 6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" name="矩形 8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流程图: 终止 10"/>
              <p:cNvSpPr/>
              <p:nvPr/>
            </p:nvSpPr>
            <p:spPr>
              <a:xfrm>
                <a:off x="0" y="-23437"/>
                <a:ext cx="2351584" cy="692696"/>
              </a:xfrm>
              <a:prstGeom prst="flowChartTermina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5" name="图片 4" descr="大桥教育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184"/>
              <a:ext cx="3308" cy="915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264_25"/>
  <p:tag name="KSO_WM_TEMPLATE_SUBCATEGORY" val="0"/>
  <p:tag name="KSO_WM_TEMPLATE_MASTER_TYPE" val="1"/>
  <p:tag name="KSO_WM_TEMPLATE_COLOR_TYPE" val="1"/>
  <p:tag name="KSO_WM_SLIDE_TYPE" val="endPage"/>
  <p:tag name="KSO_WM_SLIDE_SUBTYPE" val="pureTxt"/>
  <p:tag name="KSO_WM_SLIDE_ITEM_CNT" val="0"/>
  <p:tag name="KSO_WM_SLIDE_INDEX" val="25"/>
  <p:tag name="KSO_WM_TAG_VERSION" val="1.0"/>
  <p:tag name="KSO_WM_BEAUTIFY_FLAG" val="#wm#"/>
  <p:tag name="KSO_WM_TEMPLATE_CATEGORY" val="custom"/>
  <p:tag name="KSO_WM_TEMPLATE_INDEX" val="20205264"/>
  <p:tag name="KSO_WM_SLIDE_LAYOUT" val="a_b"/>
  <p:tag name="KSO_WM_SLIDE_LAYOUT_CNT" val="1_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8、9、13、15、16、17、18、20、21、22、23、25"/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5264"/>
  <p:tag name="KSO_WM_TEMPLATE_MASTER_THUMB_INDEX" val="1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022424">
      <a:dk1>
        <a:sysClr val="windowText" lastClr="000000"/>
      </a:dk1>
      <a:lt1>
        <a:sysClr val="window" lastClr="FFFFFF"/>
      </a:lt1>
      <a:dk2>
        <a:srgbClr val="EFEDFC"/>
      </a:dk2>
      <a:lt2>
        <a:srgbClr val="FFFFFF"/>
      </a:lt2>
      <a:accent1>
        <a:srgbClr val="7876D1"/>
      </a:accent1>
      <a:accent2>
        <a:srgbClr val="8A76BF"/>
      </a:accent2>
      <a:accent3>
        <a:srgbClr val="9C77AD"/>
      </a:accent3>
      <a:accent4>
        <a:srgbClr val="AD779A"/>
      </a:accent4>
      <a:accent5>
        <a:srgbClr val="BF7888"/>
      </a:accent5>
      <a:accent6>
        <a:srgbClr val="D17876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231</Words>
  <Application>Microsoft Office PowerPoint</Application>
  <PresentationFormat>宽屏</PresentationFormat>
  <Paragraphs>48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5" baseType="lpstr">
      <vt:lpstr>汉仪乐喵体W</vt:lpstr>
      <vt:lpstr>黑体</vt:lpstr>
      <vt:lpstr>宋体</vt:lpstr>
      <vt:lpstr>微软雅黑</vt:lpstr>
      <vt:lpstr>幼圆</vt:lpstr>
      <vt:lpstr>Arial</vt:lpstr>
      <vt:lpstr>Calibri</vt:lpstr>
      <vt:lpstr>Comic Sans MS</vt:lpstr>
      <vt:lpstr>Tahoma</vt:lpstr>
      <vt:lpstr>Times New Roman</vt:lpstr>
      <vt:lpstr>Office 主题​​</vt:lpstr>
      <vt:lpstr>PowerPoint 演示文稿</vt:lpstr>
      <vt:lpstr>PowerPoint 演示文稿</vt:lpstr>
      <vt:lpstr>PowerPoint 演示文稿</vt:lpstr>
      <vt:lpstr>Thanks for listening!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微信教学  L27-28</dc:title>
  <dc:creator>jianrong ma</dc:creator>
  <cp:lastModifiedBy>liushang</cp:lastModifiedBy>
  <cp:revision>14</cp:revision>
  <dcterms:created xsi:type="dcterms:W3CDTF">2020-03-22T22:54:00Z</dcterms:created>
  <dcterms:modified xsi:type="dcterms:W3CDTF">2020-12-11T05:19:10Z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