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emf" ContentType="image/x-emf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7"/>
  </p:notesMasterIdLst>
  <p:sldIdLst>
    <p:sldId id="256" r:id="rId4"/>
    <p:sldId id="257" r:id="rId5"/>
    <p:sldId id="416" r:id="rId6"/>
    <p:sldId id="417" r:id="rId8"/>
    <p:sldId id="260" r:id="rId9"/>
    <p:sldId id="258" r:id="rId10"/>
    <p:sldId id="336" r:id="rId11"/>
    <p:sldId id="418" r:id="rId12"/>
    <p:sldId id="342" r:id="rId13"/>
    <p:sldId id="346" r:id="rId14"/>
    <p:sldId id="369" r:id="rId15"/>
    <p:sldId id="347" r:id="rId16"/>
    <p:sldId id="370" r:id="rId17"/>
    <p:sldId id="419" r:id="rId18"/>
    <p:sldId id="449" r:id="rId19"/>
    <p:sldId id="371" r:id="rId20"/>
    <p:sldId id="372" r:id="rId21"/>
    <p:sldId id="373" r:id="rId22"/>
    <p:sldId id="375" r:id="rId23"/>
    <p:sldId id="376" r:id="rId24"/>
    <p:sldId id="383" r:id="rId25"/>
    <p:sldId id="413" r:id="rId26"/>
    <p:sldId id="414" r:id="rId27"/>
    <p:sldId id="415" r:id="rId28"/>
    <p:sldId id="399" r:id="rId29"/>
    <p:sldId id="404" r:id="rId30"/>
    <p:sldId id="405" r:id="rId31"/>
    <p:sldId id="447" r:id="rId32"/>
    <p:sldId id="444" r:id="rId33"/>
    <p:sldId id="445" r:id="rId34"/>
    <p:sldId id="446" r:id="rId35"/>
    <p:sldId id="448" r:id="rId36"/>
    <p:sldId id="395" r:id="rId37"/>
    <p:sldId id="396" r:id="rId38"/>
    <p:sldId id="364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F21"/>
    <a:srgbClr val="3DD519"/>
    <a:srgbClr val="E7F8DE"/>
    <a:srgbClr val="4FEE00"/>
    <a:srgbClr val="FEA44A"/>
    <a:srgbClr val="F3C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 varScale="1">
        <p:scale>
          <a:sx n="83" d="100"/>
          <a:sy n="83" d="100"/>
        </p:scale>
        <p:origin x="586" y="77"/>
      </p:cViewPr>
      <p:guideLst>
        <p:guide orient="horz" pos="2160"/>
        <p:guide pos="3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老师点汉语图片，学生说英文，老师点击相应英文单词图片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学生记笔记，老师汉语提问，学生说英文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本讲只讲单数；下讲会讲复数</a:t>
            </a:r>
            <a:br>
              <a:rPr lang="en-US" altLang="zh-CN" dirty="0" smtClean="0"/>
            </a:br>
            <a:r>
              <a:rPr lang="zh-CN" altLang="en-US" dirty="0" smtClean="0"/>
              <a:t>老师需要强调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变</a:t>
            </a:r>
            <a:r>
              <a:rPr lang="en-US" altLang="zh-CN" dirty="0" smtClean="0"/>
              <a:t>any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11.png"/><Relationship Id="rId2" Type="http://schemas.openxmlformats.org/officeDocument/2006/relationships/tags" Target="../tags/tag25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12.emf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13.emf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14.emf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12.emf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15.emf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3.emf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11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9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16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17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14.emf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image" Target="../media/image18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3813" y="5749326"/>
            <a:ext cx="12215813" cy="1196116"/>
            <a:chOff x="-17860" y="4311240"/>
            <a:chExt cx="9161860" cy="89693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PPT素材\卡通b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136" y="4325156"/>
              <a:ext cx="568903" cy="72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PPT素材\卡通b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226" y="4311240"/>
              <a:ext cx="592476" cy="78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E:\PPT素材\卡通b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459" y="4534918"/>
              <a:ext cx="560006" cy="4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E:\PPT素材\卡通b1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" y="106265"/>
            <a:ext cx="856264" cy="1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3813" y="5749326"/>
            <a:ext cx="12215813" cy="1196116"/>
            <a:chOff x="-17860" y="4311240"/>
            <a:chExt cx="9161860" cy="89693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PPT素材\卡通b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136" y="4325156"/>
              <a:ext cx="568903" cy="72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PPT素材\卡通b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226" y="4311240"/>
              <a:ext cx="592476" cy="78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E:\PPT素材\卡通b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459" y="4534918"/>
              <a:ext cx="560006" cy="4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E:\PPT素材\卡通b1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" y="106265"/>
            <a:ext cx="856264" cy="1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7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5" Type="http://schemas.openxmlformats.org/officeDocument/2006/relationships/theme" Target="../theme/theme2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slideLayout" Target="../slideLayouts/slideLayout16.xml"/><Relationship Id="rId19" Type="http://schemas.openxmlformats.org/officeDocument/2006/relationships/tags" Target="../tags/tag119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20.png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1" Type="http://schemas.openxmlformats.org/officeDocument/2006/relationships/slideLayout" Target="../slideLayouts/slideLayout25.xml"/><Relationship Id="rId10" Type="http://schemas.openxmlformats.org/officeDocument/2006/relationships/image" Target="../media/image49.png"/><Relationship Id="rId1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20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1" Type="http://schemas.openxmlformats.org/officeDocument/2006/relationships/slideLayout" Target="../slideLayouts/slideLayout25.xml"/><Relationship Id="rId10" Type="http://schemas.openxmlformats.org/officeDocument/2006/relationships/image" Target="../media/image49.png"/><Relationship Id="rId1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1" Type="http://schemas.openxmlformats.org/officeDocument/2006/relationships/slideLayout" Target="../slideLayouts/slideLayout25.xml"/><Relationship Id="rId10" Type="http://schemas.openxmlformats.org/officeDocument/2006/relationships/image" Target="../media/image42.png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20.png"/><Relationship Id="rId3" Type="http://schemas.openxmlformats.org/officeDocument/2006/relationships/image" Target="../media/image50.png"/><Relationship Id="rId2" Type="http://schemas.openxmlformats.org/officeDocument/2006/relationships/image" Target="../media/image38.jpe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0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20.png"/><Relationship Id="rId3" Type="http://schemas.openxmlformats.org/officeDocument/2006/relationships/image" Target="../media/image51.jpe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0.png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0.xml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5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1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25.xml"/><Relationship Id="rId3" Type="http://schemas.openxmlformats.org/officeDocument/2006/relationships/image" Target="../media/image20.png"/><Relationship Id="rId2" Type="http://schemas.openxmlformats.org/officeDocument/2006/relationships/image" Target="../media/image28.GIF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6.xml"/><Relationship Id="rId5" Type="http://schemas.openxmlformats.org/officeDocument/2006/relationships/audio" Target="../media/audio1.wav"/><Relationship Id="rId4" Type="http://schemas.openxmlformats.org/officeDocument/2006/relationships/image" Target="../media/image20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12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0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40.png"/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5565" y="-80645"/>
            <a:ext cx="12267565" cy="693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7368" y="5157192"/>
            <a:ext cx="74168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5. The book is </a:t>
            </a:r>
            <a:r>
              <a:rPr lang="en-US" altLang="zh-CN" sz="28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on the desk</a:t>
            </a:r>
            <a:r>
              <a:rPr lang="en-US" altLang="zh-CN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.(</a:t>
            </a: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对划线部分提问</a:t>
            </a:r>
            <a:r>
              <a:rPr lang="en-US" altLang="zh-CN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55440" y="5805264"/>
            <a:ext cx="576254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______ ______ the 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book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  <a:endParaRPr lang="en-US" altLang="zh-CN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11424" y="1484784"/>
            <a:ext cx="63367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Who         B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Where      C. Which</a:t>
            </a:r>
            <a:endParaRPr lang="zh-CN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3392" y="548680"/>
            <a:ext cx="516572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1. -  ______ is my hat?</a:t>
            </a:r>
            <a:endParaRPr lang="en-US" altLang="zh-CN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- It is on your head.</a:t>
            </a:r>
            <a:endParaRPr lang="en-US" altLang="zh-CN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47528" y="548680"/>
            <a:ext cx="6000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12462" y="5769829"/>
            <a:ext cx="18608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Where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9912424" y="6137920"/>
            <a:ext cx="2278767" cy="7200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01418" y="6226683"/>
            <a:ext cx="2100777" cy="580835"/>
          </a:xfrm>
          <a:prstGeom prst="rect">
            <a:avLst/>
          </a:prstGeom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071664" y="5733256"/>
            <a:ext cx="18608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is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51384" y="1916832"/>
            <a:ext cx="86215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2. Where _____ my key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？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I can’t find it.</a:t>
            </a:r>
            <a:endParaRPr lang="en-US" altLang="zh-CN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39416" y="2420888"/>
            <a:ext cx="63367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are            B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is             C. am</a:t>
            </a:r>
            <a:endParaRPr lang="zh-CN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34172" y="1860615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-27992" y="5326"/>
            <a:ext cx="12313920" cy="6871335"/>
            <a:chOff x="0" y="0"/>
            <a:chExt cx="19370" cy="10800"/>
          </a:xfrm>
        </p:grpSpPr>
        <p:grpSp>
          <p:nvGrpSpPr>
            <p:cNvPr id="30" name="组合 29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36" name="圆角矩形 35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7" name="图片 36" descr="大桥教育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38" name="矩形 37"/>
            <p:cNvSpPr/>
            <p:nvPr/>
          </p:nvSpPr>
          <p:spPr>
            <a:xfrm>
              <a:off x="418" y="45"/>
              <a:ext cx="3067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Exercise-1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86490" y="2975092"/>
            <a:ext cx="86215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3. –Where is my key?    - ____ on the chair.</a:t>
            </a:r>
            <a:endParaRPr lang="en-US" altLang="zh-CN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767408" y="3553852"/>
            <a:ext cx="74168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It              B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It’s           C. They are</a:t>
            </a:r>
            <a:endParaRPr lang="zh-CN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950986" y="2903084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B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79376" y="4077072"/>
            <a:ext cx="86215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4. –Where are my jackets?    - ____ on the bed.</a:t>
            </a:r>
            <a:endParaRPr lang="en-US" altLang="zh-CN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95400" y="4581128"/>
            <a:ext cx="72079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A. 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They’re     B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altLang="zh-CN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It’s            C. They</a:t>
            </a:r>
            <a:endParaRPr lang="zh-CN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5951984" y="3933056"/>
            <a:ext cx="6000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A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5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188640"/>
            <a:ext cx="12000656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标注 34"/>
          <p:cNvSpPr/>
          <p:nvPr/>
        </p:nvSpPr>
        <p:spPr>
          <a:xfrm>
            <a:off x="2855640" y="620688"/>
            <a:ext cx="3240360" cy="584318"/>
          </a:xfrm>
          <a:prstGeom prst="wedgeRoundRectCallout">
            <a:avLst>
              <a:gd name="adj1" fmla="val -54440"/>
              <a:gd name="adj2" fmla="val -290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Where is 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 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dog?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2855640" y="1556792"/>
            <a:ext cx="3240360" cy="584318"/>
          </a:xfrm>
          <a:prstGeom prst="wedgeRoundRectCallout">
            <a:avLst>
              <a:gd name="adj1" fmla="val 53364"/>
              <a:gd name="adj2" fmla="val -3209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 is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the box.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904312" y="1268760"/>
            <a:ext cx="2620347" cy="238068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839416" y="4653136"/>
            <a:ext cx="7848872" cy="1656184"/>
            <a:chOff x="839416" y="4653136"/>
            <a:chExt cx="7848872" cy="1656184"/>
          </a:xfrm>
        </p:grpSpPr>
        <p:sp>
          <p:nvSpPr>
            <p:cNvPr id="28" name="圆角矩形 27"/>
            <p:cNvSpPr/>
            <p:nvPr/>
          </p:nvSpPr>
          <p:spPr>
            <a:xfrm>
              <a:off x="839416" y="4653136"/>
              <a:ext cx="7848872" cy="16561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27448" y="4869160"/>
              <a:ext cx="71164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latin typeface="Comic Sans MS" panose="030F0702030302020204" pitchFamily="66" charset="0"/>
                  <a:ea typeface="宋体" panose="02010600030101010101" pitchFamily="2" charset="-122"/>
                </a:rPr>
                <a:t>on</a:t>
              </a:r>
              <a:r>
                <a:rPr lang="en-US" altLang="zh-CN" sz="2600" dirty="0" smtClean="0"/>
                <a:t> </a:t>
              </a:r>
              <a:r>
                <a:rPr lang="zh-CN" altLang="en-US" sz="2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为介词。表示位置关系。意思为“在</a:t>
              </a:r>
              <a:r>
                <a:rPr lang="en-US" altLang="zh-CN" sz="2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…</a:t>
              </a:r>
              <a:r>
                <a:rPr lang="zh-CN" altLang="en-US" sz="2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上面”</a:t>
              </a:r>
              <a:endPara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127448" y="5589240"/>
            <a:ext cx="53340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in 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为介词。意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思为“在</a:t>
            </a: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里面”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5735960" y="3356992"/>
            <a:ext cx="3240360" cy="584318"/>
          </a:xfrm>
          <a:prstGeom prst="wedgeRoundRectCallout">
            <a:avLst>
              <a:gd name="adj1" fmla="val 59870"/>
              <a:gd name="adj2" fmla="val -16437"/>
              <a:gd name="adj3" fmla="val 16667"/>
            </a:avLst>
          </a:prstGeom>
          <a:solidFill>
            <a:srgbClr val="E7F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 is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the box.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9376" y="1196752"/>
            <a:ext cx="2016224" cy="2137248"/>
            <a:chOff x="839416" y="1268760"/>
            <a:chExt cx="2326670" cy="2497288"/>
          </a:xfrm>
        </p:grpSpPr>
        <p:pic>
          <p:nvPicPr>
            <p:cNvPr id="39" name="图片 38" descr="2008125102849797_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2326670" cy="2401027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8629" y="1268760"/>
              <a:ext cx="949500" cy="927000"/>
            </a:xfrm>
            <a:prstGeom prst="rect">
              <a:avLst/>
            </a:prstGeom>
          </p:spPr>
        </p:pic>
      </p:grpSp>
      <p:sp>
        <p:nvSpPr>
          <p:cNvPr id="17" name="圆角矩形 16"/>
          <p:cNvSpPr/>
          <p:nvPr/>
        </p:nvSpPr>
        <p:spPr>
          <a:xfrm>
            <a:off x="0" y="-635"/>
            <a:ext cx="2159000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9" name="矩形 8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2" name="圆角矩形 21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 descr="大桥教育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24" name="矩形 23"/>
            <p:cNvSpPr/>
            <p:nvPr/>
          </p:nvSpPr>
          <p:spPr>
            <a:xfrm>
              <a:off x="418" y="45"/>
              <a:ext cx="3244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Grammar-2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圆角矩形标注 25"/>
          <p:cNvSpPr/>
          <p:nvPr/>
        </p:nvSpPr>
        <p:spPr>
          <a:xfrm>
            <a:off x="5159896" y="2492896"/>
            <a:ext cx="3240360" cy="584318"/>
          </a:xfrm>
          <a:prstGeom prst="wedgeRoundRectCallout">
            <a:avLst>
              <a:gd name="adj1" fmla="val 41420"/>
              <a:gd name="adj2" fmla="val -72111"/>
              <a:gd name="adj3" fmla="val 16667"/>
            </a:avLst>
          </a:prstGeom>
          <a:solidFill>
            <a:srgbClr val="E7F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Where is 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 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dog?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18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7511480" y="3861048"/>
            <a:ext cx="4680520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0" y="188640"/>
            <a:ext cx="12192000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1556792"/>
            <a:ext cx="761352" cy="638243"/>
          </a:xfrm>
          <a:prstGeom prst="rect">
            <a:avLst/>
          </a:prstGeom>
        </p:spPr>
      </p:pic>
      <p:sp>
        <p:nvSpPr>
          <p:cNvPr id="32" name="圆角矩形标注 31"/>
          <p:cNvSpPr/>
          <p:nvPr/>
        </p:nvSpPr>
        <p:spPr>
          <a:xfrm>
            <a:off x="1919536" y="2348880"/>
            <a:ext cx="1242783" cy="584318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under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22089" y="224077"/>
            <a:ext cx="1946910" cy="2060575"/>
            <a:chOff x="839416" y="1365021"/>
            <a:chExt cx="1946910" cy="2060575"/>
          </a:xfrm>
        </p:grpSpPr>
        <p:pic>
          <p:nvPicPr>
            <p:cNvPr id="34" name="图片 33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1762125" cy="181864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7506" y="2723921"/>
              <a:ext cx="718820" cy="701675"/>
            </a:xfrm>
            <a:prstGeom prst="rect">
              <a:avLst/>
            </a:prstGeom>
          </p:spPr>
        </p:pic>
      </p:grpSp>
      <p:sp>
        <p:nvSpPr>
          <p:cNvPr id="36" name="圆角矩形标注 35"/>
          <p:cNvSpPr/>
          <p:nvPr/>
        </p:nvSpPr>
        <p:spPr>
          <a:xfrm>
            <a:off x="4007768" y="2348880"/>
            <a:ext cx="2293851" cy="584318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front of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176120" y="260648"/>
            <a:ext cx="1624965" cy="1818005"/>
            <a:chOff x="839416" y="1365021"/>
            <a:chExt cx="2644785" cy="2401027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34701" y="2324924"/>
              <a:ext cx="949500" cy="927000"/>
            </a:xfrm>
            <a:prstGeom prst="rect">
              <a:avLst/>
            </a:prstGeom>
          </p:spPr>
        </p:pic>
        <p:pic>
          <p:nvPicPr>
            <p:cNvPr id="38" name="图片 37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2326670" cy="2401027"/>
            </a:xfrm>
            <a:prstGeom prst="rect">
              <a:avLst/>
            </a:prstGeom>
          </p:spPr>
        </p:pic>
      </p:grpSp>
      <p:sp>
        <p:nvSpPr>
          <p:cNvPr id="40" name="圆角矩形标注 39"/>
          <p:cNvSpPr/>
          <p:nvPr/>
        </p:nvSpPr>
        <p:spPr>
          <a:xfrm>
            <a:off x="6960096" y="2348880"/>
            <a:ext cx="2293851" cy="584318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behind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6" name="圆角矩形标注 45"/>
          <p:cNvSpPr/>
          <p:nvPr/>
        </p:nvSpPr>
        <p:spPr>
          <a:xfrm>
            <a:off x="479376" y="5229200"/>
            <a:ext cx="1955800" cy="58420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the left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574530" y="311150"/>
            <a:ext cx="1880870" cy="1927225"/>
            <a:chOff x="6937" y="4344"/>
            <a:chExt cx="3904" cy="4429"/>
          </a:xfrm>
        </p:grpSpPr>
        <p:pic>
          <p:nvPicPr>
            <p:cNvPr id="49" name="图片 48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7177" y="4344"/>
              <a:ext cx="3664" cy="3781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7" y="7313"/>
              <a:ext cx="1495" cy="1460"/>
            </a:xfrm>
            <a:prstGeom prst="rect">
              <a:avLst/>
            </a:prstGeom>
          </p:spPr>
        </p:pic>
      </p:grpSp>
      <p:sp>
        <p:nvSpPr>
          <p:cNvPr id="51" name="圆角矩形标注 50"/>
          <p:cNvSpPr/>
          <p:nvPr/>
        </p:nvSpPr>
        <p:spPr>
          <a:xfrm>
            <a:off x="9624392" y="2348880"/>
            <a:ext cx="2293851" cy="584318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beside</a:t>
            </a:r>
            <a:endParaRPr lang="en-US" altLang="zh-CN" sz="24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696400" y="3645024"/>
            <a:ext cx="1635760" cy="1370330"/>
            <a:chOff x="839416" y="1365021"/>
            <a:chExt cx="2326670" cy="2401027"/>
          </a:xfrm>
        </p:grpSpPr>
        <p:pic>
          <p:nvPicPr>
            <p:cNvPr id="53" name="图片 52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2326670" cy="240102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0731" y="2725660"/>
              <a:ext cx="949500" cy="927000"/>
            </a:xfrm>
            <a:prstGeom prst="rect">
              <a:avLst/>
            </a:prstGeom>
          </p:spPr>
        </p:pic>
      </p:grpSp>
      <p:sp>
        <p:nvSpPr>
          <p:cNvPr id="55" name="圆角矩形标注 54"/>
          <p:cNvSpPr/>
          <p:nvPr/>
        </p:nvSpPr>
        <p:spPr>
          <a:xfrm>
            <a:off x="9965893" y="5231378"/>
            <a:ext cx="1306195" cy="58420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next to</a:t>
            </a:r>
            <a:endParaRPr lang="zh-CN" altLang="en-US" sz="2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9376" y="3429000"/>
            <a:ext cx="1869440" cy="1672590"/>
            <a:chOff x="747" y="5260"/>
            <a:chExt cx="4892" cy="3780"/>
          </a:xfrm>
        </p:grpSpPr>
        <p:pic>
          <p:nvPicPr>
            <p:cNvPr id="45" name="图片 44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1975" y="5260"/>
              <a:ext cx="3664" cy="378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7" y="6571"/>
              <a:ext cx="1495" cy="146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287688" y="3429000"/>
            <a:ext cx="2073275" cy="1549400"/>
            <a:chOff x="5685" y="6350"/>
            <a:chExt cx="3265" cy="2440"/>
          </a:xfrm>
        </p:grpSpPr>
        <p:pic>
          <p:nvPicPr>
            <p:cNvPr id="44" name="图片 43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5685" y="6350"/>
              <a:ext cx="2365" cy="24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0" y="7551"/>
              <a:ext cx="900" cy="1017"/>
            </a:xfrm>
            <a:prstGeom prst="rect">
              <a:avLst/>
            </a:prstGeom>
          </p:spPr>
        </p:pic>
      </p:grpSp>
      <p:sp>
        <p:nvSpPr>
          <p:cNvPr id="13" name="圆角矩形标注 12"/>
          <p:cNvSpPr/>
          <p:nvPr/>
        </p:nvSpPr>
        <p:spPr>
          <a:xfrm>
            <a:off x="3215680" y="5229200"/>
            <a:ext cx="2070735" cy="58420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the right</a:t>
            </a: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6096000" y="5229200"/>
            <a:ext cx="2882900" cy="58420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the middle of </a:t>
            </a:r>
            <a:endParaRPr lang="zh-CN" altLang="en-US" sz="24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21" name="组合 2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1" name="圆角矩形 30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 descr="大桥教育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265731" y="15296"/>
            <a:ext cx="2062280" cy="49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smtClean="0">
                <a:latin typeface="Comic Sans MS" panose="030F0702030302020204" pitchFamily="66" charset="0"/>
              </a:rPr>
              <a:t>Grammar-2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pic>
        <p:nvPicPr>
          <p:cNvPr id="26" name="图片 25" descr="2008125102849797_2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02" t="35838" b="33969"/>
          <a:stretch>
            <a:fillRect/>
          </a:stretch>
        </p:blipFill>
        <p:spPr>
          <a:xfrm>
            <a:off x="623392" y="332656"/>
            <a:ext cx="1865630" cy="16531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269355" y="2811145"/>
            <a:ext cx="3122930" cy="2197100"/>
            <a:chOff x="9873" y="4427"/>
            <a:chExt cx="4918" cy="3460"/>
          </a:xfrm>
        </p:grpSpPr>
        <p:grpSp>
          <p:nvGrpSpPr>
            <p:cNvPr id="18" name="组合 17"/>
            <p:cNvGrpSpPr/>
            <p:nvPr/>
          </p:nvGrpSpPr>
          <p:grpSpPr>
            <a:xfrm>
              <a:off x="9873" y="4989"/>
              <a:ext cx="4918" cy="2899"/>
              <a:chOff x="8537" y="4813"/>
              <a:chExt cx="5861" cy="301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537" y="4813"/>
                <a:ext cx="2771" cy="2699"/>
                <a:chOff x="5910" y="5869"/>
                <a:chExt cx="2771" cy="2699"/>
              </a:xfrm>
            </p:grpSpPr>
            <p:pic>
              <p:nvPicPr>
                <p:cNvPr id="15" name="图片 14" descr="2008125102849797_2.jpg"/>
                <p:cNvPicPr>
                  <a:picLocks noChangeAspect="1"/>
                </p:cNvPicPr>
                <p:nvPr/>
              </p:nvPicPr>
              <p:blipFill>
                <a:blip r:embed="rId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8802" t="35838" b="33969"/>
                <a:stretch>
                  <a:fillRect/>
                </a:stretch>
              </p:blipFill>
              <p:spPr>
                <a:xfrm>
                  <a:off x="5910" y="5869"/>
                  <a:ext cx="2365" cy="2441"/>
                </a:xfrm>
                <a:prstGeom prst="rect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81" y="7551"/>
                  <a:ext cx="900" cy="1017"/>
                </a:xfrm>
                <a:prstGeom prst="rect">
                  <a:avLst/>
                </a:prstGeom>
              </p:spPr>
            </p:pic>
          </p:grpSp>
          <p:pic>
            <p:nvPicPr>
              <p:cNvPr id="17" name="图片 16" descr="2008125102849797_2.jpg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8802" t="35838" b="33969"/>
              <a:stretch>
                <a:fillRect/>
              </a:stretch>
            </p:blipFill>
            <p:spPr>
              <a:xfrm>
                <a:off x="12193" y="5190"/>
                <a:ext cx="2205" cy="2635"/>
              </a:xfrm>
              <a:prstGeom prst="rect">
                <a:avLst/>
              </a:prstGeom>
            </p:spPr>
          </p:pic>
        </p:grpSp>
        <p:pic>
          <p:nvPicPr>
            <p:cNvPr id="2" name="图片 1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11502" y="4427"/>
              <a:ext cx="1850" cy="25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40" grpId="0" animBg="1"/>
      <p:bldP spid="46" grpId="0" animBg="1"/>
      <p:bldP spid="51" grpId="0" animBg="1"/>
      <p:bldP spid="55" grpId="0" animBg="1"/>
      <p:bldP spid="1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88640"/>
            <a:ext cx="120006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07368" y="720080"/>
            <a:ext cx="2326670" cy="2497288"/>
            <a:chOff x="839416" y="1268760"/>
            <a:chExt cx="2326670" cy="2497288"/>
          </a:xfrm>
        </p:grpSpPr>
        <p:pic>
          <p:nvPicPr>
            <p:cNvPr id="39" name="图片 38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2326670" cy="2401027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8629" y="1268760"/>
              <a:ext cx="949500" cy="927000"/>
            </a:xfrm>
            <a:prstGeom prst="rect">
              <a:avLst/>
            </a:prstGeom>
          </p:spPr>
        </p:pic>
      </p:grpSp>
      <p:sp>
        <p:nvSpPr>
          <p:cNvPr id="21" name="TextBox 1"/>
          <p:cNvSpPr txBox="1"/>
          <p:nvPr/>
        </p:nvSpPr>
        <p:spPr>
          <a:xfrm>
            <a:off x="4079776" y="620688"/>
            <a:ext cx="5112568" cy="5625961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on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在上面</a:t>
            </a:r>
            <a:r>
              <a:rPr lang="zh-CN" altLang="en-US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；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in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在里面</a:t>
            </a:r>
            <a:r>
              <a:rPr lang="zh-CN" altLang="en-US" sz="2600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；</a:t>
            </a:r>
            <a:endParaRPr lang="zh-CN" altLang="en-US" sz="2600" dirty="0" smtClean="0">
              <a:latin typeface="Comic Sans MS" panose="030F0702030302020204" pitchFamily="66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5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under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在下面</a:t>
            </a:r>
            <a:r>
              <a:rPr lang="zh-CN" altLang="en-US" sz="2600" dirty="0">
                <a:latin typeface="Comic Sans MS" panose="030F0702030302020204" pitchFamily="66" charset="0"/>
                <a:ea typeface="宋体" panose="02010600030101010101" pitchFamily="2" charset="-122"/>
              </a:rPr>
              <a:t>；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next </a:t>
            </a: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to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紧挨着</a:t>
            </a:r>
            <a:r>
              <a:rPr lang="zh-CN" altLang="en-US" sz="2600" dirty="0">
                <a:latin typeface="Comic Sans MS" panose="030F0702030302020204" pitchFamily="66" charset="0"/>
                <a:ea typeface="宋体" panose="02010600030101010101" pitchFamily="2" charset="-122"/>
              </a:rPr>
              <a:t>；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in </a:t>
            </a: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front of</a:t>
            </a: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在前面</a:t>
            </a:r>
            <a:r>
              <a:rPr lang="zh-CN" altLang="en-US" sz="2600" dirty="0">
                <a:latin typeface="Comic Sans MS" panose="030F0702030302020204" pitchFamily="66" charset="0"/>
                <a:ea typeface="宋体" panose="02010600030101010101" pitchFamily="2" charset="-122"/>
              </a:rPr>
              <a:t>；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behind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在后面</a:t>
            </a:r>
            <a:r>
              <a:rPr lang="zh-CN" altLang="en-US" sz="2600" dirty="0">
                <a:latin typeface="Comic Sans MS" panose="030F0702030302020204" pitchFamily="66" charset="0"/>
                <a:ea typeface="宋体" panose="02010600030101010101" pitchFamily="2" charset="-122"/>
              </a:rPr>
              <a:t>；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beside </a:t>
            </a:r>
            <a:r>
              <a:rPr lang="zh-CN" altLang="en-US" sz="2600" dirty="0">
                <a:latin typeface="Comic Sans MS" panose="030F0702030302020204" pitchFamily="66" charset="0"/>
                <a:ea typeface="宋体" panose="02010600030101010101" pitchFamily="2" charset="-122"/>
              </a:rPr>
              <a:t>在旁边</a:t>
            </a:r>
            <a:r>
              <a:rPr lang="zh-CN" altLang="en-US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；</a:t>
            </a:r>
            <a:endParaRPr lang="zh-CN" altLang="en-US" sz="26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on the left</a:t>
            </a:r>
            <a:r>
              <a:rPr lang="zh-CN" altLang="en-US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在左边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; </a:t>
            </a:r>
            <a:endParaRPr lang="en-US" altLang="zh-CN" sz="26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on the right</a:t>
            </a:r>
            <a:r>
              <a:rPr lang="zh-CN" altLang="en-US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在右边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;</a:t>
            </a:r>
            <a:endParaRPr lang="en-US" altLang="zh-CN" sz="26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空间中间用：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in the middle of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0" y="-635"/>
            <a:ext cx="2328011" cy="550545"/>
            <a:chOff x="0" y="-635"/>
            <a:chExt cx="2328011" cy="550545"/>
          </a:xfrm>
        </p:grpSpPr>
        <p:sp>
          <p:nvSpPr>
            <p:cNvPr id="18" name="圆角矩形 17"/>
            <p:cNvSpPr/>
            <p:nvPr/>
          </p:nvSpPr>
          <p:spPr>
            <a:xfrm>
              <a:off x="0" y="-635"/>
              <a:ext cx="2214245" cy="550545"/>
            </a:xfrm>
            <a:prstGeom prst="roundRect">
              <a:avLst>
                <a:gd name="adj" fmla="val 4501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65731" y="15296"/>
              <a:ext cx="2062280" cy="491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Grammar-2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7511480" y="3861048"/>
            <a:ext cx="4680520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0" y="188640"/>
            <a:ext cx="12192000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标注 31"/>
          <p:cNvSpPr/>
          <p:nvPr/>
        </p:nvSpPr>
        <p:spPr>
          <a:xfrm>
            <a:off x="4511824" y="4293096"/>
            <a:ext cx="2232248" cy="108012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under</a:t>
            </a:r>
            <a:endParaRPr lang="zh-CN" altLang="en-US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3" name="组合 32"/>
          <p:cNvGrpSpPr/>
          <p:nvPr/>
        </p:nvGrpSpPr>
        <p:grpSpPr>
          <a:xfrm>
            <a:off x="5087888" y="476672"/>
            <a:ext cx="2808312" cy="3168352"/>
            <a:chOff x="839416" y="1365021"/>
            <a:chExt cx="1946910" cy="2060575"/>
          </a:xfrm>
        </p:grpSpPr>
        <p:pic>
          <p:nvPicPr>
            <p:cNvPr id="34" name="图片 33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1762125" cy="181864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7506" y="2723921"/>
              <a:ext cx="718820" cy="701675"/>
            </a:xfrm>
            <a:prstGeom prst="rect">
              <a:avLst/>
            </a:prstGeom>
          </p:spPr>
        </p:pic>
      </p:grpSp>
      <p:sp>
        <p:nvSpPr>
          <p:cNvPr id="36" name="圆角矩形标注 35"/>
          <p:cNvSpPr/>
          <p:nvPr/>
        </p:nvSpPr>
        <p:spPr>
          <a:xfrm>
            <a:off x="4295800" y="4293096"/>
            <a:ext cx="3384376" cy="1008112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front of</a:t>
            </a:r>
            <a:endParaRPr lang="zh-CN" altLang="en-US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4" name="组合 36"/>
          <p:cNvGrpSpPr/>
          <p:nvPr/>
        </p:nvGrpSpPr>
        <p:grpSpPr>
          <a:xfrm>
            <a:off x="4511824" y="908720"/>
            <a:ext cx="3312368" cy="2682101"/>
            <a:chOff x="839416" y="1365021"/>
            <a:chExt cx="2644785" cy="2401027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34701" y="2324924"/>
              <a:ext cx="949500" cy="927000"/>
            </a:xfrm>
            <a:prstGeom prst="rect">
              <a:avLst/>
            </a:prstGeom>
          </p:spPr>
        </p:pic>
        <p:pic>
          <p:nvPicPr>
            <p:cNvPr id="38" name="图片 37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2326670" cy="2401027"/>
            </a:xfrm>
            <a:prstGeom prst="rect">
              <a:avLst/>
            </a:prstGeom>
          </p:spPr>
        </p:pic>
      </p:grpSp>
      <p:sp>
        <p:nvSpPr>
          <p:cNvPr id="40" name="圆角矩形标注 39"/>
          <p:cNvSpPr/>
          <p:nvPr/>
        </p:nvSpPr>
        <p:spPr>
          <a:xfrm>
            <a:off x="4655840" y="4365104"/>
            <a:ext cx="2520280" cy="864096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behind</a:t>
            </a:r>
            <a:endParaRPr lang="zh-CN" altLang="en-US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6" name="圆角矩形标注 45"/>
          <p:cNvSpPr/>
          <p:nvPr/>
        </p:nvSpPr>
        <p:spPr>
          <a:xfrm>
            <a:off x="4511824" y="4293096"/>
            <a:ext cx="3240360" cy="1008112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the left</a:t>
            </a:r>
            <a:endParaRPr lang="en-US" altLang="zh-CN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4871864" y="620688"/>
            <a:ext cx="3559200" cy="3168352"/>
            <a:chOff x="6937" y="4344"/>
            <a:chExt cx="3904" cy="4429"/>
          </a:xfrm>
        </p:grpSpPr>
        <p:pic>
          <p:nvPicPr>
            <p:cNvPr id="49" name="图片 48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7177" y="4344"/>
              <a:ext cx="3664" cy="3781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7" y="7313"/>
              <a:ext cx="1495" cy="1460"/>
            </a:xfrm>
            <a:prstGeom prst="rect">
              <a:avLst/>
            </a:prstGeom>
          </p:spPr>
        </p:pic>
      </p:grpSp>
      <p:sp>
        <p:nvSpPr>
          <p:cNvPr id="51" name="圆角矩形标注 50"/>
          <p:cNvSpPr/>
          <p:nvPr/>
        </p:nvSpPr>
        <p:spPr>
          <a:xfrm>
            <a:off x="4583832" y="4293096"/>
            <a:ext cx="2797907" cy="1008112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beside</a:t>
            </a:r>
            <a:endParaRPr lang="en-US" altLang="zh-CN" sz="40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6" name="组合 51"/>
          <p:cNvGrpSpPr/>
          <p:nvPr/>
        </p:nvGrpSpPr>
        <p:grpSpPr>
          <a:xfrm>
            <a:off x="4727848" y="548680"/>
            <a:ext cx="3723992" cy="2954506"/>
            <a:chOff x="839416" y="1365021"/>
            <a:chExt cx="2326670" cy="2401027"/>
          </a:xfrm>
        </p:grpSpPr>
        <p:pic>
          <p:nvPicPr>
            <p:cNvPr id="53" name="图片 52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2326670" cy="240102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0731" y="2725660"/>
              <a:ext cx="949500" cy="927000"/>
            </a:xfrm>
            <a:prstGeom prst="rect">
              <a:avLst/>
            </a:prstGeom>
          </p:spPr>
        </p:pic>
      </p:grpSp>
      <p:sp>
        <p:nvSpPr>
          <p:cNvPr id="55" name="圆角矩形标注 54"/>
          <p:cNvSpPr/>
          <p:nvPr/>
        </p:nvSpPr>
        <p:spPr>
          <a:xfrm>
            <a:off x="4655840" y="4221088"/>
            <a:ext cx="2538819" cy="114995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next to</a:t>
            </a:r>
            <a:endParaRPr lang="zh-CN" altLang="en-US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7" name="组合 9"/>
          <p:cNvGrpSpPr/>
          <p:nvPr/>
        </p:nvGrpSpPr>
        <p:grpSpPr>
          <a:xfrm>
            <a:off x="3863752" y="548680"/>
            <a:ext cx="3600400" cy="2824718"/>
            <a:chOff x="747" y="5260"/>
            <a:chExt cx="4892" cy="3780"/>
          </a:xfrm>
        </p:grpSpPr>
        <p:pic>
          <p:nvPicPr>
            <p:cNvPr id="45" name="图片 44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1975" y="5260"/>
              <a:ext cx="3664" cy="378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7" y="6571"/>
              <a:ext cx="1495" cy="1460"/>
            </a:xfrm>
            <a:prstGeom prst="rect">
              <a:avLst/>
            </a:prstGeom>
          </p:spPr>
        </p:pic>
      </p:grpSp>
      <p:grpSp>
        <p:nvGrpSpPr>
          <p:cNvPr id="8" name="组合 11"/>
          <p:cNvGrpSpPr/>
          <p:nvPr/>
        </p:nvGrpSpPr>
        <p:grpSpPr>
          <a:xfrm>
            <a:off x="4367808" y="332656"/>
            <a:ext cx="4536504" cy="2952328"/>
            <a:chOff x="5685" y="6350"/>
            <a:chExt cx="3265" cy="2440"/>
          </a:xfrm>
        </p:grpSpPr>
        <p:pic>
          <p:nvPicPr>
            <p:cNvPr id="44" name="图片 43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5685" y="6350"/>
              <a:ext cx="2365" cy="24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0" y="7551"/>
              <a:ext cx="900" cy="1017"/>
            </a:xfrm>
            <a:prstGeom prst="rect">
              <a:avLst/>
            </a:prstGeom>
          </p:spPr>
        </p:pic>
      </p:grpSp>
      <p:sp>
        <p:nvSpPr>
          <p:cNvPr id="13" name="圆角矩形标注 12"/>
          <p:cNvSpPr/>
          <p:nvPr/>
        </p:nvSpPr>
        <p:spPr>
          <a:xfrm>
            <a:off x="4223792" y="4365104"/>
            <a:ext cx="3456384" cy="864096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the right</a:t>
            </a:r>
            <a:endParaRPr lang="en-US" altLang="zh-CN" sz="40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5037361" y="4327386"/>
            <a:ext cx="4680520" cy="936104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the middle of </a:t>
            </a:r>
            <a:endParaRPr lang="zh-CN" altLang="en-US" sz="40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12" name="组合 19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14" name="组合 2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1" name="圆角矩形 30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 descr="大桥教育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265731" y="15296"/>
            <a:ext cx="2062280" cy="49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Exercise-2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78192" y="801028"/>
            <a:ext cx="3350986" cy="3240650"/>
            <a:chOff x="4511824" y="0"/>
            <a:chExt cx="3350986" cy="324065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47928" y="2060848"/>
              <a:ext cx="1367517" cy="1179802"/>
            </a:xfrm>
            <a:prstGeom prst="rect">
              <a:avLst/>
            </a:prstGeom>
          </p:spPr>
        </p:pic>
        <p:pic>
          <p:nvPicPr>
            <p:cNvPr id="26" name="图片 25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4511824" y="0"/>
              <a:ext cx="3350986" cy="30558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568950" y="1152525"/>
            <a:ext cx="4301490" cy="2628265"/>
            <a:chOff x="9873" y="4427"/>
            <a:chExt cx="4918" cy="3460"/>
          </a:xfrm>
        </p:grpSpPr>
        <p:grpSp>
          <p:nvGrpSpPr>
            <p:cNvPr id="18" name="组合 17"/>
            <p:cNvGrpSpPr/>
            <p:nvPr/>
          </p:nvGrpSpPr>
          <p:grpSpPr>
            <a:xfrm>
              <a:off x="9873" y="4989"/>
              <a:ext cx="4918" cy="2899"/>
              <a:chOff x="8537" y="4813"/>
              <a:chExt cx="5861" cy="301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8537" y="4813"/>
                <a:ext cx="2771" cy="2699"/>
                <a:chOff x="5910" y="5869"/>
                <a:chExt cx="2771" cy="2699"/>
              </a:xfrm>
            </p:grpSpPr>
            <p:pic>
              <p:nvPicPr>
                <p:cNvPr id="21" name="图片 20" descr="2008125102849797_2.jpg"/>
                <p:cNvPicPr>
                  <a:picLocks noChangeAspect="1"/>
                </p:cNvPicPr>
                <p:nvPr/>
              </p:nvPicPr>
              <p:blipFill>
                <a:blip r:embed="rId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78802" t="35838" b="33969"/>
                <a:stretch>
                  <a:fillRect/>
                </a:stretch>
              </p:blipFill>
              <p:spPr>
                <a:xfrm>
                  <a:off x="5910" y="5869"/>
                  <a:ext cx="2365" cy="2441"/>
                </a:xfrm>
                <a:prstGeom prst="rect">
                  <a:avLst/>
                </a:prstGeom>
              </p:spPr>
            </p:pic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81" y="7551"/>
                  <a:ext cx="900" cy="1017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4" descr="2008125102849797_2.jpg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8802" t="35838" b="33969"/>
              <a:stretch>
                <a:fillRect/>
              </a:stretch>
            </p:blipFill>
            <p:spPr>
              <a:xfrm>
                <a:off x="12193" y="5190"/>
                <a:ext cx="2205" cy="2635"/>
              </a:xfrm>
              <a:prstGeom prst="rect">
                <a:avLst/>
              </a:prstGeom>
            </p:spPr>
          </p:pic>
        </p:grpSp>
        <p:pic>
          <p:nvPicPr>
            <p:cNvPr id="28" name="图片 27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11502" y="4427"/>
              <a:ext cx="1850" cy="25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6" grpId="0" animBg="1"/>
      <p:bldP spid="36" grpId="1" animBg="1"/>
      <p:bldP spid="40" grpId="0" animBg="1"/>
      <p:bldP spid="40" grpId="1" animBg="1"/>
      <p:bldP spid="46" grpId="0" animBg="1"/>
      <p:bldP spid="46" grpId="1" animBg="1"/>
      <p:bldP spid="51" grpId="0" animBg="1"/>
      <p:bldP spid="51" grpId="1" animBg="1"/>
      <p:bldP spid="55" grpId="0" animBg="1"/>
      <p:bldP spid="55" grpId="1" animBg="1"/>
      <p:bldP spid="13" grpId="0" animBg="1"/>
      <p:bldP spid="13" grpId="1" animBg="1"/>
      <p:bldP spid="19" grpId="0" bldLvl="0" animBg="1"/>
      <p:bldP spid="19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7511480" y="3861048"/>
            <a:ext cx="4680520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0" y="188640"/>
            <a:ext cx="12192000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0" y="-635"/>
            <a:ext cx="22142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标注 31"/>
          <p:cNvSpPr/>
          <p:nvPr/>
        </p:nvSpPr>
        <p:spPr>
          <a:xfrm>
            <a:off x="4511824" y="4293096"/>
            <a:ext cx="2232248" cy="108012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under</a:t>
            </a:r>
            <a:endParaRPr lang="zh-CN" altLang="en-US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3" name="组合 32"/>
          <p:cNvGrpSpPr/>
          <p:nvPr/>
        </p:nvGrpSpPr>
        <p:grpSpPr>
          <a:xfrm>
            <a:off x="5087888" y="476672"/>
            <a:ext cx="2808312" cy="3168352"/>
            <a:chOff x="839416" y="1365021"/>
            <a:chExt cx="1946910" cy="2060575"/>
          </a:xfrm>
        </p:grpSpPr>
        <p:pic>
          <p:nvPicPr>
            <p:cNvPr id="34" name="图片 33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1762125" cy="181864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7506" y="2723921"/>
              <a:ext cx="718820" cy="701675"/>
            </a:xfrm>
            <a:prstGeom prst="rect">
              <a:avLst/>
            </a:prstGeom>
          </p:spPr>
        </p:pic>
      </p:grpSp>
      <p:sp>
        <p:nvSpPr>
          <p:cNvPr id="36" name="圆角矩形标注 35"/>
          <p:cNvSpPr/>
          <p:nvPr/>
        </p:nvSpPr>
        <p:spPr>
          <a:xfrm>
            <a:off x="4295800" y="4293096"/>
            <a:ext cx="3384376" cy="1008112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front of</a:t>
            </a:r>
            <a:endParaRPr lang="zh-CN" altLang="en-US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4" name="组合 36"/>
          <p:cNvGrpSpPr/>
          <p:nvPr/>
        </p:nvGrpSpPr>
        <p:grpSpPr>
          <a:xfrm>
            <a:off x="4511824" y="908720"/>
            <a:ext cx="3312368" cy="2682101"/>
            <a:chOff x="839416" y="1365021"/>
            <a:chExt cx="2644785" cy="2401027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34701" y="2324924"/>
              <a:ext cx="949500" cy="927000"/>
            </a:xfrm>
            <a:prstGeom prst="rect">
              <a:avLst/>
            </a:prstGeom>
          </p:spPr>
        </p:pic>
        <p:pic>
          <p:nvPicPr>
            <p:cNvPr id="38" name="图片 37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2326670" cy="2401027"/>
            </a:xfrm>
            <a:prstGeom prst="rect">
              <a:avLst/>
            </a:prstGeom>
          </p:spPr>
        </p:pic>
      </p:grpSp>
      <p:sp>
        <p:nvSpPr>
          <p:cNvPr id="40" name="圆角矩形标注 39"/>
          <p:cNvSpPr/>
          <p:nvPr/>
        </p:nvSpPr>
        <p:spPr>
          <a:xfrm>
            <a:off x="4655840" y="4365104"/>
            <a:ext cx="2520280" cy="864096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behind</a:t>
            </a:r>
            <a:endParaRPr lang="zh-CN" altLang="en-US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6" name="圆角矩形标注 45"/>
          <p:cNvSpPr/>
          <p:nvPr/>
        </p:nvSpPr>
        <p:spPr>
          <a:xfrm>
            <a:off x="4511824" y="4293096"/>
            <a:ext cx="3240360" cy="1008112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the left</a:t>
            </a:r>
            <a:endParaRPr lang="en-US" altLang="zh-CN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4871864" y="620688"/>
            <a:ext cx="3559200" cy="3168352"/>
            <a:chOff x="6937" y="4344"/>
            <a:chExt cx="3904" cy="4429"/>
          </a:xfrm>
        </p:grpSpPr>
        <p:pic>
          <p:nvPicPr>
            <p:cNvPr id="49" name="图片 48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7177" y="4344"/>
              <a:ext cx="3664" cy="3781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7" y="7313"/>
              <a:ext cx="1495" cy="1460"/>
            </a:xfrm>
            <a:prstGeom prst="rect">
              <a:avLst/>
            </a:prstGeom>
          </p:spPr>
        </p:pic>
      </p:grpSp>
      <p:sp>
        <p:nvSpPr>
          <p:cNvPr id="51" name="圆角矩形标注 50"/>
          <p:cNvSpPr/>
          <p:nvPr/>
        </p:nvSpPr>
        <p:spPr>
          <a:xfrm>
            <a:off x="4583832" y="4293096"/>
            <a:ext cx="2797907" cy="1008112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beside</a:t>
            </a:r>
            <a:endParaRPr lang="en-US" altLang="zh-CN" sz="40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6" name="组合 51"/>
          <p:cNvGrpSpPr/>
          <p:nvPr/>
        </p:nvGrpSpPr>
        <p:grpSpPr>
          <a:xfrm>
            <a:off x="4727848" y="548680"/>
            <a:ext cx="3723992" cy="2954506"/>
            <a:chOff x="839416" y="1365021"/>
            <a:chExt cx="2326670" cy="2401027"/>
          </a:xfrm>
        </p:grpSpPr>
        <p:pic>
          <p:nvPicPr>
            <p:cNvPr id="53" name="图片 52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2326670" cy="2401027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0731" y="2725660"/>
              <a:ext cx="949500" cy="927000"/>
            </a:xfrm>
            <a:prstGeom prst="rect">
              <a:avLst/>
            </a:prstGeom>
          </p:spPr>
        </p:pic>
      </p:grpSp>
      <p:sp>
        <p:nvSpPr>
          <p:cNvPr id="55" name="圆角矩形标注 54"/>
          <p:cNvSpPr/>
          <p:nvPr/>
        </p:nvSpPr>
        <p:spPr>
          <a:xfrm>
            <a:off x="4655840" y="4221088"/>
            <a:ext cx="2538819" cy="114995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next to</a:t>
            </a:r>
            <a:endParaRPr lang="zh-CN" altLang="en-US" sz="4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7" name="组合 9"/>
          <p:cNvGrpSpPr/>
          <p:nvPr/>
        </p:nvGrpSpPr>
        <p:grpSpPr>
          <a:xfrm>
            <a:off x="3863752" y="548680"/>
            <a:ext cx="3600400" cy="2824718"/>
            <a:chOff x="747" y="5260"/>
            <a:chExt cx="4892" cy="3780"/>
          </a:xfrm>
        </p:grpSpPr>
        <p:pic>
          <p:nvPicPr>
            <p:cNvPr id="45" name="图片 44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1975" y="5260"/>
              <a:ext cx="3664" cy="378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7" y="6571"/>
              <a:ext cx="1495" cy="1460"/>
            </a:xfrm>
            <a:prstGeom prst="rect">
              <a:avLst/>
            </a:prstGeom>
          </p:spPr>
        </p:pic>
      </p:grpSp>
      <p:grpSp>
        <p:nvGrpSpPr>
          <p:cNvPr id="8" name="组合 11"/>
          <p:cNvGrpSpPr/>
          <p:nvPr/>
        </p:nvGrpSpPr>
        <p:grpSpPr>
          <a:xfrm>
            <a:off x="4367808" y="332656"/>
            <a:ext cx="4536504" cy="2952328"/>
            <a:chOff x="5685" y="6350"/>
            <a:chExt cx="3265" cy="2440"/>
          </a:xfrm>
        </p:grpSpPr>
        <p:pic>
          <p:nvPicPr>
            <p:cNvPr id="44" name="图片 43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5685" y="6350"/>
              <a:ext cx="2365" cy="24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0" y="7551"/>
              <a:ext cx="900" cy="1017"/>
            </a:xfrm>
            <a:prstGeom prst="rect">
              <a:avLst/>
            </a:prstGeom>
          </p:spPr>
        </p:pic>
      </p:grpSp>
      <p:sp>
        <p:nvSpPr>
          <p:cNvPr id="13" name="圆角矩形标注 12"/>
          <p:cNvSpPr/>
          <p:nvPr/>
        </p:nvSpPr>
        <p:spPr>
          <a:xfrm>
            <a:off x="4223792" y="4365104"/>
            <a:ext cx="3456384" cy="864096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the right</a:t>
            </a:r>
            <a:endParaRPr lang="en-US" altLang="zh-CN" sz="40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9" name="组合 17"/>
          <p:cNvGrpSpPr/>
          <p:nvPr/>
        </p:nvGrpSpPr>
        <p:grpSpPr>
          <a:xfrm>
            <a:off x="4799856" y="1124744"/>
            <a:ext cx="4320480" cy="2680067"/>
            <a:chOff x="8312" y="5294"/>
            <a:chExt cx="4682" cy="2736"/>
          </a:xfrm>
        </p:grpSpPr>
        <p:grpSp>
          <p:nvGrpSpPr>
            <p:cNvPr id="10" name="组合 13"/>
            <p:cNvGrpSpPr/>
            <p:nvPr/>
          </p:nvGrpSpPr>
          <p:grpSpPr>
            <a:xfrm>
              <a:off x="8312" y="5294"/>
              <a:ext cx="2996" cy="2441"/>
              <a:chOff x="5685" y="6350"/>
              <a:chExt cx="2996" cy="2441"/>
            </a:xfrm>
          </p:grpSpPr>
          <p:pic>
            <p:nvPicPr>
              <p:cNvPr id="15" name="图片 14" descr="2008125102849797_2.jpg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8802" t="35838" b="33969"/>
              <a:stretch>
                <a:fillRect/>
              </a:stretch>
            </p:blipFill>
            <p:spPr>
              <a:xfrm>
                <a:off x="5685" y="6350"/>
                <a:ext cx="2365" cy="2441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781" y="7551"/>
                <a:ext cx="900" cy="1017"/>
              </a:xfrm>
              <a:prstGeom prst="rect">
                <a:avLst/>
              </a:prstGeom>
            </p:spPr>
          </p:pic>
        </p:grpSp>
        <p:pic>
          <p:nvPicPr>
            <p:cNvPr id="17" name="图片 16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10790" y="5396"/>
              <a:ext cx="2205" cy="2635"/>
            </a:xfrm>
            <a:prstGeom prst="rect">
              <a:avLst/>
            </a:prstGeom>
          </p:spPr>
        </p:pic>
      </p:grpSp>
      <p:sp>
        <p:nvSpPr>
          <p:cNvPr id="19" name="圆角矩形标注 18"/>
          <p:cNvSpPr/>
          <p:nvPr/>
        </p:nvSpPr>
        <p:spPr>
          <a:xfrm>
            <a:off x="3719736" y="4293096"/>
            <a:ext cx="4680520" cy="936104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solidFill>
            <a:srgbClr val="BA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the middle of </a:t>
            </a:r>
            <a:endParaRPr lang="zh-CN" altLang="en-US" sz="40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12" name="组合 19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14" name="组合 20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31" name="圆角矩形 30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 descr="大桥教育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265731" y="15296"/>
            <a:ext cx="2062280" cy="49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omic Sans MS" panose="030F0702030302020204" pitchFamily="66" charset="0"/>
              </a:rPr>
              <a:t>Exercise-2</a:t>
            </a:r>
            <a:endParaRPr lang="en-US" altLang="zh-CN" sz="2600" dirty="0">
              <a:latin typeface="Comic Sans MS" panose="030F0702030302020204" pitchFamily="66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727342" y="637833"/>
            <a:ext cx="3350986" cy="3240650"/>
            <a:chOff x="4511824" y="0"/>
            <a:chExt cx="3350986" cy="324065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47928" y="2060848"/>
              <a:ext cx="1367517" cy="1179802"/>
            </a:xfrm>
            <a:prstGeom prst="rect">
              <a:avLst/>
            </a:prstGeom>
          </p:spPr>
        </p:pic>
        <p:pic>
          <p:nvPicPr>
            <p:cNvPr id="26" name="图片 25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4511824" y="0"/>
              <a:ext cx="3350986" cy="305580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6" grpId="0" bldLvl="0" animBg="1"/>
      <p:bldP spid="36" grpId="1" bldLvl="0" animBg="1"/>
      <p:bldP spid="40" grpId="0" bldLvl="0" animBg="1"/>
      <p:bldP spid="40" grpId="1" bldLvl="0" animBg="1"/>
      <p:bldP spid="46" grpId="0" bldLvl="0" animBg="1"/>
      <p:bldP spid="46" grpId="1" bldLvl="0" animBg="1"/>
      <p:bldP spid="51" grpId="0" bldLvl="0" animBg="1"/>
      <p:bldP spid="51" grpId="1" bldLvl="0" animBg="1"/>
      <p:bldP spid="55" grpId="0" bldLvl="0" animBg="1"/>
      <p:bldP spid="55" grpId="1" bldLvl="0" animBg="1"/>
      <p:bldP spid="13" grpId="0" bldLvl="0" animBg="1"/>
      <p:bldP spid="13" grpId="1" bldLvl="0" animBg="1"/>
      <p:bldP spid="19" grpId="0" bldLvl="0" animBg="1"/>
      <p:bldP spid="19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188640"/>
            <a:ext cx="1200065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3160" y="1107102"/>
            <a:ext cx="2976485" cy="18485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32306" y="437433"/>
            <a:ext cx="4904054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A: </a:t>
            </a: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Where____ the 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table?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B:It </a:t>
            </a: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____ 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in the _____ of  </a:t>
            </a:r>
            <a:endParaRPr lang="en-US" altLang="zh-CN" sz="26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 the room.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72250" y="4106833"/>
            <a:ext cx="2326670" cy="2438008"/>
            <a:chOff x="8694993" y="4159344"/>
            <a:chExt cx="2326670" cy="2438008"/>
          </a:xfrm>
        </p:grpSpPr>
        <p:pic>
          <p:nvPicPr>
            <p:cNvPr id="19" name="图片 18" descr="2008125102849797_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694993" y="4196325"/>
              <a:ext cx="2326670" cy="240102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585" y="4159344"/>
              <a:ext cx="797057" cy="79886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2889" y="4282064"/>
              <a:ext cx="797057" cy="798864"/>
            </a:xfrm>
            <a:prstGeom prst="rect">
              <a:avLst/>
            </a:prstGeom>
          </p:spPr>
        </p:pic>
      </p:grpSp>
      <p:sp>
        <p:nvSpPr>
          <p:cNvPr id="37" name="矩形 36"/>
          <p:cNvSpPr/>
          <p:nvPr/>
        </p:nvSpPr>
        <p:spPr>
          <a:xfrm>
            <a:off x="1109303" y="4450411"/>
            <a:ext cx="4904054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A: </a:t>
            </a: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Where____ the 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bags?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B: They are ____ the box.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32306" y="2354739"/>
            <a:ext cx="4904054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A: Where ____ </a:t>
            </a: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the 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cup?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B:It is </a:t>
            </a:r>
            <a:r>
              <a:rPr lang="en-US" altLang="zh-CN" sz="2600" dirty="0">
                <a:latin typeface="Comic Sans MS" panose="030F0702030302020204" pitchFamily="66" charset="0"/>
                <a:ea typeface="宋体" panose="02010600030101010101" pitchFamily="2" charset="-122"/>
              </a:rPr>
              <a:t>____ </a:t>
            </a: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the table.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1" name="TextBox 6"/>
          <p:cNvSpPr>
            <a:spLocks noChangeArrowheads="1"/>
          </p:cNvSpPr>
          <p:nvPr/>
        </p:nvSpPr>
        <p:spPr bwMode="auto">
          <a:xfrm>
            <a:off x="6211074" y="437653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2" name="TextBox 6"/>
          <p:cNvSpPr>
            <a:spLocks noChangeArrowheads="1"/>
          </p:cNvSpPr>
          <p:nvPr/>
        </p:nvSpPr>
        <p:spPr bwMode="auto">
          <a:xfrm>
            <a:off x="5361843" y="1243180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3" name="TextBox 6"/>
          <p:cNvSpPr>
            <a:spLocks noChangeArrowheads="1"/>
          </p:cNvSpPr>
          <p:nvPr/>
        </p:nvSpPr>
        <p:spPr bwMode="auto">
          <a:xfrm>
            <a:off x="7100033" y="1243179"/>
            <a:ext cx="1352906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middle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4" name="TextBox 6"/>
          <p:cNvSpPr>
            <a:spLocks noChangeArrowheads="1"/>
          </p:cNvSpPr>
          <p:nvPr/>
        </p:nvSpPr>
        <p:spPr bwMode="auto">
          <a:xfrm>
            <a:off x="6263905" y="2347761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5" name="TextBox 6"/>
          <p:cNvSpPr>
            <a:spLocks noChangeArrowheads="1"/>
          </p:cNvSpPr>
          <p:nvPr/>
        </p:nvSpPr>
        <p:spPr bwMode="auto">
          <a:xfrm>
            <a:off x="5595983" y="3142673"/>
            <a:ext cx="1024714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on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6" name="TextBox 6"/>
          <p:cNvSpPr>
            <a:spLocks noChangeArrowheads="1"/>
          </p:cNvSpPr>
          <p:nvPr/>
        </p:nvSpPr>
        <p:spPr bwMode="auto">
          <a:xfrm>
            <a:off x="2807995" y="4413254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are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8" name="TextBox 6"/>
          <p:cNvSpPr>
            <a:spLocks noChangeArrowheads="1"/>
          </p:cNvSpPr>
          <p:nvPr/>
        </p:nvSpPr>
        <p:spPr bwMode="auto">
          <a:xfrm>
            <a:off x="3202392" y="5191804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on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0" y="-635"/>
            <a:ext cx="231457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9" name="组合 8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3" name="圆角矩形 22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4" name="图片 23" descr="大桥教育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25" name="矩形 24"/>
            <p:cNvSpPr/>
            <p:nvPr/>
          </p:nvSpPr>
          <p:spPr>
            <a:xfrm>
              <a:off x="418" y="45"/>
              <a:ext cx="3222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Exercise-2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  <a:sym typeface="Georgia" panose="02040502050405020303" pitchFamily="18" charset="0"/>
              </a:rPr>
              <a:t>have</a:t>
            </a:r>
            <a:endParaRPr lang="zh-CN" altLang="en-US" dirty="0"/>
          </a:p>
        </p:txBody>
      </p:sp>
      <p:sp>
        <p:nvSpPr>
          <p:cNvPr id="18" name="TextBox 2"/>
          <p:cNvSpPr>
            <a:spLocks noChangeArrowheads="1"/>
          </p:cNvSpPr>
          <p:nvPr/>
        </p:nvSpPr>
        <p:spPr bwMode="auto">
          <a:xfrm>
            <a:off x="479376" y="2708920"/>
            <a:ext cx="6336704" cy="544830"/>
          </a:xfrm>
          <a:prstGeom prst="wedgeRoundRectCallout">
            <a:avLst>
              <a:gd name="adj1" fmla="val -18718"/>
              <a:gd name="adj2" fmla="val -69829"/>
              <a:gd name="adj3" fmla="val 16667"/>
            </a:avLst>
          </a:prstGeom>
          <a:ln w="222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a refrigerator 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in the kitchen.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19" name="TextBox 2"/>
          <p:cNvSpPr>
            <a:spLocks noChangeArrowheads="1"/>
          </p:cNvSpPr>
          <p:nvPr/>
        </p:nvSpPr>
        <p:spPr bwMode="auto">
          <a:xfrm>
            <a:off x="479376" y="3501008"/>
            <a:ext cx="6768752" cy="544830"/>
          </a:xfrm>
          <a:prstGeom prst="wedgeRoundRectCallout">
            <a:avLst>
              <a:gd name="adj1" fmla="val -17196"/>
              <a:gd name="adj2" fmla="val -66602"/>
              <a:gd name="adj3" fmla="val 16667"/>
            </a:avLst>
          </a:prstGeom>
          <a:ln w="222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an electric cooker 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in the kitchen.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20" name="TextBox 2"/>
          <p:cNvSpPr>
            <a:spLocks noChangeArrowheads="1"/>
          </p:cNvSpPr>
          <p:nvPr/>
        </p:nvSpPr>
        <p:spPr bwMode="auto">
          <a:xfrm>
            <a:off x="479376" y="4293096"/>
            <a:ext cx="6840760" cy="544830"/>
          </a:xfrm>
          <a:prstGeom prst="wedgeRoundRectCallout">
            <a:avLst>
              <a:gd name="adj1" fmla="val -15178"/>
              <a:gd name="adj2" fmla="val -73057"/>
              <a:gd name="adj3" fmla="val 16667"/>
            </a:avLst>
          </a:prstGeom>
          <a:ln w="222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a table 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in the middle of the room.</a:t>
            </a:r>
            <a:endParaRPr lang="en-US" altLang="zh-CN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23" name="TextBox 2"/>
          <p:cNvSpPr>
            <a:spLocks noChangeArrowheads="1"/>
          </p:cNvSpPr>
          <p:nvPr/>
        </p:nvSpPr>
        <p:spPr bwMode="auto">
          <a:xfrm>
            <a:off x="479376" y="5085184"/>
            <a:ext cx="6048672" cy="544830"/>
          </a:xfrm>
          <a:prstGeom prst="wedgeRoundRectCallout">
            <a:avLst>
              <a:gd name="adj1" fmla="val -21560"/>
              <a:gd name="adj2" fmla="val -6982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a bottle 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on the table.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63352" y="764704"/>
            <a:ext cx="1584175" cy="1517485"/>
            <a:chOff x="76791" y="804627"/>
            <a:chExt cx="2052165" cy="2173155"/>
          </a:xfrm>
        </p:grpSpPr>
        <p:pic>
          <p:nvPicPr>
            <p:cNvPr id="36" name="Picture 2" descr="http://t11.baidu.com/it/u=2103147747,1917075865&amp;fm=23&amp;gp=0.jpg"/>
            <p:cNvPicPr>
              <a:picLocks noChangeAspect="1" noChangeArrowheads="1"/>
            </p:cNvPicPr>
            <p:nvPr/>
          </p:nvPicPr>
          <p:blipFill rotWithShape="1">
            <a:blip r:embed="rId1" cstate="print"/>
            <a:srcRect t="9957" r="-491"/>
            <a:stretch>
              <a:fillRect/>
            </a:stretch>
          </p:blipFill>
          <p:spPr bwMode="auto">
            <a:xfrm flipH="1">
              <a:off x="567454" y="804627"/>
              <a:ext cx="1512168" cy="180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矩形 36"/>
            <p:cNvSpPr/>
            <p:nvPr/>
          </p:nvSpPr>
          <p:spPr>
            <a:xfrm>
              <a:off x="76791" y="2454563"/>
              <a:ext cx="2052165" cy="523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Mrs. Smith</a:t>
              </a:r>
              <a:endParaRPr lang="zh-CN" alt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圆角矩形标注 37"/>
          <p:cNvSpPr/>
          <p:nvPr/>
        </p:nvSpPr>
        <p:spPr>
          <a:xfrm>
            <a:off x="2275712" y="908720"/>
            <a:ext cx="3172216" cy="590995"/>
          </a:xfrm>
          <a:prstGeom prst="wedgeRoundRectCallout">
            <a:avLst>
              <a:gd name="adj1" fmla="val -54318"/>
              <a:gd name="adj2" fmla="val -607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  <a:sym typeface="Georgia" panose="02040502050405020303" pitchFamily="18" charset="0"/>
              </a:rPr>
              <a:t>I have a kitchen.</a:t>
            </a:r>
            <a:endParaRPr lang="zh-CN" altLang="en-US" sz="28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95600" y="1844824"/>
            <a:ext cx="162095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某人拥有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6649789" y="908720"/>
            <a:ext cx="490871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There is </a:t>
            </a:r>
            <a:r>
              <a:rPr lang="en-US" altLang="zh-CN" sz="28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+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a/an+ </a:t>
            </a:r>
            <a:r>
              <a:rPr lang="zh-CN" altLang="en-US" sz="28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名单</a:t>
            </a:r>
            <a:r>
              <a:rPr lang="en-US" altLang="zh-CN" sz="28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+ </a:t>
            </a:r>
            <a:r>
              <a:rPr lang="zh-CN" altLang="en-US" sz="28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地</a:t>
            </a:r>
            <a:r>
              <a:rPr lang="zh-CN" altLang="en-US" sz="28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点</a:t>
            </a:r>
            <a:r>
              <a:rPr lang="en-US" altLang="zh-CN" sz="28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</a:t>
            </a:r>
            <a:endParaRPr lang="zh-CN" altLang="en-US" sz="28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7032104" y="1988840"/>
            <a:ext cx="269817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“某地有某物”</a:t>
            </a:r>
            <a:endParaRPr lang="zh-CN" altLang="en-US" sz="28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0" y="-635"/>
            <a:ext cx="2275840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0" name="矩形 9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5" name="圆角矩形 24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9" name="图片 38" descr="大桥教育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40" name="矩形 39"/>
            <p:cNvSpPr/>
            <p:nvPr/>
          </p:nvSpPr>
          <p:spPr>
            <a:xfrm>
              <a:off x="418" y="45"/>
              <a:ext cx="3162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Grammar-3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30" name="直接箭头连接符 29"/>
          <p:cNvCxnSpPr/>
          <p:nvPr/>
        </p:nvCxnSpPr>
        <p:spPr>
          <a:xfrm>
            <a:off x="3143672" y="1484784"/>
            <a:ext cx="0" cy="2880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560190" y="900009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  <a:sym typeface="Georgia" panose="02040502050405020303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  <a:sym typeface="Georgia" panose="02040502050405020303" pitchFamily="18" charset="0"/>
              </a:rPr>
              <a:t>have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  <a:sym typeface="Georgia" panose="02040502050405020303" pitchFamily="18" charset="0"/>
              </a:rPr>
              <a:t>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160" y="2852936"/>
            <a:ext cx="439854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32" name="直接箭头连接符 31"/>
          <p:cNvCxnSpPr/>
          <p:nvPr/>
        </p:nvCxnSpPr>
        <p:spPr>
          <a:xfrm>
            <a:off x="7896200" y="1484784"/>
            <a:ext cx="0" cy="2880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508446" y="2720533"/>
            <a:ext cx="1483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</a:t>
            </a:r>
            <a:endParaRPr lang="zh-CN" altLang="en-US" sz="2600" dirty="0" smtClean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8446" y="3512621"/>
            <a:ext cx="1483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</a:t>
            </a:r>
            <a:endParaRPr lang="zh-CN" altLang="en-US" sz="2600" dirty="0" smtClean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8446" y="4304709"/>
            <a:ext cx="1483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</a:t>
            </a:r>
            <a:endParaRPr lang="zh-CN" altLang="en-US" sz="2600" dirty="0" smtClean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8446" y="5096797"/>
            <a:ext cx="1483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</a:t>
            </a:r>
            <a:endParaRPr lang="zh-CN" altLang="en-US" sz="2600" dirty="0" smtClean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38" grpId="0" animBg="1"/>
      <p:bldP spid="41" grpId="0" animBg="1"/>
      <p:bldP spid="43" grpId="0" animBg="1"/>
      <p:bldP spid="44" grpId="1" animBg="1"/>
      <p:bldP spid="31" grpId="0"/>
      <p:bldP spid="33" grpId="0"/>
      <p:bldP spid="3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188640"/>
            <a:ext cx="12000656" cy="6408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  <a:sym typeface="Georgia" panose="02040502050405020303" pitchFamily="18" charset="0"/>
              </a:rPr>
              <a:t>have</a:t>
            </a:r>
            <a:endParaRPr lang="zh-CN" altLang="en-US" dirty="0"/>
          </a:p>
        </p:txBody>
      </p:sp>
      <p:sp>
        <p:nvSpPr>
          <p:cNvPr id="18" name="TextBox 2"/>
          <p:cNvSpPr>
            <a:spLocks noChangeArrowheads="1"/>
          </p:cNvSpPr>
          <p:nvPr/>
        </p:nvSpPr>
        <p:spPr bwMode="auto">
          <a:xfrm>
            <a:off x="155848" y="692696"/>
            <a:ext cx="529208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a cup 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on the table.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71864" y="692696"/>
            <a:ext cx="2016224" cy="1628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9" name="TextBox 2"/>
          <p:cNvSpPr>
            <a:spLocks noChangeArrowheads="1"/>
          </p:cNvSpPr>
          <p:nvPr/>
        </p:nvSpPr>
        <p:spPr bwMode="auto">
          <a:xfrm>
            <a:off x="6899920" y="620688"/>
            <a:ext cx="529208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There is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some water 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in the glass.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2135560" y="3861048"/>
            <a:ext cx="6840760" cy="25202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bevel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0" dirty="0" smtClean="0">
                <a:latin typeface="Comic Sans MS" panose="030F0702030302020204" pitchFamily="66" charset="0"/>
                <a:ea typeface="+mn-ea"/>
              </a:rPr>
              <a:t>There </a:t>
            </a:r>
            <a:r>
              <a:rPr lang="en-US" altLang="zh-CN" sz="2600" b="0" dirty="0">
                <a:latin typeface="Comic Sans MS" panose="030F0702030302020204" pitchFamily="66" charset="0"/>
                <a:ea typeface="+mn-ea"/>
              </a:rPr>
              <a:t>is </a:t>
            </a:r>
            <a:r>
              <a:rPr lang="en-US" altLang="zh-CN" sz="2600" b="0" dirty="0" smtClean="0">
                <a:latin typeface="Comic Sans MS" panose="030F0702030302020204" pitchFamily="66" charset="0"/>
                <a:ea typeface="+mn-ea"/>
              </a:rPr>
              <a:t>+ a/an+ </a:t>
            </a:r>
            <a:r>
              <a:rPr lang="zh-CN" altLang="en-US" sz="2600" b="0" dirty="0" smtClean="0">
                <a:latin typeface="Comic Sans MS" panose="030F0702030302020204" pitchFamily="66" charset="0"/>
                <a:ea typeface="+mn-ea"/>
              </a:rPr>
              <a:t>名单</a:t>
            </a:r>
            <a:r>
              <a:rPr lang="en-US" altLang="zh-CN" sz="2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600" b="0" dirty="0">
                <a:latin typeface="黑体" panose="02010609060101010101" pitchFamily="49" charset="-122"/>
                <a:ea typeface="黑体" panose="02010609060101010101" pitchFamily="49" charset="-122"/>
              </a:rPr>
              <a:t>地</a:t>
            </a:r>
            <a:r>
              <a:rPr lang="zh-CN" altLang="en-US" sz="2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2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600" b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00" b="0" dirty="0">
                <a:latin typeface="Comic Sans MS" panose="030F0702030302020204" pitchFamily="66" charset="0"/>
              </a:rPr>
              <a:t>There is </a:t>
            </a:r>
            <a:r>
              <a:rPr lang="en-US" altLang="zh-CN" sz="2600" b="0" dirty="0" smtClean="0">
                <a:latin typeface="Comic Sans MS" panose="030F0702030302020204" pitchFamily="66" charset="0"/>
              </a:rPr>
              <a:t>+ </a:t>
            </a:r>
            <a:r>
              <a:rPr lang="zh-CN" altLang="en-US" sz="2600" b="0" dirty="0" smtClean="0">
                <a:latin typeface="Comic Sans MS" panose="030F0702030302020204" pitchFamily="66" charset="0"/>
                <a:ea typeface="+mn-ea"/>
              </a:rPr>
              <a:t>名不</a:t>
            </a:r>
            <a:r>
              <a:rPr lang="en-US" altLang="zh-CN" sz="2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600" b="0" dirty="0">
                <a:latin typeface="黑体" panose="02010609060101010101" pitchFamily="49" charset="-122"/>
                <a:ea typeface="黑体" panose="02010609060101010101" pitchFamily="49" charset="-122"/>
              </a:rPr>
              <a:t>地</a:t>
            </a:r>
            <a:r>
              <a:rPr lang="zh-CN" altLang="en-US" sz="2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2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600" b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600" b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600" b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6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TextBox 2"/>
          <p:cNvSpPr>
            <a:spLocks noChangeArrowheads="1"/>
          </p:cNvSpPr>
          <p:nvPr/>
        </p:nvSpPr>
        <p:spPr bwMode="auto">
          <a:xfrm>
            <a:off x="227856" y="1340768"/>
            <a:ext cx="529208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Is there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a cup 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on the table?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5" name="TextBox 2"/>
          <p:cNvSpPr>
            <a:spLocks noChangeArrowheads="1"/>
          </p:cNvSpPr>
          <p:nvPr/>
        </p:nvSpPr>
        <p:spPr bwMode="auto">
          <a:xfrm>
            <a:off x="263352" y="1988840"/>
            <a:ext cx="5292080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Yes, there is.</a:t>
            </a:r>
            <a:endParaRPr lang="en-US" altLang="zh-CN" sz="2600" dirty="0" smtClean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No, there isn’t.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46" name="TextBox 2"/>
          <p:cNvSpPr>
            <a:spLocks noChangeArrowheads="1"/>
          </p:cNvSpPr>
          <p:nvPr/>
        </p:nvSpPr>
        <p:spPr bwMode="auto">
          <a:xfrm>
            <a:off x="191344" y="2924944"/>
            <a:ext cx="5292080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There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isn’t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 a cup on the table.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0" y="-635"/>
            <a:ext cx="2328011" cy="550545"/>
            <a:chOff x="0" y="-635"/>
            <a:chExt cx="2328011" cy="550545"/>
          </a:xfrm>
        </p:grpSpPr>
        <p:sp>
          <p:nvSpPr>
            <p:cNvPr id="21" name="圆角矩形 20"/>
            <p:cNvSpPr/>
            <p:nvPr/>
          </p:nvSpPr>
          <p:spPr>
            <a:xfrm>
              <a:off x="0" y="-635"/>
              <a:ext cx="2214245" cy="550545"/>
            </a:xfrm>
            <a:prstGeom prst="roundRect">
              <a:avLst>
                <a:gd name="adj" fmla="val 4501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65731" y="15296"/>
              <a:ext cx="2062280" cy="491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Grammar-3: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5087888" y="692696"/>
            <a:ext cx="79208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"/>
          <p:cNvSpPr>
            <a:spLocks noChangeArrowheads="1"/>
          </p:cNvSpPr>
          <p:nvPr/>
        </p:nvSpPr>
        <p:spPr bwMode="auto">
          <a:xfrm>
            <a:off x="6924600" y="1196752"/>
            <a:ext cx="529208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Is there </a:t>
            </a:r>
            <a:r>
              <a:rPr lang="en-US" altLang="zh-CN" sz="2600" dirty="0" smtClean="0">
                <a:solidFill>
                  <a:srgbClr val="00B05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any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 water 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in the glass?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0" name="TextBox 2"/>
          <p:cNvSpPr>
            <a:spLocks noChangeArrowheads="1"/>
          </p:cNvSpPr>
          <p:nvPr/>
        </p:nvSpPr>
        <p:spPr bwMode="auto">
          <a:xfrm>
            <a:off x="6960096" y="1844824"/>
            <a:ext cx="5292080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Yes, there is.</a:t>
            </a:r>
            <a:endParaRPr lang="en-US" altLang="zh-CN" sz="2600" dirty="0" smtClean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No, there isn’t.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1" name="TextBox 2"/>
          <p:cNvSpPr>
            <a:spLocks noChangeArrowheads="1"/>
          </p:cNvSpPr>
          <p:nvPr/>
        </p:nvSpPr>
        <p:spPr bwMode="auto">
          <a:xfrm>
            <a:off x="6924600" y="2852936"/>
            <a:ext cx="5580112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There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isn’t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 any water in the glass.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2" name="TextBox 2"/>
          <p:cNvSpPr>
            <a:spLocks noChangeArrowheads="1"/>
          </p:cNvSpPr>
          <p:nvPr/>
        </p:nvSpPr>
        <p:spPr bwMode="auto">
          <a:xfrm>
            <a:off x="2279576" y="4869160"/>
            <a:ext cx="529208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there be</a:t>
            </a:r>
            <a:r>
              <a:rPr lang="zh-CN" altLang="en-US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一般疑问句：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Is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 there+...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3" name="TextBox 2"/>
          <p:cNvSpPr>
            <a:spLocks noChangeArrowheads="1"/>
          </p:cNvSpPr>
          <p:nvPr/>
        </p:nvSpPr>
        <p:spPr bwMode="auto">
          <a:xfrm>
            <a:off x="2279576" y="5733256"/>
            <a:ext cx="529208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there be</a:t>
            </a:r>
            <a:r>
              <a:rPr lang="zh-CN" altLang="en-US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否定句：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There 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isn’t</a:t>
            </a:r>
            <a:r>
              <a:rPr lang="en-US" altLang="zh-CN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 +...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6384032" y="404664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2"/>
          <p:cNvSpPr>
            <a:spLocks noChangeArrowheads="1"/>
          </p:cNvSpPr>
          <p:nvPr/>
        </p:nvSpPr>
        <p:spPr bwMode="auto">
          <a:xfrm>
            <a:off x="2279576" y="5301208"/>
            <a:ext cx="612068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dirty="0" smtClean="0">
                <a:latin typeface="Comic Sans MS" panose="030F0702030302020204" pitchFamily="66" charset="0"/>
                <a:sym typeface="Georgia" panose="02040502050405020303" pitchFamily="18" charset="0"/>
              </a:rPr>
              <a:t>回答：</a:t>
            </a: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sym typeface="Georgia" panose="02040502050405020303" pitchFamily="18" charset="0"/>
              </a:rPr>
              <a:t>Yes, there is. / No, there isn’t.</a:t>
            </a:r>
            <a:endParaRPr lang="zh-CN" altLang="en-US" sz="2600" dirty="0" smtClean="0"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/>
      <p:bldP spid="43" grpId="0" animBg="1"/>
      <p:bldP spid="44" grpId="0"/>
      <p:bldP spid="45" grpId="0"/>
      <p:bldP spid="46" grpId="0" animBg="1"/>
      <p:bldP spid="26" grpId="0" animBg="1"/>
      <p:bldP spid="26" grpId="1" animBg="1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  <a:sym typeface="Georgia" panose="02040502050405020303" pitchFamily="18" charset="0"/>
              </a:rPr>
              <a:t>have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487488" y="-31779"/>
            <a:ext cx="1070451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1. (   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zh-CN" alt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There 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__ an umbrella in the bag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         A. is	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B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. am	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C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. are	</a:t>
            </a:r>
            <a:endParaRPr lang="en-US" altLang="zh-CN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2. (   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)There__ a book on the TV.</a:t>
            </a:r>
            <a:endParaRPr lang="en-US" altLang="zh-CN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     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A. isn’t   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B .am  not    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aren’t</a:t>
            </a:r>
            <a:endParaRPr lang="en-US" altLang="zh-CN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3. 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(   )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___ 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there a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bottle on 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your desk?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       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. Are	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B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. Is 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  C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. Am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 marL="742950" indent="-742950"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4. - _____ (</a:t>
            </a:r>
            <a:r>
              <a:rPr lang="en-US" altLang="zh-CN" sz="2400" dirty="0">
                <a:latin typeface="Comic Sans MS" panose="030F0702030302020204" pitchFamily="66" charset="0"/>
              </a:rPr>
              <a:t>be) there a TV on the table?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   -</a:t>
            </a:r>
            <a:r>
              <a:rPr lang="en-US" altLang="zh-CN" sz="2400" dirty="0">
                <a:latin typeface="Comic Sans MS" panose="030F0702030302020204" pitchFamily="66" charset="0"/>
              </a:rPr>
              <a:t>Yes, there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______ (</a:t>
            </a:r>
            <a:r>
              <a:rPr lang="en-US" altLang="zh-CN" sz="2400" dirty="0">
                <a:latin typeface="Comic Sans MS" panose="030F0702030302020204" pitchFamily="66" charset="0"/>
              </a:rPr>
              <a:t>be).</a:t>
            </a:r>
            <a:endParaRPr lang="zh-CN" altLang="zh-CN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5. There </a:t>
            </a: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is a lovely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girl in the room.  (</a:t>
            </a:r>
            <a:r>
              <a:rPr lang="zh-CN" alt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变一</a:t>
            </a:r>
            <a:r>
              <a:rPr lang="zh-CN" altLang="en-US" sz="2400" dirty="0">
                <a:latin typeface="Comic Sans MS" panose="030F0702030302020204" pitchFamily="66" charset="0"/>
                <a:cs typeface="Arial" panose="020B0604020202020204" pitchFamily="34" charset="0"/>
              </a:rPr>
              <a:t>般疑问句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endParaRPr lang="en-US" altLang="zh-CN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__________________________?</a:t>
            </a:r>
            <a:endParaRPr lang="en-US" altLang="zh-CN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6. There is some water. (</a:t>
            </a:r>
            <a:r>
              <a:rPr lang="zh-CN" alt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变否定句</a:t>
            </a: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endParaRPr lang="en-US" altLang="zh-CN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__________________________.</a:t>
            </a:r>
            <a:endParaRPr lang="en-US" altLang="zh-CN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TextBox 6"/>
          <p:cNvSpPr>
            <a:spLocks noChangeArrowheads="1"/>
          </p:cNvSpPr>
          <p:nvPr/>
        </p:nvSpPr>
        <p:spPr bwMode="auto">
          <a:xfrm>
            <a:off x="1559496" y="692696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A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22" name="TextBox 6"/>
          <p:cNvSpPr>
            <a:spLocks noChangeArrowheads="1"/>
          </p:cNvSpPr>
          <p:nvPr/>
        </p:nvSpPr>
        <p:spPr bwMode="auto">
          <a:xfrm>
            <a:off x="1902934" y="1772816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A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23" name="TextBox 6"/>
          <p:cNvSpPr>
            <a:spLocks noChangeArrowheads="1"/>
          </p:cNvSpPr>
          <p:nvPr/>
        </p:nvSpPr>
        <p:spPr bwMode="auto">
          <a:xfrm>
            <a:off x="1919536" y="2852936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B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24" name="TextBox 6"/>
          <p:cNvSpPr>
            <a:spLocks noChangeArrowheads="1"/>
          </p:cNvSpPr>
          <p:nvPr/>
        </p:nvSpPr>
        <p:spPr bwMode="auto">
          <a:xfrm>
            <a:off x="2351584" y="3933056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5" name="TextBox 6"/>
          <p:cNvSpPr>
            <a:spLocks noChangeArrowheads="1"/>
          </p:cNvSpPr>
          <p:nvPr/>
        </p:nvSpPr>
        <p:spPr bwMode="auto">
          <a:xfrm>
            <a:off x="9624392" y="3861048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6" name="TextBox 6"/>
          <p:cNvSpPr>
            <a:spLocks noChangeArrowheads="1"/>
          </p:cNvSpPr>
          <p:nvPr/>
        </p:nvSpPr>
        <p:spPr bwMode="auto">
          <a:xfrm>
            <a:off x="1991544" y="4869160"/>
            <a:ext cx="6031747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Is there a lovely girl in the room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0" y="-635"/>
            <a:ext cx="2440940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8" name="矩形 7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18" name="圆角矩形 17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9" name="图片 18" descr="大桥教育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25" name="矩形 24"/>
            <p:cNvSpPr/>
            <p:nvPr/>
          </p:nvSpPr>
          <p:spPr>
            <a:xfrm>
              <a:off x="418" y="45"/>
              <a:ext cx="3422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Exercise-3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TextBox 6"/>
          <p:cNvSpPr>
            <a:spLocks noChangeArrowheads="1"/>
          </p:cNvSpPr>
          <p:nvPr/>
        </p:nvSpPr>
        <p:spPr bwMode="auto">
          <a:xfrm>
            <a:off x="1991544" y="6021288"/>
            <a:ext cx="6031747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There isn’t any water.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Comic Sans MS" panose="030F0702030302020204" pitchFamily="66" charset="0"/>
              </a:rPr>
              <a:t>Recite the article</a:t>
            </a:r>
            <a:endParaRPr lang="en-US" sz="6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0" y="0"/>
            <a:ext cx="12192000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  <a:sym typeface="Georgia" panose="02040502050405020303" pitchFamily="18" charset="0"/>
              </a:rPr>
              <a:t>have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23392" y="404664"/>
            <a:ext cx="1944216" cy="1608939"/>
            <a:chOff x="839416" y="1365021"/>
            <a:chExt cx="3272802" cy="2401027"/>
          </a:xfrm>
        </p:grpSpPr>
        <p:pic>
          <p:nvPicPr>
            <p:cNvPr id="18" name="图片 17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839416" y="1365021"/>
              <a:ext cx="2326670" cy="240102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62718" y="2249488"/>
              <a:ext cx="949500" cy="927000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2711624" y="548680"/>
            <a:ext cx="6272206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There is _____ dog near the box.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____ dog is on the right .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83632" y="2204864"/>
            <a:ext cx="6272206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There is _____ orange near the box.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____ orange is on the left.</a:t>
            </a:r>
            <a:endParaRPr lang="en-US" altLang="zh-CN" sz="26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67408" y="2132856"/>
            <a:ext cx="1800200" cy="1451700"/>
            <a:chOff x="809588" y="4135857"/>
            <a:chExt cx="2978963" cy="24010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588" y="5500702"/>
              <a:ext cx="832940" cy="820126"/>
            </a:xfrm>
            <a:prstGeom prst="rect">
              <a:avLst/>
            </a:prstGeom>
          </p:spPr>
        </p:pic>
        <p:pic>
          <p:nvPicPr>
            <p:cNvPr id="24" name="图片 23" descr="2008125102849797_2.jpg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802" t="35838" b="33969"/>
            <a:stretch>
              <a:fillRect/>
            </a:stretch>
          </p:blipFill>
          <p:spPr>
            <a:xfrm>
              <a:off x="1461881" y="4135857"/>
              <a:ext cx="2326670" cy="2401027"/>
            </a:xfrm>
            <a:prstGeom prst="rect">
              <a:avLst/>
            </a:prstGeom>
          </p:spPr>
        </p:pic>
      </p:grpSp>
      <p:sp>
        <p:nvSpPr>
          <p:cNvPr id="25" name="TextBox 6"/>
          <p:cNvSpPr>
            <a:spLocks noChangeArrowheads="1"/>
          </p:cNvSpPr>
          <p:nvPr/>
        </p:nvSpPr>
        <p:spPr bwMode="auto">
          <a:xfrm>
            <a:off x="4486709" y="493884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a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5" name="TextBox 6"/>
          <p:cNvSpPr>
            <a:spLocks noChangeArrowheads="1"/>
          </p:cNvSpPr>
          <p:nvPr/>
        </p:nvSpPr>
        <p:spPr bwMode="auto">
          <a:xfrm>
            <a:off x="2869358" y="1309959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The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6" name="TextBox 6"/>
          <p:cNvSpPr>
            <a:spLocks noChangeArrowheads="1"/>
          </p:cNvSpPr>
          <p:nvPr/>
        </p:nvSpPr>
        <p:spPr bwMode="auto">
          <a:xfrm>
            <a:off x="4515721" y="2204217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an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7" name="TextBox 6"/>
          <p:cNvSpPr>
            <a:spLocks noChangeArrowheads="1"/>
          </p:cNvSpPr>
          <p:nvPr/>
        </p:nvSpPr>
        <p:spPr bwMode="auto">
          <a:xfrm>
            <a:off x="3011854" y="3005083"/>
            <a:ext cx="102471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The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0" y="-635"/>
            <a:ext cx="232854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9" name="组合 8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41" name="圆角矩形 40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 descr="大桥教育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43" name="矩形 42"/>
            <p:cNvSpPr/>
            <p:nvPr/>
          </p:nvSpPr>
          <p:spPr>
            <a:xfrm>
              <a:off x="418" y="45"/>
              <a:ext cx="3244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Grammar-4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487488" y="3861048"/>
            <a:ext cx="7952988" cy="2000264"/>
            <a:chOff x="4074848" y="2000240"/>
            <a:chExt cx="7952988" cy="2000264"/>
          </a:xfrm>
        </p:grpSpPr>
        <p:sp>
          <p:nvSpPr>
            <p:cNvPr id="27" name="TextBox 26"/>
            <p:cNvSpPr txBox="1"/>
            <p:nvPr/>
          </p:nvSpPr>
          <p:spPr>
            <a:xfrm>
              <a:off x="4074848" y="2357430"/>
              <a:ext cx="553998" cy="10715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冠  词</a:t>
              </a:r>
              <a:endPara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667240" y="2714620"/>
              <a:ext cx="834887" cy="418185"/>
            </a:xfrm>
            <a:custGeom>
              <a:avLst/>
              <a:gdLst>
                <a:gd name="connsiteX0" fmla="*/ 0 w 834887"/>
                <a:gd name="connsiteY0" fmla="*/ 0 h 418185"/>
                <a:gd name="connsiteX1" fmla="*/ 59634 w 834887"/>
                <a:gd name="connsiteY1" fmla="*/ 99391 h 418185"/>
                <a:gd name="connsiteX2" fmla="*/ 89452 w 834887"/>
                <a:gd name="connsiteY2" fmla="*/ 168965 h 418185"/>
                <a:gd name="connsiteX3" fmla="*/ 119269 w 834887"/>
                <a:gd name="connsiteY3" fmla="*/ 228600 h 418185"/>
                <a:gd name="connsiteX4" fmla="*/ 129208 w 834887"/>
                <a:gd name="connsiteY4" fmla="*/ 258418 h 418185"/>
                <a:gd name="connsiteX5" fmla="*/ 159026 w 834887"/>
                <a:gd name="connsiteY5" fmla="*/ 298174 h 418185"/>
                <a:gd name="connsiteX6" fmla="*/ 208721 w 834887"/>
                <a:gd name="connsiteY6" fmla="*/ 367748 h 418185"/>
                <a:gd name="connsiteX7" fmla="*/ 268356 w 834887"/>
                <a:gd name="connsiteY7" fmla="*/ 407504 h 418185"/>
                <a:gd name="connsiteX8" fmla="*/ 347869 w 834887"/>
                <a:gd name="connsiteY8" fmla="*/ 417444 h 418185"/>
                <a:gd name="connsiteX9" fmla="*/ 407504 w 834887"/>
                <a:gd name="connsiteY9" fmla="*/ 407504 h 418185"/>
                <a:gd name="connsiteX10" fmla="*/ 437321 w 834887"/>
                <a:gd name="connsiteY10" fmla="*/ 337931 h 418185"/>
                <a:gd name="connsiteX11" fmla="*/ 427382 w 834887"/>
                <a:gd name="connsiteY11" fmla="*/ 89452 h 418185"/>
                <a:gd name="connsiteX12" fmla="*/ 377687 w 834887"/>
                <a:gd name="connsiteY12" fmla="*/ 79513 h 418185"/>
                <a:gd name="connsiteX13" fmla="*/ 318052 w 834887"/>
                <a:gd name="connsiteY13" fmla="*/ 59635 h 418185"/>
                <a:gd name="connsiteX14" fmla="*/ 337930 w 834887"/>
                <a:gd name="connsiteY14" fmla="*/ 168965 h 418185"/>
                <a:gd name="connsiteX15" fmla="*/ 347869 w 834887"/>
                <a:gd name="connsiteY15" fmla="*/ 208722 h 418185"/>
                <a:gd name="connsiteX16" fmla="*/ 367748 w 834887"/>
                <a:gd name="connsiteY16" fmla="*/ 238539 h 418185"/>
                <a:gd name="connsiteX17" fmla="*/ 377687 w 834887"/>
                <a:gd name="connsiteY17" fmla="*/ 268357 h 418185"/>
                <a:gd name="connsiteX18" fmla="*/ 437321 w 834887"/>
                <a:gd name="connsiteY18" fmla="*/ 327991 h 418185"/>
                <a:gd name="connsiteX19" fmla="*/ 457200 w 834887"/>
                <a:gd name="connsiteY19" fmla="*/ 357809 h 418185"/>
                <a:gd name="connsiteX20" fmla="*/ 467139 w 834887"/>
                <a:gd name="connsiteY20" fmla="*/ 387626 h 418185"/>
                <a:gd name="connsiteX21" fmla="*/ 496956 w 834887"/>
                <a:gd name="connsiteY21" fmla="*/ 407504 h 418185"/>
                <a:gd name="connsiteX22" fmla="*/ 725556 w 834887"/>
                <a:gd name="connsiteY22" fmla="*/ 397565 h 418185"/>
                <a:gd name="connsiteX23" fmla="*/ 755374 w 834887"/>
                <a:gd name="connsiteY23" fmla="*/ 377687 h 418185"/>
                <a:gd name="connsiteX24" fmla="*/ 785191 w 834887"/>
                <a:gd name="connsiteY24" fmla="*/ 367748 h 418185"/>
                <a:gd name="connsiteX25" fmla="*/ 815008 w 834887"/>
                <a:gd name="connsiteY25" fmla="*/ 337931 h 418185"/>
                <a:gd name="connsiteX26" fmla="*/ 834887 w 834887"/>
                <a:gd name="connsiteY26" fmla="*/ 327991 h 41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4887" h="418185">
                  <a:moveTo>
                    <a:pt x="0" y="0"/>
                  </a:moveTo>
                  <a:cubicBezTo>
                    <a:pt x="19814" y="29722"/>
                    <a:pt x="46536" y="64463"/>
                    <a:pt x="59634" y="99391"/>
                  </a:cubicBezTo>
                  <a:cubicBezTo>
                    <a:pt x="87141" y="172740"/>
                    <a:pt x="49169" y="108541"/>
                    <a:pt x="89452" y="168965"/>
                  </a:cubicBezTo>
                  <a:cubicBezTo>
                    <a:pt x="114434" y="243914"/>
                    <a:pt x="80735" y="151530"/>
                    <a:pt x="119269" y="228600"/>
                  </a:cubicBezTo>
                  <a:cubicBezTo>
                    <a:pt x="123954" y="237971"/>
                    <a:pt x="124010" y="249321"/>
                    <a:pt x="129208" y="258418"/>
                  </a:cubicBezTo>
                  <a:cubicBezTo>
                    <a:pt x="137427" y="272801"/>
                    <a:pt x="150246" y="284127"/>
                    <a:pt x="159026" y="298174"/>
                  </a:cubicBezTo>
                  <a:cubicBezTo>
                    <a:pt x="186440" y="342036"/>
                    <a:pt x="167241" y="335486"/>
                    <a:pt x="208721" y="367748"/>
                  </a:cubicBezTo>
                  <a:cubicBezTo>
                    <a:pt x="227579" y="382415"/>
                    <a:pt x="244650" y="404540"/>
                    <a:pt x="268356" y="407504"/>
                  </a:cubicBezTo>
                  <a:lnTo>
                    <a:pt x="347869" y="417444"/>
                  </a:lnTo>
                  <a:cubicBezTo>
                    <a:pt x="367747" y="414131"/>
                    <a:pt x="390415" y="418185"/>
                    <a:pt x="407504" y="407504"/>
                  </a:cubicBezTo>
                  <a:cubicBezTo>
                    <a:pt x="417846" y="401040"/>
                    <a:pt x="432752" y="351637"/>
                    <a:pt x="437321" y="337931"/>
                  </a:cubicBezTo>
                  <a:cubicBezTo>
                    <a:pt x="434008" y="255105"/>
                    <a:pt x="446021" y="170222"/>
                    <a:pt x="427382" y="89452"/>
                  </a:cubicBezTo>
                  <a:cubicBezTo>
                    <a:pt x="423583" y="72992"/>
                    <a:pt x="393985" y="83958"/>
                    <a:pt x="377687" y="79513"/>
                  </a:cubicBezTo>
                  <a:cubicBezTo>
                    <a:pt x="357472" y="74000"/>
                    <a:pt x="318052" y="59635"/>
                    <a:pt x="318052" y="59635"/>
                  </a:cubicBezTo>
                  <a:cubicBezTo>
                    <a:pt x="334499" y="191215"/>
                    <a:pt x="317501" y="97464"/>
                    <a:pt x="337930" y="168965"/>
                  </a:cubicBezTo>
                  <a:cubicBezTo>
                    <a:pt x="341683" y="182100"/>
                    <a:pt x="342488" y="196166"/>
                    <a:pt x="347869" y="208722"/>
                  </a:cubicBezTo>
                  <a:cubicBezTo>
                    <a:pt x="352575" y="219702"/>
                    <a:pt x="361122" y="228600"/>
                    <a:pt x="367748" y="238539"/>
                  </a:cubicBezTo>
                  <a:cubicBezTo>
                    <a:pt x="371061" y="248478"/>
                    <a:pt x="371255" y="260087"/>
                    <a:pt x="377687" y="268357"/>
                  </a:cubicBezTo>
                  <a:cubicBezTo>
                    <a:pt x="394946" y="290547"/>
                    <a:pt x="421727" y="304601"/>
                    <a:pt x="437321" y="327991"/>
                  </a:cubicBezTo>
                  <a:lnTo>
                    <a:pt x="457200" y="357809"/>
                  </a:lnTo>
                  <a:cubicBezTo>
                    <a:pt x="460513" y="367748"/>
                    <a:pt x="460594" y="379445"/>
                    <a:pt x="467139" y="387626"/>
                  </a:cubicBezTo>
                  <a:cubicBezTo>
                    <a:pt x="474601" y="396954"/>
                    <a:pt x="485020" y="407045"/>
                    <a:pt x="496956" y="407504"/>
                  </a:cubicBezTo>
                  <a:lnTo>
                    <a:pt x="725556" y="397565"/>
                  </a:lnTo>
                  <a:cubicBezTo>
                    <a:pt x="735495" y="390939"/>
                    <a:pt x="744690" y="383029"/>
                    <a:pt x="755374" y="377687"/>
                  </a:cubicBezTo>
                  <a:cubicBezTo>
                    <a:pt x="764745" y="373002"/>
                    <a:pt x="776474" y="373559"/>
                    <a:pt x="785191" y="367748"/>
                  </a:cubicBezTo>
                  <a:cubicBezTo>
                    <a:pt x="796886" y="359951"/>
                    <a:pt x="804032" y="346712"/>
                    <a:pt x="815008" y="337931"/>
                  </a:cubicBezTo>
                  <a:cubicBezTo>
                    <a:pt x="820793" y="333303"/>
                    <a:pt x="828261" y="331304"/>
                    <a:pt x="834887" y="327991"/>
                  </a:cubicBezTo>
                </a:path>
              </a:pathLst>
            </a:custGeom>
            <a:ln w="28575">
              <a:solidFill>
                <a:srgbClr val="FEA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左大括号 43"/>
            <p:cNvSpPr/>
            <p:nvPr/>
          </p:nvSpPr>
          <p:spPr>
            <a:xfrm>
              <a:off x="5381620" y="2214554"/>
              <a:ext cx="214314" cy="157163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667372" y="2000240"/>
              <a:ext cx="1357322" cy="500066"/>
            </a:xfrm>
            <a:prstGeom prst="rect">
              <a:avLst/>
            </a:prstGeom>
            <a:solidFill>
              <a:srgbClr val="BAFF2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定冠词</a:t>
              </a:r>
              <a:endPara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595934" y="3500438"/>
              <a:ext cx="1428760" cy="500066"/>
            </a:xfrm>
            <a:prstGeom prst="rect">
              <a:avLst/>
            </a:prstGeom>
            <a:solidFill>
              <a:srgbClr val="BAFF2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不定冠词</a:t>
              </a:r>
              <a:endPara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24694" y="2000240"/>
              <a:ext cx="4857784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定冠词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the</a:t>
              </a:r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表示特指。特质某（些）人或某（些）物。</a:t>
              </a:r>
              <a:endPara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27176" y="3544346"/>
              <a:ext cx="500066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不定冠词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华文楷体" panose="02010600040101010101" pitchFamily="2" charset="-122"/>
                </a:rPr>
                <a:t>a/an</a:t>
              </a:r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表示泛</a:t>
              </a:r>
              <a:r>
                <a:rPr lang="zh-CN" altLang="en-US" sz="2000" b="1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指，“</a:t>
              </a:r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一</a:t>
              </a:r>
              <a:r>
                <a:rPr lang="en-US" altLang="zh-CN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……</a:t>
              </a:r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”。</a:t>
              </a:r>
              <a:endPara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328248" y="620688"/>
            <a:ext cx="3343422" cy="1800200"/>
            <a:chOff x="8544272" y="692696"/>
            <a:chExt cx="3343422" cy="1800200"/>
          </a:xfrm>
        </p:grpSpPr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8976320" y="692696"/>
              <a:ext cx="2911374" cy="492443"/>
            </a:xfrm>
            <a:prstGeom prst="borderCallout1">
              <a:avLst>
                <a:gd name="adj1" fmla="val 38974"/>
                <a:gd name="adj2" fmla="val -559"/>
                <a:gd name="adj3" fmla="val 38961"/>
                <a:gd name="adj4" fmla="val -21852"/>
              </a:avLst>
            </a:prstGeom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>
                  <a:latin typeface="Comic Sans MS" panose="030F0702030302020204" pitchFamily="66" charset="0"/>
                </a:rPr>
                <a:t>第一次出现</a:t>
              </a:r>
              <a:r>
                <a:rPr lang="zh-CN" altLang="en-US" sz="2600" dirty="0" smtClean="0">
                  <a:latin typeface="Comic Sans MS" panose="030F0702030302020204" pitchFamily="66" charset="0"/>
                </a:rPr>
                <a:t>用</a:t>
              </a:r>
              <a:r>
                <a:rPr lang="en-US" altLang="zh-CN" sz="2600" dirty="0" smtClean="0">
                  <a:latin typeface="Comic Sans MS" panose="030F0702030302020204" pitchFamily="66" charset="0"/>
                </a:rPr>
                <a:t>a/an</a:t>
              </a:r>
              <a:endParaRPr lang="zh-CN" altLang="en-US" sz="2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H="1">
              <a:off x="8544272" y="908720"/>
              <a:ext cx="432048" cy="158417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7896200" y="1412776"/>
            <a:ext cx="4098387" cy="1944216"/>
            <a:chOff x="7896200" y="1412776"/>
            <a:chExt cx="4098387" cy="1944216"/>
          </a:xfrm>
        </p:grpSpPr>
        <p:sp>
          <p:nvSpPr>
            <p:cNvPr id="53" name="TextBox 9"/>
            <p:cNvSpPr txBox="1">
              <a:spLocks noChangeArrowheads="1"/>
            </p:cNvSpPr>
            <p:nvPr/>
          </p:nvSpPr>
          <p:spPr bwMode="auto">
            <a:xfrm>
              <a:off x="9264352" y="1412776"/>
              <a:ext cx="2730235" cy="492443"/>
            </a:xfrm>
            <a:prstGeom prst="borderCallout1">
              <a:avLst>
                <a:gd name="adj1" fmla="val 48166"/>
                <a:gd name="adj2" fmla="val -1038"/>
                <a:gd name="adj3" fmla="val 37122"/>
                <a:gd name="adj4" fmla="val -87079"/>
              </a:avLst>
            </a:prstGeom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 smtClean="0">
                  <a:latin typeface="Comic Sans MS" panose="030F0702030302020204" pitchFamily="66" charset="0"/>
                </a:rPr>
                <a:t>再</a:t>
              </a:r>
              <a:r>
                <a:rPr lang="zh-CN" altLang="en-US" sz="2600" dirty="0">
                  <a:latin typeface="Comic Sans MS" panose="030F0702030302020204" pitchFamily="66" charset="0"/>
                </a:rPr>
                <a:t>次出现时用</a:t>
              </a:r>
              <a:r>
                <a:rPr lang="en-US" altLang="zh-CN" sz="2600" dirty="0">
                  <a:latin typeface="Comic Sans MS" panose="030F0702030302020204" pitchFamily="66" charset="0"/>
                </a:rPr>
                <a:t>the</a:t>
              </a:r>
              <a:endParaRPr lang="zh-CN" altLang="en-US" sz="2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 flipH="1">
              <a:off x="7896200" y="1628800"/>
              <a:ext cx="1368152" cy="172819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91344" y="188640"/>
            <a:ext cx="352839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" y="-635"/>
            <a:ext cx="2279576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30504" y="1659166"/>
            <a:ext cx="10750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Comic Sans MS" panose="030F0702030302020204" pitchFamily="66" charset="0"/>
              </a:rPr>
              <a:t>1.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There is  ________ knife on </a:t>
            </a:r>
            <a:r>
              <a:rPr lang="en-US" altLang="zh-CN" sz="2800" dirty="0">
                <a:latin typeface="Comic Sans MS" panose="030F0702030302020204" pitchFamily="66" charset="0"/>
              </a:rPr>
              <a:t>________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table. </a:t>
            </a:r>
            <a:endParaRPr lang="en-US" altLang="zh-CN" sz="2800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2. Is there  ________ fork on </a:t>
            </a:r>
            <a:r>
              <a:rPr lang="en-US" altLang="zh-CN" sz="2800" dirty="0">
                <a:latin typeface="Comic Sans MS" panose="030F0702030302020204" pitchFamily="66" charset="0"/>
              </a:rPr>
              <a:t>________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plate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？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3. Give me ________ glass on the refrigerator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，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please.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4. There is </a:t>
            </a:r>
            <a:r>
              <a:rPr lang="en-US" altLang="zh-CN" sz="2800" dirty="0">
                <a:latin typeface="Comic Sans MS" panose="030F0702030302020204" pitchFamily="66" charset="0"/>
              </a:rPr>
              <a:t>________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empty </a:t>
            </a:r>
            <a:r>
              <a:rPr lang="en-US" altLang="zh-CN" sz="2800" dirty="0">
                <a:latin typeface="Comic Sans MS" panose="030F0702030302020204" pitchFamily="66" charset="0"/>
              </a:rPr>
              <a:t>cup on the table</a:t>
            </a:r>
            <a:r>
              <a:rPr lang="en-US" altLang="zh-CN" sz="2800" dirty="0" smtClean="0"/>
              <a:t>. </a:t>
            </a:r>
            <a:endParaRPr lang="en-US" altLang="zh-CN" sz="2800" dirty="0" smtClean="0"/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5. There is a girl. ________ girl is playing. 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0505" y="787656"/>
            <a:ext cx="1739699" cy="58379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215680" y="1868627"/>
            <a:ext cx="450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50906" y="1908454"/>
            <a:ext cx="969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zh-CN" alt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15680" y="2754623"/>
            <a:ext cx="450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50906" y="2765019"/>
            <a:ext cx="969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zh-CN" alt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53390" y="3613696"/>
            <a:ext cx="969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zh-CN" alt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36201" y="4472769"/>
            <a:ext cx="969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zh-CN" alt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27984" y="5291956"/>
            <a:ext cx="969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endParaRPr lang="zh-CN" alt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15" name="圆角矩形 14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 descr="大桥教育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18" name="矩形 17"/>
            <p:cNvSpPr/>
            <p:nvPr/>
          </p:nvSpPr>
          <p:spPr>
            <a:xfrm>
              <a:off x="418" y="45"/>
              <a:ext cx="7284" cy="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Exercise-4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Comic Sans MS" panose="030F0702030302020204" pitchFamily="66" charset="0"/>
              </a:rPr>
              <a:t>Prctice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2312650" cy="6834505"/>
            <a:chOff x="0" y="0"/>
            <a:chExt cx="19390" cy="10763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4" name="矩形 1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263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49" y="180"/>
              <a:ext cx="3308" cy="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7060" y="248920"/>
            <a:ext cx="10751820" cy="637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            </a:t>
            </a:r>
            <a:endParaRPr lang="en-US" altLang="zh-CN" sz="2600" dirty="0" smtClean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Choose </a:t>
            </a:r>
            <a:r>
              <a:rPr lang="en-US" altLang="zh-CN" sz="28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the right answer:</a:t>
            </a:r>
            <a:endParaRPr lang="en-US" altLang="zh-CN" sz="28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endParaRPr lang="en-US" altLang="zh-CN" sz="2600" dirty="0" smtClean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1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______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is a refrigerator in the kitchen.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A. That 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   B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This 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    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C. There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2. There ______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a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table in the room. It is on the right.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A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is              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B.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are              C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be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3. There is a bottle in ______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middle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of the room.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A. /               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B. a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           C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the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4. It is on ______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right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A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a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          B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the             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C.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/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5.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- ______ is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it?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- In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the room.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A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Where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  B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What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    C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Who</a:t>
            </a:r>
            <a:endParaRPr lang="en-US" altLang="zh-CN" sz="2600" dirty="0"/>
          </a:p>
        </p:txBody>
      </p:sp>
      <p:sp>
        <p:nvSpPr>
          <p:cNvPr id="25" name="TextBox 6"/>
          <p:cNvSpPr>
            <a:spLocks noChangeArrowheads="1"/>
          </p:cNvSpPr>
          <p:nvPr/>
        </p:nvSpPr>
        <p:spPr bwMode="auto">
          <a:xfrm>
            <a:off x="2437765" y="1516380"/>
            <a:ext cx="1125220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C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26" name="TextBox 6"/>
          <p:cNvSpPr>
            <a:spLocks noChangeArrowheads="1"/>
          </p:cNvSpPr>
          <p:nvPr/>
        </p:nvSpPr>
        <p:spPr bwMode="auto">
          <a:xfrm>
            <a:off x="3476625" y="2444750"/>
            <a:ext cx="1125220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A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27" name="TextBox 6"/>
          <p:cNvSpPr>
            <a:spLocks noChangeArrowheads="1"/>
          </p:cNvSpPr>
          <p:nvPr/>
        </p:nvSpPr>
        <p:spPr bwMode="auto">
          <a:xfrm>
            <a:off x="5606415" y="3346450"/>
            <a:ext cx="1125220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C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28" name="TextBox 6"/>
          <p:cNvSpPr>
            <a:spLocks noChangeArrowheads="1"/>
          </p:cNvSpPr>
          <p:nvPr/>
        </p:nvSpPr>
        <p:spPr bwMode="auto">
          <a:xfrm>
            <a:off x="3662045" y="4256405"/>
            <a:ext cx="1125220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B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1" name="TextBox 6"/>
          <p:cNvSpPr>
            <a:spLocks noChangeArrowheads="1"/>
          </p:cNvSpPr>
          <p:nvPr/>
        </p:nvSpPr>
        <p:spPr bwMode="auto">
          <a:xfrm>
            <a:off x="2651125" y="5140325"/>
            <a:ext cx="1125220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A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1" y="-635"/>
            <a:ext cx="1919536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0" y="0"/>
            <a:ext cx="12313920" cy="6858000"/>
            <a:chOff x="0" y="21"/>
            <a:chExt cx="19370" cy="10779"/>
          </a:xfrm>
        </p:grpSpPr>
        <p:grpSp>
          <p:nvGrpSpPr>
            <p:cNvPr id="38" name="组合 37"/>
            <p:cNvGrpSpPr/>
            <p:nvPr/>
          </p:nvGrpSpPr>
          <p:grpSpPr>
            <a:xfrm>
              <a:off x="0" y="21"/>
              <a:ext cx="19370" cy="10779"/>
              <a:chOff x="0" y="21"/>
              <a:chExt cx="19370" cy="10779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0" y="21"/>
                <a:ext cx="19370" cy="10779"/>
                <a:chOff x="0" y="13264"/>
                <a:chExt cx="12192000" cy="6821299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0" y="13264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44" name="圆角矩形 43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5" name="图片 44" descr="大桥教育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46" name="矩形 45"/>
            <p:cNvSpPr/>
            <p:nvPr/>
          </p:nvSpPr>
          <p:spPr>
            <a:xfrm>
              <a:off x="418" y="45"/>
              <a:ext cx="7284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Practice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0" y="-635"/>
            <a:ext cx="172021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0955" y="-635"/>
            <a:ext cx="12334875" cy="6858635"/>
            <a:chOff x="-33" y="20"/>
            <a:chExt cx="19403" cy="10780"/>
          </a:xfrm>
        </p:grpSpPr>
        <p:grpSp>
          <p:nvGrpSpPr>
            <p:cNvPr id="3" name="组合 2"/>
            <p:cNvGrpSpPr/>
            <p:nvPr/>
          </p:nvGrpSpPr>
          <p:grpSpPr>
            <a:xfrm>
              <a:off x="-33" y="20"/>
              <a:ext cx="19403" cy="10780"/>
              <a:chOff x="-33" y="20"/>
              <a:chExt cx="19403" cy="1078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-33" y="20"/>
                <a:ext cx="19403" cy="10780"/>
                <a:chOff x="-20748" y="12632"/>
                <a:chExt cx="12212748" cy="6821931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-20748" y="12632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15" name="圆角矩形 14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 descr="大桥教育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18" name="矩形 17"/>
            <p:cNvSpPr/>
            <p:nvPr/>
          </p:nvSpPr>
          <p:spPr>
            <a:xfrm>
              <a:off x="418" y="45"/>
              <a:ext cx="2289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Sum up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51384" y="234519"/>
            <a:ext cx="9793088" cy="579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            </a:t>
            </a:r>
            <a:endParaRPr lang="en-US" altLang="zh-CN" sz="2600" dirty="0" smtClean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  <a:sym typeface="+mn-ea"/>
              </a:rPr>
              <a:t>Complete the sentences:</a:t>
            </a:r>
            <a:endParaRPr lang="en-US" altLang="zh-CN" sz="2600" dirty="0" smtClean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1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There is a glass in the cupboard. (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  <a:cs typeface="Comic Sans MS" panose="030F0702030302020204" pitchFamily="66" charset="0"/>
              </a:rPr>
              <a:t>改为一般疑问句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)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______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______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a glass in the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cupboard?</a:t>
            </a:r>
            <a:endParaRPr lang="en-US" altLang="zh-CN" sz="2600" dirty="0" smtClean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2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There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is a box on the table.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(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Comic Sans MS" panose="030F0702030302020204" pitchFamily="66" charset="0"/>
              </a:rPr>
              <a:t>改为一般疑问句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)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______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______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a box on the table?</a:t>
            </a:r>
            <a:endParaRPr lang="en-US" altLang="zh-CN" sz="2600" dirty="0" smtClean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3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The electric cooker is </a:t>
            </a:r>
            <a:r>
              <a:rPr lang="en-US" altLang="zh-CN" sz="2600" u="sng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in the kitchen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(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  <a:cs typeface="Comic Sans MS" panose="030F0702030302020204" pitchFamily="66" charset="0"/>
              </a:rPr>
              <a:t>对划线部分提问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)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 ______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______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the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electric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cooker?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4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. </a:t>
            </a:r>
            <a:r>
              <a:rPr lang="en-US" altLang="zh-CN" sz="2600" u="sng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The book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is in the middle of the desk.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(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Comic Sans MS" panose="030F0702030302020204" pitchFamily="66" charset="0"/>
              </a:rPr>
              <a:t>对划线部分提问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)</a:t>
            </a:r>
            <a:endParaRPr lang="en-US" altLang="zh-CN" sz="2600" dirty="0" smtClean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    ______ </a:t>
            </a:r>
            <a:r>
              <a:rPr lang="en-US" altLang="zh-CN" sz="2600" dirty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______ in the middle of the </a:t>
            </a:r>
            <a:r>
              <a:rPr lang="en-US" altLang="zh-CN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desk</a:t>
            </a:r>
            <a:r>
              <a:rPr lang="zh-CN" altLang="en-US" sz="2600" dirty="0" smtClean="0"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？</a:t>
            </a:r>
            <a:endParaRPr lang="en-US" altLang="zh-CN" sz="2600" dirty="0"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</p:txBody>
      </p:sp>
      <p:sp>
        <p:nvSpPr>
          <p:cNvPr id="4" name="TextBox 6"/>
          <p:cNvSpPr>
            <a:spLocks noChangeArrowheads="1"/>
          </p:cNvSpPr>
          <p:nvPr/>
        </p:nvSpPr>
        <p:spPr bwMode="auto">
          <a:xfrm>
            <a:off x="911424" y="1884149"/>
            <a:ext cx="273630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Is     there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911424" y="3000873"/>
            <a:ext cx="273630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Is     there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8" name="TextBox 6"/>
          <p:cNvSpPr>
            <a:spLocks noChangeArrowheads="1"/>
          </p:cNvSpPr>
          <p:nvPr/>
        </p:nvSpPr>
        <p:spPr bwMode="auto">
          <a:xfrm>
            <a:off x="961009" y="4170469"/>
            <a:ext cx="273630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Where     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25" name="TextBox 6"/>
          <p:cNvSpPr>
            <a:spLocks noChangeArrowheads="1"/>
          </p:cNvSpPr>
          <p:nvPr/>
        </p:nvSpPr>
        <p:spPr bwMode="auto">
          <a:xfrm>
            <a:off x="911424" y="5381058"/>
            <a:ext cx="2736304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eorgia" panose="02040502050405020303" pitchFamily="18" charset="0"/>
              </a:rPr>
              <a:t>What      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pitchFamily="66" charset="0"/>
              <a:sym typeface="Georgia" panose="02040502050405020303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0" y="-635"/>
            <a:ext cx="2512060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-13970" y="-13335"/>
            <a:ext cx="12327890" cy="6871335"/>
            <a:chOff x="-22" y="0"/>
            <a:chExt cx="19392" cy="10800"/>
          </a:xfrm>
        </p:grpSpPr>
        <p:grpSp>
          <p:nvGrpSpPr>
            <p:cNvPr id="10" name="组合 9"/>
            <p:cNvGrpSpPr/>
            <p:nvPr/>
          </p:nvGrpSpPr>
          <p:grpSpPr>
            <a:xfrm>
              <a:off x="-22" y="0"/>
              <a:ext cx="19392" cy="10800"/>
              <a:chOff x="-22" y="0"/>
              <a:chExt cx="19392" cy="1080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-22" y="0"/>
                <a:ext cx="19392" cy="10800"/>
                <a:chOff x="-13832" y="0"/>
                <a:chExt cx="12205832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-13832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7" name="圆角矩形 26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大桥教育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31" name="矩形 30"/>
            <p:cNvSpPr/>
            <p:nvPr/>
          </p:nvSpPr>
          <p:spPr>
            <a:xfrm>
              <a:off x="396" y="45"/>
              <a:ext cx="3200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Practice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Comic Sans MS" panose="030F0702030302020204" pitchFamily="66" charset="0"/>
              </a:rPr>
              <a:t>Summary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2312650" cy="6834505"/>
            <a:chOff x="0" y="0"/>
            <a:chExt cx="19390" cy="10763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4" name="矩形 1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263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49" y="180"/>
              <a:ext cx="3308" cy="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73660"/>
            <a:ext cx="12312650" cy="6931660"/>
            <a:chOff x="0" y="0"/>
            <a:chExt cx="19390" cy="10763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263" y="90"/>
              <a:ext cx="3956" cy="105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15" y="159"/>
              <a:ext cx="3308" cy="91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07368" y="662940"/>
            <a:ext cx="8504554" cy="1027430"/>
            <a:chOff x="407368" y="662940"/>
            <a:chExt cx="8504554" cy="1027430"/>
          </a:xfrm>
        </p:grpSpPr>
        <p:sp>
          <p:nvSpPr>
            <p:cNvPr id="3" name="圆角矩形 2"/>
            <p:cNvSpPr/>
            <p:nvPr/>
          </p:nvSpPr>
          <p:spPr>
            <a:xfrm>
              <a:off x="1152222" y="662940"/>
              <a:ext cx="7759700" cy="102743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iconfont-11920-5700798"/>
            <p:cNvSpPr>
              <a:spLocks noChangeAspect="1"/>
            </p:cNvSpPr>
            <p:nvPr/>
          </p:nvSpPr>
          <p:spPr bwMode="auto">
            <a:xfrm>
              <a:off x="407368" y="721360"/>
              <a:ext cx="700950" cy="704850"/>
            </a:xfrm>
            <a:custGeom>
              <a:avLst/>
              <a:gdLst>
                <a:gd name="T0" fmla="*/ 10985 w 11271"/>
                <a:gd name="T1" fmla="*/ 214 h 11220"/>
                <a:gd name="T2" fmla="*/ 10468 w 11271"/>
                <a:gd name="T3" fmla="*/ 0 h 11220"/>
                <a:gd name="T4" fmla="*/ 9951 w 11271"/>
                <a:gd name="T5" fmla="*/ 214 h 11220"/>
                <a:gd name="T6" fmla="*/ 8192 w 11271"/>
                <a:gd name="T7" fmla="*/ 1973 h 11220"/>
                <a:gd name="T8" fmla="*/ 7949 w 11271"/>
                <a:gd name="T9" fmla="*/ 2216 h 11220"/>
                <a:gd name="T10" fmla="*/ 7720 w 11271"/>
                <a:gd name="T11" fmla="*/ 2445 h 11220"/>
                <a:gd name="T12" fmla="*/ 6319 w 11271"/>
                <a:gd name="T13" fmla="*/ 3846 h 11220"/>
                <a:gd name="T14" fmla="*/ 3900 w 11271"/>
                <a:gd name="T15" fmla="*/ 6265 h 11220"/>
                <a:gd name="T16" fmla="*/ 3900 w 11271"/>
                <a:gd name="T17" fmla="*/ 7320 h 11220"/>
                <a:gd name="T18" fmla="*/ 4914 w 11271"/>
                <a:gd name="T19" fmla="*/ 7320 h 11220"/>
                <a:gd name="T20" fmla="*/ 6107 w 11271"/>
                <a:gd name="T21" fmla="*/ 6127 h 11220"/>
                <a:gd name="T22" fmla="*/ 8775 w 11271"/>
                <a:gd name="T23" fmla="*/ 3460 h 11220"/>
                <a:gd name="T24" fmla="*/ 8814 w 11271"/>
                <a:gd name="T25" fmla="*/ 3420 h 11220"/>
                <a:gd name="T26" fmla="*/ 8814 w 11271"/>
                <a:gd name="T27" fmla="*/ 3420 h 11220"/>
                <a:gd name="T28" fmla="*/ 8938 w 11271"/>
                <a:gd name="T29" fmla="*/ 3296 h 11220"/>
                <a:gd name="T30" fmla="*/ 10985 w 11271"/>
                <a:gd name="T31" fmla="*/ 1248 h 11220"/>
                <a:gd name="T32" fmla="*/ 10985 w 11271"/>
                <a:gd name="T33" fmla="*/ 214 h 11220"/>
                <a:gd name="T34" fmla="*/ 9119 w 11271"/>
                <a:gd name="T35" fmla="*/ 3804 h 11220"/>
                <a:gd name="T36" fmla="*/ 6452 w 11271"/>
                <a:gd name="T37" fmla="*/ 6472 h 11220"/>
                <a:gd name="T38" fmla="*/ 5259 w 11271"/>
                <a:gd name="T39" fmla="*/ 7665 h 11220"/>
                <a:gd name="T40" fmla="*/ 5116 w 11271"/>
                <a:gd name="T41" fmla="*/ 7808 h 11220"/>
                <a:gd name="T42" fmla="*/ 3413 w 11271"/>
                <a:gd name="T43" fmla="*/ 7808 h 11220"/>
                <a:gd name="T44" fmla="*/ 3413 w 11271"/>
                <a:gd name="T45" fmla="*/ 6063 h 11220"/>
                <a:gd name="T46" fmla="*/ 3555 w 11271"/>
                <a:gd name="T47" fmla="*/ 5920 h 11220"/>
                <a:gd name="T48" fmla="*/ 5974 w 11271"/>
                <a:gd name="T49" fmla="*/ 3502 h 11220"/>
                <a:gd name="T50" fmla="*/ 7375 w 11271"/>
                <a:gd name="T51" fmla="*/ 2101 h 11220"/>
                <a:gd name="T52" fmla="*/ 7518 w 11271"/>
                <a:gd name="T53" fmla="*/ 1958 h 11220"/>
                <a:gd name="T54" fmla="*/ 0 w 11271"/>
                <a:gd name="T55" fmla="*/ 1958 h 11220"/>
                <a:gd name="T56" fmla="*/ 0 w 11271"/>
                <a:gd name="T57" fmla="*/ 11220 h 11220"/>
                <a:gd name="T58" fmla="*/ 9262 w 11271"/>
                <a:gd name="T59" fmla="*/ 11220 h 11220"/>
                <a:gd name="T60" fmla="*/ 9262 w 11271"/>
                <a:gd name="T61" fmla="*/ 3661 h 11220"/>
                <a:gd name="T62" fmla="*/ 9158 w 11271"/>
                <a:gd name="T63" fmla="*/ 3766 h 11220"/>
                <a:gd name="T64" fmla="*/ 9119 w 11271"/>
                <a:gd name="T65" fmla="*/ 3804 h 1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71" h="11220">
                  <a:moveTo>
                    <a:pt x="10985" y="214"/>
                  </a:moveTo>
                  <a:cubicBezTo>
                    <a:pt x="10843" y="72"/>
                    <a:pt x="10655" y="0"/>
                    <a:pt x="10468" y="0"/>
                  </a:cubicBezTo>
                  <a:cubicBezTo>
                    <a:pt x="10281" y="0"/>
                    <a:pt x="10094" y="72"/>
                    <a:pt x="9951" y="214"/>
                  </a:cubicBezTo>
                  <a:lnTo>
                    <a:pt x="8192" y="1973"/>
                  </a:lnTo>
                  <a:lnTo>
                    <a:pt x="7949" y="2216"/>
                  </a:lnTo>
                  <a:lnTo>
                    <a:pt x="7720" y="2445"/>
                  </a:lnTo>
                  <a:lnTo>
                    <a:pt x="6319" y="3846"/>
                  </a:lnTo>
                  <a:lnTo>
                    <a:pt x="3900" y="6265"/>
                  </a:lnTo>
                  <a:lnTo>
                    <a:pt x="3900" y="7320"/>
                  </a:lnTo>
                  <a:lnTo>
                    <a:pt x="4914" y="7320"/>
                  </a:lnTo>
                  <a:lnTo>
                    <a:pt x="6107" y="6127"/>
                  </a:lnTo>
                  <a:lnTo>
                    <a:pt x="8775" y="3460"/>
                  </a:lnTo>
                  <a:lnTo>
                    <a:pt x="8814" y="3420"/>
                  </a:lnTo>
                  <a:lnTo>
                    <a:pt x="8814" y="3420"/>
                  </a:lnTo>
                  <a:lnTo>
                    <a:pt x="8938" y="3296"/>
                  </a:lnTo>
                  <a:lnTo>
                    <a:pt x="10985" y="1248"/>
                  </a:lnTo>
                  <a:cubicBezTo>
                    <a:pt x="11271" y="963"/>
                    <a:pt x="11271" y="500"/>
                    <a:pt x="10985" y="214"/>
                  </a:cubicBezTo>
                  <a:close/>
                  <a:moveTo>
                    <a:pt x="9119" y="3804"/>
                  </a:moveTo>
                  <a:lnTo>
                    <a:pt x="6452" y="6472"/>
                  </a:lnTo>
                  <a:lnTo>
                    <a:pt x="5259" y="7665"/>
                  </a:lnTo>
                  <a:lnTo>
                    <a:pt x="5116" y="7808"/>
                  </a:lnTo>
                  <a:lnTo>
                    <a:pt x="3413" y="7808"/>
                  </a:lnTo>
                  <a:lnTo>
                    <a:pt x="3413" y="6063"/>
                  </a:lnTo>
                  <a:lnTo>
                    <a:pt x="3555" y="5920"/>
                  </a:lnTo>
                  <a:lnTo>
                    <a:pt x="5974" y="3502"/>
                  </a:lnTo>
                  <a:lnTo>
                    <a:pt x="7375" y="2101"/>
                  </a:lnTo>
                  <a:lnTo>
                    <a:pt x="7518" y="1958"/>
                  </a:lnTo>
                  <a:lnTo>
                    <a:pt x="0" y="1958"/>
                  </a:lnTo>
                  <a:lnTo>
                    <a:pt x="0" y="11220"/>
                  </a:lnTo>
                  <a:lnTo>
                    <a:pt x="9262" y="11220"/>
                  </a:lnTo>
                  <a:lnTo>
                    <a:pt x="9262" y="3661"/>
                  </a:lnTo>
                  <a:lnTo>
                    <a:pt x="9158" y="3766"/>
                  </a:lnTo>
                  <a:lnTo>
                    <a:pt x="9119" y="38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5" name="文本框 4"/>
            <p:cNvSpPr txBox="1"/>
            <p:nvPr/>
          </p:nvSpPr>
          <p:spPr>
            <a:xfrm>
              <a:off x="1305257" y="699770"/>
              <a:ext cx="7269445" cy="9531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Grammar-1 where </a:t>
              </a: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疑问句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800" dirty="0"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Where is </a:t>
              </a:r>
              <a:r>
                <a:rPr lang="en-US" altLang="zh-CN" sz="2800" dirty="0" smtClean="0"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+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单数</a:t>
              </a:r>
              <a:r>
                <a:rPr lang="en-US" altLang="zh-CN" sz="2800" dirty="0" smtClean="0"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?  </a:t>
              </a:r>
              <a:r>
                <a:rPr lang="en-US" altLang="zh-CN" sz="2800" dirty="0"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Where are +</a:t>
              </a:r>
              <a:r>
                <a:rPr kumimoji="1"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名复？</a:t>
              </a:r>
              <a:endPara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8675" y="1916832"/>
            <a:ext cx="11842115" cy="2674913"/>
            <a:chOff x="828675" y="1916832"/>
            <a:chExt cx="11842115" cy="2674913"/>
          </a:xfrm>
        </p:grpSpPr>
        <p:sp>
          <p:nvSpPr>
            <p:cNvPr id="11" name="圆角矩形 10"/>
            <p:cNvSpPr/>
            <p:nvPr/>
          </p:nvSpPr>
          <p:spPr>
            <a:xfrm>
              <a:off x="1631504" y="1916832"/>
              <a:ext cx="8404225" cy="24482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iconfont-11920-5700798"/>
            <p:cNvSpPr>
              <a:spLocks noChangeAspect="1"/>
            </p:cNvSpPr>
            <p:nvPr/>
          </p:nvSpPr>
          <p:spPr bwMode="auto">
            <a:xfrm>
              <a:off x="828675" y="2061210"/>
              <a:ext cx="716280" cy="704850"/>
            </a:xfrm>
            <a:custGeom>
              <a:avLst/>
              <a:gdLst>
                <a:gd name="T0" fmla="*/ 10985 w 11271"/>
                <a:gd name="T1" fmla="*/ 214 h 11220"/>
                <a:gd name="T2" fmla="*/ 10468 w 11271"/>
                <a:gd name="T3" fmla="*/ 0 h 11220"/>
                <a:gd name="T4" fmla="*/ 9951 w 11271"/>
                <a:gd name="T5" fmla="*/ 214 h 11220"/>
                <a:gd name="T6" fmla="*/ 8192 w 11271"/>
                <a:gd name="T7" fmla="*/ 1973 h 11220"/>
                <a:gd name="T8" fmla="*/ 7949 w 11271"/>
                <a:gd name="T9" fmla="*/ 2216 h 11220"/>
                <a:gd name="T10" fmla="*/ 7720 w 11271"/>
                <a:gd name="T11" fmla="*/ 2445 h 11220"/>
                <a:gd name="T12" fmla="*/ 6319 w 11271"/>
                <a:gd name="T13" fmla="*/ 3846 h 11220"/>
                <a:gd name="T14" fmla="*/ 3900 w 11271"/>
                <a:gd name="T15" fmla="*/ 6265 h 11220"/>
                <a:gd name="T16" fmla="*/ 3900 w 11271"/>
                <a:gd name="T17" fmla="*/ 7320 h 11220"/>
                <a:gd name="T18" fmla="*/ 4914 w 11271"/>
                <a:gd name="T19" fmla="*/ 7320 h 11220"/>
                <a:gd name="T20" fmla="*/ 6107 w 11271"/>
                <a:gd name="T21" fmla="*/ 6127 h 11220"/>
                <a:gd name="T22" fmla="*/ 8775 w 11271"/>
                <a:gd name="T23" fmla="*/ 3460 h 11220"/>
                <a:gd name="T24" fmla="*/ 8814 w 11271"/>
                <a:gd name="T25" fmla="*/ 3420 h 11220"/>
                <a:gd name="T26" fmla="*/ 8814 w 11271"/>
                <a:gd name="T27" fmla="*/ 3420 h 11220"/>
                <a:gd name="T28" fmla="*/ 8938 w 11271"/>
                <a:gd name="T29" fmla="*/ 3296 h 11220"/>
                <a:gd name="T30" fmla="*/ 10985 w 11271"/>
                <a:gd name="T31" fmla="*/ 1248 h 11220"/>
                <a:gd name="T32" fmla="*/ 10985 w 11271"/>
                <a:gd name="T33" fmla="*/ 214 h 11220"/>
                <a:gd name="T34" fmla="*/ 9119 w 11271"/>
                <a:gd name="T35" fmla="*/ 3804 h 11220"/>
                <a:gd name="T36" fmla="*/ 6452 w 11271"/>
                <a:gd name="T37" fmla="*/ 6472 h 11220"/>
                <a:gd name="T38" fmla="*/ 5259 w 11271"/>
                <a:gd name="T39" fmla="*/ 7665 h 11220"/>
                <a:gd name="T40" fmla="*/ 5116 w 11271"/>
                <a:gd name="T41" fmla="*/ 7808 h 11220"/>
                <a:gd name="T42" fmla="*/ 3413 w 11271"/>
                <a:gd name="T43" fmla="*/ 7808 h 11220"/>
                <a:gd name="T44" fmla="*/ 3413 w 11271"/>
                <a:gd name="T45" fmla="*/ 6063 h 11220"/>
                <a:gd name="T46" fmla="*/ 3555 w 11271"/>
                <a:gd name="T47" fmla="*/ 5920 h 11220"/>
                <a:gd name="T48" fmla="*/ 5974 w 11271"/>
                <a:gd name="T49" fmla="*/ 3502 h 11220"/>
                <a:gd name="T50" fmla="*/ 7375 w 11271"/>
                <a:gd name="T51" fmla="*/ 2101 h 11220"/>
                <a:gd name="T52" fmla="*/ 7518 w 11271"/>
                <a:gd name="T53" fmla="*/ 1958 h 11220"/>
                <a:gd name="T54" fmla="*/ 0 w 11271"/>
                <a:gd name="T55" fmla="*/ 1958 h 11220"/>
                <a:gd name="T56" fmla="*/ 0 w 11271"/>
                <a:gd name="T57" fmla="*/ 11220 h 11220"/>
                <a:gd name="T58" fmla="*/ 9262 w 11271"/>
                <a:gd name="T59" fmla="*/ 11220 h 11220"/>
                <a:gd name="T60" fmla="*/ 9262 w 11271"/>
                <a:gd name="T61" fmla="*/ 3661 h 11220"/>
                <a:gd name="T62" fmla="*/ 9158 w 11271"/>
                <a:gd name="T63" fmla="*/ 3766 h 11220"/>
                <a:gd name="T64" fmla="*/ 9119 w 11271"/>
                <a:gd name="T65" fmla="*/ 3804 h 1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71" h="11220">
                  <a:moveTo>
                    <a:pt x="10985" y="214"/>
                  </a:moveTo>
                  <a:cubicBezTo>
                    <a:pt x="10843" y="72"/>
                    <a:pt x="10655" y="0"/>
                    <a:pt x="10468" y="0"/>
                  </a:cubicBezTo>
                  <a:cubicBezTo>
                    <a:pt x="10281" y="0"/>
                    <a:pt x="10094" y="72"/>
                    <a:pt x="9951" y="214"/>
                  </a:cubicBezTo>
                  <a:lnTo>
                    <a:pt x="8192" y="1973"/>
                  </a:lnTo>
                  <a:lnTo>
                    <a:pt x="7949" y="2216"/>
                  </a:lnTo>
                  <a:lnTo>
                    <a:pt x="7720" y="2445"/>
                  </a:lnTo>
                  <a:lnTo>
                    <a:pt x="6319" y="3846"/>
                  </a:lnTo>
                  <a:lnTo>
                    <a:pt x="3900" y="6265"/>
                  </a:lnTo>
                  <a:lnTo>
                    <a:pt x="3900" y="7320"/>
                  </a:lnTo>
                  <a:lnTo>
                    <a:pt x="4914" y="7320"/>
                  </a:lnTo>
                  <a:lnTo>
                    <a:pt x="6107" y="6127"/>
                  </a:lnTo>
                  <a:lnTo>
                    <a:pt x="8775" y="3460"/>
                  </a:lnTo>
                  <a:lnTo>
                    <a:pt x="8814" y="3420"/>
                  </a:lnTo>
                  <a:lnTo>
                    <a:pt x="8814" y="3420"/>
                  </a:lnTo>
                  <a:lnTo>
                    <a:pt x="8938" y="3296"/>
                  </a:lnTo>
                  <a:lnTo>
                    <a:pt x="10985" y="1248"/>
                  </a:lnTo>
                  <a:cubicBezTo>
                    <a:pt x="11271" y="963"/>
                    <a:pt x="11271" y="500"/>
                    <a:pt x="10985" y="214"/>
                  </a:cubicBezTo>
                  <a:close/>
                  <a:moveTo>
                    <a:pt x="9119" y="3804"/>
                  </a:moveTo>
                  <a:lnTo>
                    <a:pt x="6452" y="6472"/>
                  </a:lnTo>
                  <a:lnTo>
                    <a:pt x="5259" y="7665"/>
                  </a:lnTo>
                  <a:lnTo>
                    <a:pt x="5116" y="7808"/>
                  </a:lnTo>
                  <a:lnTo>
                    <a:pt x="3413" y="7808"/>
                  </a:lnTo>
                  <a:lnTo>
                    <a:pt x="3413" y="6063"/>
                  </a:lnTo>
                  <a:lnTo>
                    <a:pt x="3555" y="5920"/>
                  </a:lnTo>
                  <a:lnTo>
                    <a:pt x="5974" y="3502"/>
                  </a:lnTo>
                  <a:lnTo>
                    <a:pt x="7375" y="2101"/>
                  </a:lnTo>
                  <a:lnTo>
                    <a:pt x="7518" y="1958"/>
                  </a:lnTo>
                  <a:lnTo>
                    <a:pt x="0" y="1958"/>
                  </a:lnTo>
                  <a:lnTo>
                    <a:pt x="0" y="11220"/>
                  </a:lnTo>
                  <a:lnTo>
                    <a:pt x="9262" y="11220"/>
                  </a:lnTo>
                  <a:lnTo>
                    <a:pt x="9262" y="3661"/>
                  </a:lnTo>
                  <a:lnTo>
                    <a:pt x="9158" y="3766"/>
                  </a:lnTo>
                  <a:lnTo>
                    <a:pt x="9119" y="38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9" name="文本框 8"/>
            <p:cNvSpPr txBox="1"/>
            <p:nvPr/>
          </p:nvSpPr>
          <p:spPr>
            <a:xfrm>
              <a:off x="2021205" y="2221865"/>
              <a:ext cx="10649585" cy="23698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Grammar-2 </a:t>
              </a:r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地点介词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on 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在上面</a:t>
              </a:r>
              <a:r>
                <a:rPr lang="zh-CN" altLang="en-US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；</a:t>
              </a:r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in 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在里面</a:t>
              </a:r>
              <a:r>
                <a:rPr lang="zh-CN" altLang="en-US" sz="2400" dirty="0" smtClean="0"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；</a:t>
              </a:r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under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在下面</a:t>
              </a:r>
              <a:r>
                <a:rPr lang="zh-CN" altLang="en-US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；</a:t>
              </a:r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next to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紧挨着</a:t>
              </a:r>
              <a:r>
                <a:rPr lang="zh-CN" altLang="en-US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；</a:t>
              </a:r>
              <a:endPara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in front of</a:t>
              </a:r>
              <a:r>
                <a: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在前面</a:t>
              </a:r>
              <a:r>
                <a:rPr lang="zh-CN" altLang="en-US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；</a:t>
              </a:r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behind </a:t>
              </a:r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在后面</a:t>
              </a:r>
              <a:r>
                <a:rPr lang="zh-CN" altLang="en-US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；</a:t>
              </a:r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beside </a:t>
              </a:r>
              <a:r>
                <a:rPr lang="zh-CN" altLang="en-US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在旁边；</a:t>
              </a:r>
              <a:endParaRPr lang="zh-CN" altLang="en-US" sz="2400" dirty="0" smtClean="0"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on the left</a:t>
              </a:r>
              <a:r>
                <a:rPr lang="zh-CN" altLang="en-US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在左边</a:t>
              </a:r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; </a:t>
              </a:r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on the right</a:t>
              </a:r>
              <a:r>
                <a:rPr lang="zh-CN" altLang="en-US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在右边</a:t>
              </a:r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;</a:t>
              </a:r>
              <a:endPara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空间中间用：</a:t>
              </a:r>
              <a:r>
                <a:rPr lang="en-US" altLang="zh-CN" sz="24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in the middle of</a:t>
              </a:r>
              <a:endPara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endPara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73660"/>
            <a:ext cx="12312650" cy="6931660"/>
            <a:chOff x="0" y="0"/>
            <a:chExt cx="19390" cy="10763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263" y="90"/>
              <a:ext cx="3956" cy="105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15" y="159"/>
              <a:ext cx="3308" cy="915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299085" y="3575050"/>
            <a:ext cx="10407015" cy="2907665"/>
            <a:chOff x="299085" y="3575050"/>
            <a:chExt cx="10407015" cy="2907665"/>
          </a:xfrm>
        </p:grpSpPr>
        <p:sp>
          <p:nvSpPr>
            <p:cNvPr id="11" name="圆角矩形 10"/>
            <p:cNvSpPr/>
            <p:nvPr/>
          </p:nvSpPr>
          <p:spPr>
            <a:xfrm>
              <a:off x="1087755" y="3689350"/>
              <a:ext cx="9618345" cy="27933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iconfont-11920-5700798"/>
            <p:cNvSpPr>
              <a:spLocks noChangeAspect="1"/>
            </p:cNvSpPr>
            <p:nvPr/>
          </p:nvSpPr>
          <p:spPr bwMode="auto">
            <a:xfrm>
              <a:off x="299085" y="3575050"/>
              <a:ext cx="716280" cy="704850"/>
            </a:xfrm>
            <a:custGeom>
              <a:avLst/>
              <a:gdLst>
                <a:gd name="T0" fmla="*/ 10985 w 11271"/>
                <a:gd name="T1" fmla="*/ 214 h 11220"/>
                <a:gd name="T2" fmla="*/ 10468 w 11271"/>
                <a:gd name="T3" fmla="*/ 0 h 11220"/>
                <a:gd name="T4" fmla="*/ 9951 w 11271"/>
                <a:gd name="T5" fmla="*/ 214 h 11220"/>
                <a:gd name="T6" fmla="*/ 8192 w 11271"/>
                <a:gd name="T7" fmla="*/ 1973 h 11220"/>
                <a:gd name="T8" fmla="*/ 7949 w 11271"/>
                <a:gd name="T9" fmla="*/ 2216 h 11220"/>
                <a:gd name="T10" fmla="*/ 7720 w 11271"/>
                <a:gd name="T11" fmla="*/ 2445 h 11220"/>
                <a:gd name="T12" fmla="*/ 6319 w 11271"/>
                <a:gd name="T13" fmla="*/ 3846 h 11220"/>
                <a:gd name="T14" fmla="*/ 3900 w 11271"/>
                <a:gd name="T15" fmla="*/ 6265 h 11220"/>
                <a:gd name="T16" fmla="*/ 3900 w 11271"/>
                <a:gd name="T17" fmla="*/ 7320 h 11220"/>
                <a:gd name="T18" fmla="*/ 4914 w 11271"/>
                <a:gd name="T19" fmla="*/ 7320 h 11220"/>
                <a:gd name="T20" fmla="*/ 6107 w 11271"/>
                <a:gd name="T21" fmla="*/ 6127 h 11220"/>
                <a:gd name="T22" fmla="*/ 8775 w 11271"/>
                <a:gd name="T23" fmla="*/ 3460 h 11220"/>
                <a:gd name="T24" fmla="*/ 8814 w 11271"/>
                <a:gd name="T25" fmla="*/ 3420 h 11220"/>
                <a:gd name="T26" fmla="*/ 8814 w 11271"/>
                <a:gd name="T27" fmla="*/ 3420 h 11220"/>
                <a:gd name="T28" fmla="*/ 8938 w 11271"/>
                <a:gd name="T29" fmla="*/ 3296 h 11220"/>
                <a:gd name="T30" fmla="*/ 10985 w 11271"/>
                <a:gd name="T31" fmla="*/ 1248 h 11220"/>
                <a:gd name="T32" fmla="*/ 10985 w 11271"/>
                <a:gd name="T33" fmla="*/ 214 h 11220"/>
                <a:gd name="T34" fmla="*/ 9119 w 11271"/>
                <a:gd name="T35" fmla="*/ 3804 h 11220"/>
                <a:gd name="T36" fmla="*/ 6452 w 11271"/>
                <a:gd name="T37" fmla="*/ 6472 h 11220"/>
                <a:gd name="T38" fmla="*/ 5259 w 11271"/>
                <a:gd name="T39" fmla="*/ 7665 h 11220"/>
                <a:gd name="T40" fmla="*/ 5116 w 11271"/>
                <a:gd name="T41" fmla="*/ 7808 h 11220"/>
                <a:gd name="T42" fmla="*/ 3413 w 11271"/>
                <a:gd name="T43" fmla="*/ 7808 h 11220"/>
                <a:gd name="T44" fmla="*/ 3413 w 11271"/>
                <a:gd name="T45" fmla="*/ 6063 h 11220"/>
                <a:gd name="T46" fmla="*/ 3555 w 11271"/>
                <a:gd name="T47" fmla="*/ 5920 h 11220"/>
                <a:gd name="T48" fmla="*/ 5974 w 11271"/>
                <a:gd name="T49" fmla="*/ 3502 h 11220"/>
                <a:gd name="T50" fmla="*/ 7375 w 11271"/>
                <a:gd name="T51" fmla="*/ 2101 h 11220"/>
                <a:gd name="T52" fmla="*/ 7518 w 11271"/>
                <a:gd name="T53" fmla="*/ 1958 h 11220"/>
                <a:gd name="T54" fmla="*/ 0 w 11271"/>
                <a:gd name="T55" fmla="*/ 1958 h 11220"/>
                <a:gd name="T56" fmla="*/ 0 w 11271"/>
                <a:gd name="T57" fmla="*/ 11220 h 11220"/>
                <a:gd name="T58" fmla="*/ 9262 w 11271"/>
                <a:gd name="T59" fmla="*/ 11220 h 11220"/>
                <a:gd name="T60" fmla="*/ 9262 w 11271"/>
                <a:gd name="T61" fmla="*/ 3661 h 11220"/>
                <a:gd name="T62" fmla="*/ 9158 w 11271"/>
                <a:gd name="T63" fmla="*/ 3766 h 11220"/>
                <a:gd name="T64" fmla="*/ 9119 w 11271"/>
                <a:gd name="T65" fmla="*/ 3804 h 1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71" h="11220">
                  <a:moveTo>
                    <a:pt x="10985" y="214"/>
                  </a:moveTo>
                  <a:cubicBezTo>
                    <a:pt x="10843" y="72"/>
                    <a:pt x="10655" y="0"/>
                    <a:pt x="10468" y="0"/>
                  </a:cubicBezTo>
                  <a:cubicBezTo>
                    <a:pt x="10281" y="0"/>
                    <a:pt x="10094" y="72"/>
                    <a:pt x="9951" y="214"/>
                  </a:cubicBezTo>
                  <a:lnTo>
                    <a:pt x="8192" y="1973"/>
                  </a:lnTo>
                  <a:lnTo>
                    <a:pt x="7949" y="2216"/>
                  </a:lnTo>
                  <a:lnTo>
                    <a:pt x="7720" y="2445"/>
                  </a:lnTo>
                  <a:lnTo>
                    <a:pt x="6319" y="3846"/>
                  </a:lnTo>
                  <a:lnTo>
                    <a:pt x="3900" y="6265"/>
                  </a:lnTo>
                  <a:lnTo>
                    <a:pt x="3900" y="7320"/>
                  </a:lnTo>
                  <a:lnTo>
                    <a:pt x="4914" y="7320"/>
                  </a:lnTo>
                  <a:lnTo>
                    <a:pt x="6107" y="6127"/>
                  </a:lnTo>
                  <a:lnTo>
                    <a:pt x="8775" y="3460"/>
                  </a:lnTo>
                  <a:lnTo>
                    <a:pt x="8814" y="3420"/>
                  </a:lnTo>
                  <a:lnTo>
                    <a:pt x="8814" y="3420"/>
                  </a:lnTo>
                  <a:lnTo>
                    <a:pt x="8938" y="3296"/>
                  </a:lnTo>
                  <a:lnTo>
                    <a:pt x="10985" y="1248"/>
                  </a:lnTo>
                  <a:cubicBezTo>
                    <a:pt x="11271" y="963"/>
                    <a:pt x="11271" y="500"/>
                    <a:pt x="10985" y="214"/>
                  </a:cubicBezTo>
                  <a:close/>
                  <a:moveTo>
                    <a:pt x="9119" y="3804"/>
                  </a:moveTo>
                  <a:lnTo>
                    <a:pt x="6452" y="6472"/>
                  </a:lnTo>
                  <a:lnTo>
                    <a:pt x="5259" y="7665"/>
                  </a:lnTo>
                  <a:lnTo>
                    <a:pt x="5116" y="7808"/>
                  </a:lnTo>
                  <a:lnTo>
                    <a:pt x="3413" y="7808"/>
                  </a:lnTo>
                  <a:lnTo>
                    <a:pt x="3413" y="6063"/>
                  </a:lnTo>
                  <a:lnTo>
                    <a:pt x="3555" y="5920"/>
                  </a:lnTo>
                  <a:lnTo>
                    <a:pt x="5974" y="3502"/>
                  </a:lnTo>
                  <a:lnTo>
                    <a:pt x="7375" y="2101"/>
                  </a:lnTo>
                  <a:lnTo>
                    <a:pt x="7518" y="1958"/>
                  </a:lnTo>
                  <a:lnTo>
                    <a:pt x="0" y="1958"/>
                  </a:lnTo>
                  <a:lnTo>
                    <a:pt x="0" y="11220"/>
                  </a:lnTo>
                  <a:lnTo>
                    <a:pt x="9262" y="11220"/>
                  </a:lnTo>
                  <a:lnTo>
                    <a:pt x="9262" y="3661"/>
                  </a:lnTo>
                  <a:lnTo>
                    <a:pt x="9158" y="3766"/>
                  </a:lnTo>
                  <a:lnTo>
                    <a:pt x="9119" y="38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26" name="矩形 25"/>
            <p:cNvSpPr/>
            <p:nvPr/>
          </p:nvSpPr>
          <p:spPr>
            <a:xfrm>
              <a:off x="3303835" y="4280211"/>
              <a:ext cx="1357322" cy="5000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定冠词</a:t>
              </a:r>
              <a:endPara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304152" y="5627374"/>
              <a:ext cx="1428760" cy="5000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不定冠词</a:t>
              </a:r>
              <a:endPara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45027" y="4161466"/>
              <a:ext cx="4857784" cy="70788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定冠词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the</a:t>
              </a:r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表示特指。特质某（些）人或某（些）物。</a:t>
              </a:r>
              <a:endPara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3907" y="5369563"/>
              <a:ext cx="500066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不定冠词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华文楷体" panose="02010600040101010101" pitchFamily="2" charset="-122"/>
                </a:rPr>
                <a:t>a/an</a:t>
              </a:r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表示泛指，“一</a:t>
              </a:r>
              <a:r>
                <a:rPr lang="en-US" altLang="zh-CN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……</a:t>
              </a:r>
              <a:r>
                <a:rPr lang="zh-CN" altLang="en-US" sz="2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”。</a:t>
              </a:r>
              <a:endPara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530336" y="4481825"/>
              <a:ext cx="1521086" cy="1571636"/>
              <a:chOff x="4074848" y="2214554"/>
              <a:chExt cx="1521086" cy="157163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74848" y="2357430"/>
                <a:ext cx="553998" cy="107157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冠  词</a:t>
                </a:r>
                <a:endParaRPr lang="zh-CN" altLang="en-US" sz="2400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25" name="左大括号 24"/>
              <p:cNvSpPr/>
              <p:nvPr/>
            </p:nvSpPr>
            <p:spPr>
              <a:xfrm>
                <a:off x="5381620" y="2214554"/>
                <a:ext cx="214314" cy="1571636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346835" y="3757930"/>
              <a:ext cx="36372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Grammar-4 a/an/the</a:t>
              </a:r>
              <a:endPara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2607" y="580473"/>
            <a:ext cx="9869805" cy="2912110"/>
            <a:chOff x="448945" y="591185"/>
            <a:chExt cx="9869805" cy="2912110"/>
          </a:xfrm>
        </p:grpSpPr>
        <p:sp>
          <p:nvSpPr>
            <p:cNvPr id="3" name="圆角矩形 2"/>
            <p:cNvSpPr/>
            <p:nvPr/>
          </p:nvSpPr>
          <p:spPr>
            <a:xfrm>
              <a:off x="1346835" y="591185"/>
              <a:ext cx="8971915" cy="29121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iconfont-11920-5700798"/>
            <p:cNvSpPr>
              <a:spLocks noChangeAspect="1"/>
            </p:cNvSpPr>
            <p:nvPr/>
          </p:nvSpPr>
          <p:spPr bwMode="auto">
            <a:xfrm>
              <a:off x="448945" y="721360"/>
              <a:ext cx="744855" cy="704850"/>
            </a:xfrm>
            <a:custGeom>
              <a:avLst/>
              <a:gdLst>
                <a:gd name="T0" fmla="*/ 10985 w 11271"/>
                <a:gd name="T1" fmla="*/ 214 h 11220"/>
                <a:gd name="T2" fmla="*/ 10468 w 11271"/>
                <a:gd name="T3" fmla="*/ 0 h 11220"/>
                <a:gd name="T4" fmla="*/ 9951 w 11271"/>
                <a:gd name="T5" fmla="*/ 214 h 11220"/>
                <a:gd name="T6" fmla="*/ 8192 w 11271"/>
                <a:gd name="T7" fmla="*/ 1973 h 11220"/>
                <a:gd name="T8" fmla="*/ 7949 w 11271"/>
                <a:gd name="T9" fmla="*/ 2216 h 11220"/>
                <a:gd name="T10" fmla="*/ 7720 w 11271"/>
                <a:gd name="T11" fmla="*/ 2445 h 11220"/>
                <a:gd name="T12" fmla="*/ 6319 w 11271"/>
                <a:gd name="T13" fmla="*/ 3846 h 11220"/>
                <a:gd name="T14" fmla="*/ 3900 w 11271"/>
                <a:gd name="T15" fmla="*/ 6265 h 11220"/>
                <a:gd name="T16" fmla="*/ 3900 w 11271"/>
                <a:gd name="T17" fmla="*/ 7320 h 11220"/>
                <a:gd name="T18" fmla="*/ 4914 w 11271"/>
                <a:gd name="T19" fmla="*/ 7320 h 11220"/>
                <a:gd name="T20" fmla="*/ 6107 w 11271"/>
                <a:gd name="T21" fmla="*/ 6127 h 11220"/>
                <a:gd name="T22" fmla="*/ 8775 w 11271"/>
                <a:gd name="T23" fmla="*/ 3460 h 11220"/>
                <a:gd name="T24" fmla="*/ 8814 w 11271"/>
                <a:gd name="T25" fmla="*/ 3420 h 11220"/>
                <a:gd name="T26" fmla="*/ 8814 w 11271"/>
                <a:gd name="T27" fmla="*/ 3420 h 11220"/>
                <a:gd name="T28" fmla="*/ 8938 w 11271"/>
                <a:gd name="T29" fmla="*/ 3296 h 11220"/>
                <a:gd name="T30" fmla="*/ 10985 w 11271"/>
                <a:gd name="T31" fmla="*/ 1248 h 11220"/>
                <a:gd name="T32" fmla="*/ 10985 w 11271"/>
                <a:gd name="T33" fmla="*/ 214 h 11220"/>
                <a:gd name="T34" fmla="*/ 9119 w 11271"/>
                <a:gd name="T35" fmla="*/ 3804 h 11220"/>
                <a:gd name="T36" fmla="*/ 6452 w 11271"/>
                <a:gd name="T37" fmla="*/ 6472 h 11220"/>
                <a:gd name="T38" fmla="*/ 5259 w 11271"/>
                <a:gd name="T39" fmla="*/ 7665 h 11220"/>
                <a:gd name="T40" fmla="*/ 5116 w 11271"/>
                <a:gd name="T41" fmla="*/ 7808 h 11220"/>
                <a:gd name="T42" fmla="*/ 3413 w 11271"/>
                <a:gd name="T43" fmla="*/ 7808 h 11220"/>
                <a:gd name="T44" fmla="*/ 3413 w 11271"/>
                <a:gd name="T45" fmla="*/ 6063 h 11220"/>
                <a:gd name="T46" fmla="*/ 3555 w 11271"/>
                <a:gd name="T47" fmla="*/ 5920 h 11220"/>
                <a:gd name="T48" fmla="*/ 5974 w 11271"/>
                <a:gd name="T49" fmla="*/ 3502 h 11220"/>
                <a:gd name="T50" fmla="*/ 7375 w 11271"/>
                <a:gd name="T51" fmla="*/ 2101 h 11220"/>
                <a:gd name="T52" fmla="*/ 7518 w 11271"/>
                <a:gd name="T53" fmla="*/ 1958 h 11220"/>
                <a:gd name="T54" fmla="*/ 0 w 11271"/>
                <a:gd name="T55" fmla="*/ 1958 h 11220"/>
                <a:gd name="T56" fmla="*/ 0 w 11271"/>
                <a:gd name="T57" fmla="*/ 11220 h 11220"/>
                <a:gd name="T58" fmla="*/ 9262 w 11271"/>
                <a:gd name="T59" fmla="*/ 11220 h 11220"/>
                <a:gd name="T60" fmla="*/ 9262 w 11271"/>
                <a:gd name="T61" fmla="*/ 3661 h 11220"/>
                <a:gd name="T62" fmla="*/ 9158 w 11271"/>
                <a:gd name="T63" fmla="*/ 3766 h 11220"/>
                <a:gd name="T64" fmla="*/ 9119 w 11271"/>
                <a:gd name="T65" fmla="*/ 3804 h 1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71" h="11220">
                  <a:moveTo>
                    <a:pt x="10985" y="214"/>
                  </a:moveTo>
                  <a:cubicBezTo>
                    <a:pt x="10843" y="72"/>
                    <a:pt x="10655" y="0"/>
                    <a:pt x="10468" y="0"/>
                  </a:cubicBezTo>
                  <a:cubicBezTo>
                    <a:pt x="10281" y="0"/>
                    <a:pt x="10094" y="72"/>
                    <a:pt x="9951" y="214"/>
                  </a:cubicBezTo>
                  <a:lnTo>
                    <a:pt x="8192" y="1973"/>
                  </a:lnTo>
                  <a:lnTo>
                    <a:pt x="7949" y="2216"/>
                  </a:lnTo>
                  <a:lnTo>
                    <a:pt x="7720" y="2445"/>
                  </a:lnTo>
                  <a:lnTo>
                    <a:pt x="6319" y="3846"/>
                  </a:lnTo>
                  <a:lnTo>
                    <a:pt x="3900" y="6265"/>
                  </a:lnTo>
                  <a:lnTo>
                    <a:pt x="3900" y="7320"/>
                  </a:lnTo>
                  <a:lnTo>
                    <a:pt x="4914" y="7320"/>
                  </a:lnTo>
                  <a:lnTo>
                    <a:pt x="6107" y="6127"/>
                  </a:lnTo>
                  <a:lnTo>
                    <a:pt x="8775" y="3460"/>
                  </a:lnTo>
                  <a:lnTo>
                    <a:pt x="8814" y="3420"/>
                  </a:lnTo>
                  <a:lnTo>
                    <a:pt x="8814" y="3420"/>
                  </a:lnTo>
                  <a:lnTo>
                    <a:pt x="8938" y="3296"/>
                  </a:lnTo>
                  <a:lnTo>
                    <a:pt x="10985" y="1248"/>
                  </a:lnTo>
                  <a:cubicBezTo>
                    <a:pt x="11271" y="963"/>
                    <a:pt x="11271" y="500"/>
                    <a:pt x="10985" y="214"/>
                  </a:cubicBezTo>
                  <a:close/>
                  <a:moveTo>
                    <a:pt x="9119" y="3804"/>
                  </a:moveTo>
                  <a:lnTo>
                    <a:pt x="6452" y="6472"/>
                  </a:lnTo>
                  <a:lnTo>
                    <a:pt x="5259" y="7665"/>
                  </a:lnTo>
                  <a:lnTo>
                    <a:pt x="5116" y="7808"/>
                  </a:lnTo>
                  <a:lnTo>
                    <a:pt x="3413" y="7808"/>
                  </a:lnTo>
                  <a:lnTo>
                    <a:pt x="3413" y="6063"/>
                  </a:lnTo>
                  <a:lnTo>
                    <a:pt x="3555" y="5920"/>
                  </a:lnTo>
                  <a:lnTo>
                    <a:pt x="5974" y="3502"/>
                  </a:lnTo>
                  <a:lnTo>
                    <a:pt x="7375" y="2101"/>
                  </a:lnTo>
                  <a:lnTo>
                    <a:pt x="7518" y="1958"/>
                  </a:lnTo>
                  <a:lnTo>
                    <a:pt x="0" y="1958"/>
                  </a:lnTo>
                  <a:lnTo>
                    <a:pt x="0" y="11220"/>
                  </a:lnTo>
                  <a:lnTo>
                    <a:pt x="9262" y="11220"/>
                  </a:lnTo>
                  <a:lnTo>
                    <a:pt x="9262" y="3661"/>
                  </a:lnTo>
                  <a:lnTo>
                    <a:pt x="9158" y="3766"/>
                  </a:lnTo>
                  <a:lnTo>
                    <a:pt x="9119" y="38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5" name="文本框 4"/>
            <p:cNvSpPr txBox="1"/>
            <p:nvPr/>
          </p:nvSpPr>
          <p:spPr>
            <a:xfrm>
              <a:off x="1428115" y="591185"/>
              <a:ext cx="7724775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Grammar-3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there be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sym typeface="+mn-ea"/>
                </a:rPr>
                <a:t>句型：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  <a:sym typeface="Georgia" panose="02040502050405020303" pitchFamily="18" charset="0"/>
                </a:rPr>
                <a:t>某地有某物</a:t>
              </a:r>
              <a:endPara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endParaRPr>
            </a:p>
            <a:p>
              <a:r>
                <a:rPr lang="en-US" altLang="zh-CN" sz="2800" dirty="0" smtClean="0">
                  <a:latin typeface="Comic Sans MS" panose="030F0702030302020204" pitchFamily="66" charset="0"/>
                </a:rPr>
                <a:t>There is + a/an+ </a:t>
              </a:r>
              <a:r>
                <a:rPr lang="zh-CN" altLang="en-US" sz="2800" dirty="0" smtClean="0">
                  <a:latin typeface="Comic Sans MS" panose="030F0702030302020204" pitchFamily="66" charset="0"/>
                </a:rPr>
                <a:t>名单</a:t>
              </a:r>
              <a:r>
                <a: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zh-CN" altLang="en-US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地点</a:t>
              </a:r>
              <a:r>
                <a: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800" dirty="0" smtClean="0">
                  <a:latin typeface="Comic Sans MS" panose="030F0702030302020204" pitchFamily="66" charset="0"/>
                </a:rPr>
                <a:t>There is + </a:t>
              </a:r>
              <a:r>
                <a:rPr lang="zh-CN" altLang="en-US" sz="2800" dirty="0" smtClean="0">
                  <a:latin typeface="Comic Sans MS" panose="030F0702030302020204" pitchFamily="66" charset="0"/>
                </a:rPr>
                <a:t>名不</a:t>
              </a:r>
              <a:r>
                <a: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zh-CN" altLang="en-US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地点</a:t>
              </a:r>
              <a:r>
                <a: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endPara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TextBox 2"/>
            <p:cNvSpPr>
              <a:spLocks noChangeArrowheads="1"/>
            </p:cNvSpPr>
            <p:nvPr/>
          </p:nvSpPr>
          <p:spPr bwMode="auto">
            <a:xfrm>
              <a:off x="1487488" y="1916832"/>
              <a:ext cx="7566358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dirty="0" smtClean="0">
                  <a:latin typeface="Comic Sans MS" panose="030F0702030302020204" pitchFamily="66" charset="0"/>
                  <a:sym typeface="Georgia" panose="02040502050405020303" pitchFamily="18" charset="0"/>
                </a:rPr>
                <a:t>there be</a:t>
              </a:r>
              <a:r>
                <a:rPr lang="zh-CN" altLang="en-US" sz="2600" dirty="0" smtClean="0">
                  <a:latin typeface="Comic Sans MS" panose="030F0702030302020204" pitchFamily="66" charset="0"/>
                  <a:sym typeface="Georgia" panose="02040502050405020303" pitchFamily="18" charset="0"/>
                </a:rPr>
                <a:t>一般疑问句：</a:t>
              </a:r>
              <a:r>
                <a:rPr lang="en-US" altLang="zh-CN" sz="2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Georgia" panose="02040502050405020303" pitchFamily="18" charset="0"/>
                </a:rPr>
                <a:t>Is</a:t>
              </a:r>
              <a:r>
                <a:rPr lang="en-US" altLang="zh-CN" sz="2600" dirty="0" smtClean="0">
                  <a:latin typeface="Comic Sans MS" panose="030F0702030302020204" pitchFamily="66" charset="0"/>
                  <a:sym typeface="Georgia" panose="02040502050405020303" pitchFamily="18" charset="0"/>
                </a:rPr>
                <a:t> there+...</a:t>
              </a:r>
              <a:endParaRPr lang="zh-CN" altLang="en-US" sz="2600" dirty="0" smtClean="0">
                <a:latin typeface="Comic Sans MS" panose="030F0702030302020204" pitchFamily="66" charset="0"/>
                <a:sym typeface="Georgia" panose="02040502050405020303" pitchFamily="18" charset="0"/>
              </a:endParaRPr>
            </a:p>
          </p:txBody>
        </p:sp>
        <p:sp>
          <p:nvSpPr>
            <p:cNvPr id="31" name="TextBox 2"/>
            <p:cNvSpPr>
              <a:spLocks noChangeArrowheads="1"/>
            </p:cNvSpPr>
            <p:nvPr/>
          </p:nvSpPr>
          <p:spPr bwMode="auto">
            <a:xfrm>
              <a:off x="1487488" y="2348880"/>
              <a:ext cx="7566358" cy="4914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dirty="0" smtClean="0">
                  <a:latin typeface="Comic Sans MS" panose="030F0702030302020204" pitchFamily="66" charset="0"/>
                  <a:sym typeface="Georgia" panose="02040502050405020303" pitchFamily="18" charset="0"/>
                </a:rPr>
                <a:t>there be</a:t>
              </a:r>
              <a:r>
                <a:rPr lang="zh-CN" altLang="en-US" sz="2600" dirty="0" smtClean="0">
                  <a:latin typeface="Comic Sans MS" panose="030F0702030302020204" pitchFamily="66" charset="0"/>
                  <a:sym typeface="Georgia" panose="02040502050405020303" pitchFamily="18" charset="0"/>
                </a:rPr>
                <a:t>回答：</a:t>
              </a:r>
              <a:endParaRPr lang="zh-CN" altLang="en-US" sz="2600" dirty="0" smtClean="0">
                <a:latin typeface="Comic Sans MS" panose="030F0702030302020204" pitchFamily="66" charset="0"/>
                <a:sym typeface="Georgia" panose="02040502050405020303" pitchFamily="18" charset="0"/>
              </a:endParaRPr>
            </a:p>
          </p:txBody>
        </p:sp>
        <p:sp>
          <p:nvSpPr>
            <p:cNvPr id="21" name="TextBox 2"/>
            <p:cNvSpPr>
              <a:spLocks noChangeArrowheads="1"/>
            </p:cNvSpPr>
            <p:nvPr/>
          </p:nvSpPr>
          <p:spPr bwMode="auto">
            <a:xfrm>
              <a:off x="1559496" y="2780928"/>
              <a:ext cx="7566358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00" dirty="0" smtClean="0">
                  <a:latin typeface="Comic Sans MS" panose="030F0702030302020204" pitchFamily="66" charset="0"/>
                  <a:sym typeface="Georgia" panose="02040502050405020303" pitchFamily="18" charset="0"/>
                </a:rPr>
                <a:t>there be</a:t>
              </a:r>
              <a:r>
                <a:rPr lang="zh-CN" altLang="en-US" sz="2600" dirty="0" smtClean="0">
                  <a:latin typeface="Comic Sans MS" panose="030F0702030302020204" pitchFamily="66" charset="0"/>
                  <a:sym typeface="Georgia" panose="02040502050405020303" pitchFamily="18" charset="0"/>
                </a:rPr>
                <a:t>否定句：</a:t>
              </a:r>
              <a:r>
                <a:rPr lang="en-US" altLang="zh-CN" sz="2600" dirty="0" smtClean="0">
                  <a:latin typeface="Comic Sans MS" panose="030F0702030302020204" pitchFamily="66" charset="0"/>
                  <a:sym typeface="Georgia" panose="02040502050405020303" pitchFamily="18" charset="0"/>
                </a:rPr>
                <a:t>There </a:t>
              </a:r>
              <a:r>
                <a:rPr lang="en-US" altLang="zh-CN" sz="26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Georgia" panose="02040502050405020303" pitchFamily="18" charset="0"/>
                </a:rPr>
                <a:t>isn’t</a:t>
              </a:r>
              <a:r>
                <a:rPr lang="en-US" altLang="zh-CN" sz="2600" dirty="0" smtClean="0">
                  <a:latin typeface="Comic Sans MS" panose="030F0702030302020204" pitchFamily="66" charset="0"/>
                  <a:sym typeface="Georgia" panose="02040502050405020303" pitchFamily="18" charset="0"/>
                </a:rPr>
                <a:t> +...</a:t>
              </a:r>
              <a:endParaRPr lang="zh-CN" altLang="en-US" sz="2600" dirty="0" smtClean="0">
                <a:latin typeface="Comic Sans MS" panose="030F0702030302020204" pitchFamily="66" charset="0"/>
                <a:sym typeface="Georgia" panose="020405020504050203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840423" y="157861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300" b="1" dirty="0"/>
              <a:t>出门考</a:t>
            </a:r>
            <a:br>
              <a:rPr lang="zh-CN" altLang="en-US" sz="7300" b="1" dirty="0"/>
            </a:br>
            <a:br>
              <a:rPr lang="zh-CN" altLang="en-US" sz="7300" b="1" dirty="0"/>
            </a:br>
            <a:r>
              <a:rPr lang="zh-CN" altLang="en-US" b="1" dirty="0"/>
              <a:t>学习手册</a:t>
            </a:r>
            <a:r>
              <a:rPr lang="en-US" altLang="zh-CN" b="1" dirty="0"/>
              <a:t>-</a:t>
            </a:r>
            <a:r>
              <a:rPr lang="zh-CN" altLang="en-US" b="1" dirty="0"/>
              <a:t>综合练</a:t>
            </a:r>
            <a:r>
              <a:rPr lang="zh-CN" altLang="en-US" b="1" dirty="0" smtClean="0"/>
              <a:t>习</a:t>
            </a:r>
            <a:r>
              <a:rPr lang="en-US" altLang="zh-CN" dirty="0" smtClean="0">
                <a:solidFill>
                  <a:srgbClr val="0070C0"/>
                </a:solidFill>
              </a:rPr>
              <a:t>P7</a:t>
            </a:r>
            <a:endParaRPr lang="en-US" altLang="zh-CN" dirty="0">
              <a:solidFill>
                <a:srgbClr val="0070C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0"/>
            <a:ext cx="12301220" cy="6833870"/>
            <a:chOff x="0" y="0"/>
            <a:chExt cx="19390" cy="10762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" name="矩形 2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5244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30" y="180"/>
              <a:ext cx="3308" cy="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9552384" y="4509120"/>
            <a:ext cx="244827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63352" y="260648"/>
            <a:ext cx="244827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0" y="0"/>
            <a:ext cx="12312650" cy="6833870"/>
            <a:chOff x="0" y="0"/>
            <a:chExt cx="19390" cy="10762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5244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30" y="180"/>
              <a:ext cx="3308" cy="91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407368" y="400590"/>
            <a:ext cx="11479814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学习手册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综合练习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听录音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选出你所听到的单词。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   A. cupboard               B. television                	C. table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2.     A. bottle                    	B. plate                       	C. cup                            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3.     A. box                       	B. case                        	C. bed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4.     A. coke                     	B. cook                       	C. cooker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5.     A. cup                       	B. glass                       	C. bottle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听录音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选出最恰当的应答。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A. Yes, it is.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	B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there is.        	C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this  is.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A.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cups.             	B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empty ones.  	C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full on.         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A. The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 on the shelf.    	B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one.     	C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book on the desk.                 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   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floor.            	B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large.            	C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Yes,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A.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new.                	B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sharp.           	C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green.</a:t>
            </a:r>
            <a:endParaRPr lang="zh-CN" altLang="en-US" sz="2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079776" y="1556792"/>
            <a:ext cx="1800200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198874" y="1907356"/>
            <a:ext cx="1800200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198874" y="2328853"/>
            <a:ext cx="1800200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392144" y="2780928"/>
            <a:ext cx="1800200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198873" y="3104871"/>
            <a:ext cx="1800200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015880" y="3933056"/>
            <a:ext cx="2242615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7608168" y="4365104"/>
            <a:ext cx="2242615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306252" y="4749485"/>
            <a:ext cx="3421596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06251" y="5162503"/>
            <a:ext cx="2242615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608168" y="5589240"/>
            <a:ext cx="2242615" cy="4214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2" name="Lesson25-26综合练习-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97547" y="948090"/>
            <a:ext cx="782320" cy="712470"/>
          </a:xfrm>
          <a:prstGeom prst="rect">
            <a:avLst/>
          </a:prstGeom>
        </p:spPr>
      </p:pic>
      <p:pic>
        <p:nvPicPr>
          <p:cNvPr id="3" name="Lesson25-26综合练习-2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11824" y="3429000"/>
            <a:ext cx="782955" cy="72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5" dur="4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8" dur="38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8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11" grpId="0" bldLvl="0" animBg="1"/>
      <p:bldP spid="28" grpId="0" bldLvl="0" animBg="1"/>
      <p:bldP spid="12" grpId="0" bldLvl="0" animBg="1"/>
      <p:bldP spid="13" grpId="0" bldLvl="0" animBg="1"/>
      <p:bldP spid="3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63352" y="188640"/>
            <a:ext cx="244827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6" name="组合 1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" name="矩形 2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pic>
        <p:nvPicPr>
          <p:cNvPr id="17" name="Picture 2" descr="http://t11.baidu.com/it/u=2103147747,1917075865&amp;fm=23&amp;gp=0.jpg"/>
          <p:cNvPicPr>
            <a:picLocks noChangeAspect="1" noChangeArrowheads="1"/>
          </p:cNvPicPr>
          <p:nvPr/>
        </p:nvPicPr>
        <p:blipFill rotWithShape="1">
          <a:blip r:embed="rId2" cstate="print"/>
          <a:srcRect t="9957" r="-491"/>
          <a:stretch>
            <a:fillRect/>
          </a:stretch>
        </p:blipFill>
        <p:spPr bwMode="auto">
          <a:xfrm flipH="1">
            <a:off x="335360" y="332656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415480" y="1196752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Mrs. Smith</a:t>
            </a:r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6600056" y="332656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small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750" y="868203"/>
            <a:ext cx="3048259" cy="189312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9552384" y="4509120"/>
            <a:ext cx="244827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55840" y="404664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kitchen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7" name="组合 37"/>
          <p:cNvGrpSpPr/>
          <p:nvPr/>
        </p:nvGrpSpPr>
        <p:grpSpPr>
          <a:xfrm>
            <a:off x="7749845" y="1916832"/>
            <a:ext cx="3659900" cy="4255672"/>
            <a:chOff x="7749845" y="1916832"/>
            <a:chExt cx="3659900" cy="4255672"/>
          </a:xfrm>
        </p:grpSpPr>
        <p:grpSp>
          <p:nvGrpSpPr>
            <p:cNvPr id="8" name="组合 35"/>
            <p:cNvGrpSpPr/>
            <p:nvPr/>
          </p:nvGrpSpPr>
          <p:grpSpPr>
            <a:xfrm>
              <a:off x="7749845" y="1916832"/>
              <a:ext cx="3659900" cy="4255672"/>
              <a:chOff x="7749845" y="1916832"/>
              <a:chExt cx="3659900" cy="4255672"/>
            </a:xfrm>
          </p:grpSpPr>
          <p:sp>
            <p:nvSpPr>
              <p:cNvPr id="14" name="虚尾箭头 13"/>
              <p:cNvSpPr/>
              <p:nvPr/>
            </p:nvSpPr>
            <p:spPr>
              <a:xfrm rot="2076868">
                <a:off x="7749845" y="2327045"/>
                <a:ext cx="1152128" cy="431155"/>
              </a:xfrm>
              <a:prstGeom prst="stripedRightArrow">
                <a:avLst>
                  <a:gd name="adj1" fmla="val 66136"/>
                  <a:gd name="adj2" fmla="val 5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64352" y="2996952"/>
                <a:ext cx="1992592" cy="3175552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>
                <a:off x="9120336" y="1916832"/>
                <a:ext cx="2289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latin typeface="Comic Sans MS" panose="030F0702030302020204" pitchFamily="66" charset="0"/>
                  </a:rPr>
                  <a:t>refrigerator</a:t>
                </a:r>
                <a:endParaRPr lang="zh-CN" altLang="en-US" sz="28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9192344" y="2420888"/>
              <a:ext cx="1104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latin typeface="Comic Sans MS" panose="030F0702030302020204" pitchFamily="66" charset="0"/>
                </a:rPr>
                <a:t>white</a:t>
              </a:r>
              <a:endParaRPr lang="zh-CN" altLang="en-US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组合 39"/>
          <p:cNvGrpSpPr/>
          <p:nvPr/>
        </p:nvGrpSpPr>
        <p:grpSpPr>
          <a:xfrm>
            <a:off x="551384" y="2296406"/>
            <a:ext cx="3918932" cy="4139914"/>
            <a:chOff x="551384" y="2296406"/>
            <a:chExt cx="3918932" cy="4139914"/>
          </a:xfrm>
        </p:grpSpPr>
        <p:sp>
          <p:nvSpPr>
            <p:cNvPr id="26" name="虚尾箭头 25"/>
            <p:cNvSpPr/>
            <p:nvPr/>
          </p:nvSpPr>
          <p:spPr>
            <a:xfrm rot="8401546">
              <a:off x="3318188" y="2296406"/>
              <a:ext cx="1152128" cy="431155"/>
            </a:xfrm>
            <a:prstGeom prst="stripedRightArrow">
              <a:avLst>
                <a:gd name="adj1" fmla="val 66136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8"/>
            <p:cNvGrpSpPr/>
            <p:nvPr/>
          </p:nvGrpSpPr>
          <p:grpSpPr>
            <a:xfrm>
              <a:off x="551384" y="2420888"/>
              <a:ext cx="2751074" cy="4015432"/>
              <a:chOff x="551384" y="2420888"/>
              <a:chExt cx="2751074" cy="4015432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7408" y="3501008"/>
                <a:ext cx="2143244" cy="2935312"/>
              </a:xfrm>
              <a:prstGeom prst="rect">
                <a:avLst/>
              </a:prstGeom>
            </p:spPr>
          </p:pic>
          <p:sp>
            <p:nvSpPr>
              <p:cNvPr id="27" name="矩形 26"/>
              <p:cNvSpPr/>
              <p:nvPr/>
            </p:nvSpPr>
            <p:spPr>
              <a:xfrm>
                <a:off x="551384" y="2420888"/>
                <a:ext cx="2751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latin typeface="Comic Sans MS" panose="030F0702030302020204" pitchFamily="66" charset="0"/>
                  </a:rPr>
                  <a:t>electric cooker</a:t>
                </a:r>
                <a:endParaRPr lang="zh-CN" altLang="en-US" sz="2800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695400" y="2996952"/>
            <a:ext cx="878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blue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38" name="组合 43"/>
          <p:cNvGrpSpPr/>
          <p:nvPr/>
        </p:nvGrpSpPr>
        <p:grpSpPr>
          <a:xfrm>
            <a:off x="4439130" y="3183365"/>
            <a:ext cx="3638208" cy="3217127"/>
            <a:chOff x="4439130" y="3183365"/>
            <a:chExt cx="3638208" cy="321712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9130" y="3665624"/>
              <a:ext cx="3638208" cy="2228050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6456040" y="5877272"/>
              <a:ext cx="12827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latin typeface="Comic Sans MS" panose="030F0702030302020204" pitchFamily="66" charset="0"/>
                </a:rPr>
                <a:t>middle</a:t>
              </a:r>
              <a:endParaRPr lang="zh-CN" alt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871864" y="5877272"/>
              <a:ext cx="10470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latin typeface="Comic Sans MS" panose="030F0702030302020204" pitchFamily="66" charset="0"/>
                </a:rPr>
                <a:t>table</a:t>
              </a:r>
              <a:endParaRPr lang="zh-CN" altLang="en-US" sz="2800" dirty="0">
                <a:latin typeface="Comic Sans MS" panose="030F0702030302020204" pitchFamily="66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69135" y="3183365"/>
              <a:ext cx="523382" cy="964518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7536160" y="3212976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bottle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64152" y="3645024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empty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51784" y="3212976"/>
            <a:ext cx="747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cup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79776" y="3717032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clean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416480" y="2420888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right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063552" y="2996952"/>
            <a:ext cx="832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left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63352" y="332656"/>
            <a:ext cx="244827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312650" cy="6834505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9679940" y="57150"/>
            <a:ext cx="2512060" cy="695325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25243" y="114598"/>
            <a:ext cx="2100777" cy="5808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3352" y="332656"/>
            <a:ext cx="11479814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endParaRPr lang="en-US" altLang="zh-CN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8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根据汉语提示完成句子，每空一词。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我的房间很小。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________ ________ is very ________.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我的床在房间的中间。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My bed is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________ ________ ________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room.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桌子上有一个杯子。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________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cup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table.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冰箱里有一个空瓶子。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________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empty bottle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____________ .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左边有一个盘子</a:t>
            </a:r>
            <a:r>
              <a:rPr lang="zh-CN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。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8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________ is a plate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________ ________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zh-C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66196" y="177281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6083" y="177281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83832" y="177281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377560" y="27089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92957" y="27089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12843" y="2708920"/>
            <a:ext cx="127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240016" y="27089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38204" y="3717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58091" y="3717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83832" y="3717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14372" y="465313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308998" y="465313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797213" y="4653136"/>
            <a:ext cx="127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248128" y="465313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refrigerator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88701" y="56612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647729" y="56612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67615" y="5661248"/>
            <a:ext cx="127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312024" y="56612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left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29" grpId="0"/>
      <p:bldP spid="30" grpId="0"/>
      <p:bldP spid="31" grpId="0"/>
      <p:bldP spid="32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9" grpId="0"/>
      <p:bldP spid="50" grpId="0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63352" y="332656"/>
            <a:ext cx="2448272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312650" cy="6834505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9679940" y="57150"/>
            <a:ext cx="2512060" cy="695325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25243" y="114598"/>
            <a:ext cx="2100777" cy="5808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7390" y="123155"/>
            <a:ext cx="11479814" cy="5826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en-US" altLang="zh-CN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阅读短文，判断正（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）误（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）。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my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 . It’s small, but it’s clean. There is a blue bed in the room. Look</a:t>
            </a:r>
            <a:r>
              <a:rPr lang="zh-CN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！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is my coat. It’s on the bed. There is a desk in the room, too. There is a bottle on the desk, but there is no water in it. It is empty. There is a cup on the desk, too. The cup is small.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)  1.  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a large room.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4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)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 My shirt is on the bed.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4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)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 There is a desk in the room.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4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)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 There is a spoon in the bottle.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4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)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  There is a small plate on the desk.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1384" y="334563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1384" y="377858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1384" y="42115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1384" y="46444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8408" y="507744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endParaRPr lang="zh-CN" alt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840423" y="157861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300" b="1" dirty="0"/>
              <a:t>出门考</a:t>
            </a:r>
            <a:br>
              <a:rPr lang="zh-CN" altLang="en-US" sz="7300" b="1" dirty="0"/>
            </a:br>
            <a:br>
              <a:rPr lang="zh-CN" altLang="en-US" sz="7300" b="1" dirty="0"/>
            </a:br>
            <a:r>
              <a:rPr lang="zh-CN" altLang="en-US" b="1" dirty="0"/>
              <a:t>课堂检</a:t>
            </a:r>
            <a:r>
              <a:rPr lang="zh-CN" altLang="en-US" b="1" dirty="0" smtClean="0"/>
              <a:t>测 </a:t>
            </a:r>
            <a:r>
              <a:rPr lang="en-US" altLang="zh-CN" dirty="0" smtClean="0">
                <a:solidFill>
                  <a:srgbClr val="0070C0"/>
                </a:solidFill>
              </a:rPr>
              <a:t>P1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0"/>
            <a:ext cx="12301220" cy="6833870"/>
            <a:chOff x="0" y="0"/>
            <a:chExt cx="19390" cy="10762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" name="矩形 2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15244" y="90"/>
              <a:ext cx="3956" cy="1095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630" y="180"/>
              <a:ext cx="3308" cy="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-13335"/>
            <a:ext cx="12327890" cy="6871335"/>
            <a:chOff x="-22" y="0"/>
            <a:chExt cx="19392" cy="10800"/>
          </a:xfrm>
        </p:grpSpPr>
        <p:grpSp>
          <p:nvGrpSpPr>
            <p:cNvPr id="21" name="组合 20"/>
            <p:cNvGrpSpPr/>
            <p:nvPr/>
          </p:nvGrpSpPr>
          <p:grpSpPr>
            <a:xfrm>
              <a:off x="-22" y="0"/>
              <a:ext cx="19392" cy="10800"/>
              <a:chOff x="-13832" y="0"/>
              <a:chExt cx="12205832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-13832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271465" y="576279"/>
            <a:ext cx="1044116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Ⅰ.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将下列单词与对应的中文意思相连。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（每小题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10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分，共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50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分）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left                                                   	A.</a:t>
            </a:r>
            <a:r>
              <a:rPr lang="zh-CN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电冰箱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2.  kitchen                                              B.</a:t>
            </a:r>
            <a:r>
              <a:rPr lang="zh-CN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右边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3.  right                                                 	C.</a:t>
            </a:r>
            <a:r>
              <a:rPr lang="zh-CN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厨房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4.  refrigerator                                        	D.</a:t>
            </a:r>
            <a:r>
              <a:rPr lang="zh-CN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炉子；炊具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5.  cooker                                               E.</a:t>
            </a:r>
            <a:r>
              <a:rPr lang="zh-CN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左边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选词填空，每词限用一次。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（每小题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10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分，共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50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分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）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 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      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 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of        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 book on the desk is my teacher’s.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 is a new bed  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room.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Look! A tall tree is in the middle ______________ two short trees.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</a:t>
            </a: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 ______________ nice hat on the chair.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zh-C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10.An empty bottle is ______________ the left.</a:t>
            </a:r>
            <a:endParaRPr lang="en-US" altLang="zh-CN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503712" y="1227757"/>
            <a:ext cx="3229993" cy="14793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503712" y="1565339"/>
            <a:ext cx="3229993" cy="42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3503712" y="1629453"/>
            <a:ext cx="3229993" cy="3387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3503712" y="1227757"/>
            <a:ext cx="3229993" cy="1182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3503712" y="2410238"/>
            <a:ext cx="3229993" cy="422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782109" y="377925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endParaRPr lang="zh-CN" altLang="en-US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02389" y="4269664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endParaRPr lang="zh-CN" altLang="en-US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03471" y="4700551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endParaRPr lang="zh-CN" altLang="en-US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06245" y="5046191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zh-CN" altLang="en-US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89193" y="547707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endParaRPr lang="zh-CN" altLang="en-US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207568" y="3429000"/>
            <a:ext cx="576064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56040" y="332656"/>
            <a:ext cx="5616624" cy="336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7368" y="404664"/>
            <a:ext cx="5616624" cy="336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4439816" y="764704"/>
            <a:ext cx="4357974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325" b="1" dirty="0">
                <a:latin typeface="Arial" panose="020B0604020202020204" pitchFamily="34" charset="0"/>
              </a:rPr>
              <a:t>本</a:t>
            </a:r>
            <a:r>
              <a:rPr lang="zh-CN" altLang="en-US" sz="5325" b="1" dirty="0" smtClean="0">
                <a:latin typeface="Arial" panose="020B0604020202020204" pitchFamily="34" charset="0"/>
              </a:rPr>
              <a:t>周精进</a:t>
            </a:r>
            <a:endParaRPr lang="zh-CN" altLang="en-US" sz="5325" b="1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5680" y="1988840"/>
            <a:ext cx="818388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周一： 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App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端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自我巩固</a:t>
            </a:r>
            <a:endParaRPr lang="en-US" altLang="zh-CN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线下  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完成造句册作业</a:t>
            </a:r>
            <a:endParaRPr lang="zh-CN" altLang="en-US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周三：手机端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微信教学</a:t>
            </a:r>
            <a:endParaRPr lang="en-US" altLang="zh-CN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周五：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App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端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预习视频</a:t>
            </a:r>
            <a:endParaRPr lang="zh-CN" altLang="en-US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</p:txBody>
      </p:sp>
      <p:pic>
        <p:nvPicPr>
          <p:cNvPr id="28" name="图片 27" descr="大桥教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8990" y="43926"/>
            <a:ext cx="2102963" cy="5821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3970" y="-13335"/>
            <a:ext cx="12327890" cy="6871335"/>
            <a:chOff x="-22" y="0"/>
            <a:chExt cx="19392" cy="10800"/>
          </a:xfrm>
        </p:grpSpPr>
        <p:grpSp>
          <p:nvGrpSpPr>
            <p:cNvPr id="21" name="组合 20"/>
            <p:cNvGrpSpPr/>
            <p:nvPr/>
          </p:nvGrpSpPr>
          <p:grpSpPr>
            <a:xfrm>
              <a:off x="-22" y="0"/>
              <a:ext cx="19392" cy="10800"/>
              <a:chOff x="-13832" y="0"/>
              <a:chExt cx="12205832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-13832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大桥教育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18" name="文本框 1"/>
          <p:cNvSpPr txBox="1"/>
          <p:nvPr/>
        </p:nvSpPr>
        <p:spPr>
          <a:xfrm>
            <a:off x="3215680" y="5013176"/>
            <a:ext cx="818388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                 温馨提示：</a:t>
            </a:r>
            <a:endParaRPr lang="en-US" altLang="zh-CN" sz="2800" b="1" dirty="0" smtClean="0"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endParaRPr lang="en-US" altLang="zh-CN" sz="2800" b="1" dirty="0" smtClean="0"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r>
              <a:rPr lang="zh-CN" altLang="en-US" sz="28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小朋友们，不要忘记背诵单词</a:t>
            </a:r>
            <a:r>
              <a:rPr lang="en-US" altLang="zh-CN" sz="28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L25&amp;26</a:t>
            </a:r>
            <a:r>
              <a:rPr lang="zh-CN" altLang="en-US" sz="28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！</a:t>
            </a:r>
            <a:endParaRPr lang="zh-CN" altLang="en-US" sz="2800" b="1" dirty="0"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Comic Sans MS" panose="030F0702030302020204" pitchFamily="66" charset="0"/>
              </a:rPr>
              <a:t>New lesson</a:t>
            </a:r>
            <a:endParaRPr lang="en-US" sz="6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56040" y="548680"/>
            <a:ext cx="56166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7368" y="404665"/>
            <a:ext cx="56166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89808" y="1622957"/>
            <a:ext cx="8769745" cy="332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Hello, everyone.</a:t>
            </a:r>
            <a:endParaRPr lang="en-US" altLang="zh-CN" sz="3600" b="1" dirty="0" smtClean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How are you !</a:t>
            </a:r>
            <a:endParaRPr lang="en-US" altLang="zh-CN" sz="3600" b="1" dirty="0" smtClean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How do you do</a:t>
            </a:r>
            <a:r>
              <a:rPr lang="en-US" altLang="zh-CN" sz="36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?</a:t>
            </a:r>
            <a:endParaRPr lang="en-US" altLang="zh-CN" sz="3600" b="1" dirty="0" smtClean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Nice to  see  you!</a:t>
            </a:r>
            <a:endParaRPr lang="en-US" altLang="zh-CN" sz="3600" b="1" dirty="0" smtClean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</p:txBody>
      </p:sp>
      <p:pic>
        <p:nvPicPr>
          <p:cNvPr id="4" name="Picture 2" descr="https://timgsa.baidu.com/timg?image&amp;quality=80&amp;size=b9999_10000&amp;sec=1587574570498&amp;di=bb22a4cc0fcca9f6d4dc20c2102d73bf&amp;imgtype=0&amp;src=http%3A%2F%2Fwww.niuyingyu.cn%2Fuploads%2Fallimg%2F160505%2F12-160505152U5363.jpg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7848" y="3931182"/>
            <a:ext cx="4124152" cy="292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流程图: 终止 14"/>
          <p:cNvSpPr/>
          <p:nvPr/>
        </p:nvSpPr>
        <p:spPr>
          <a:xfrm>
            <a:off x="9566151" y="6254597"/>
            <a:ext cx="2639616" cy="62068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503" y="6277165"/>
            <a:ext cx="2100777" cy="58083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0" y="15240"/>
            <a:ext cx="2131060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22" name="组合 21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8" name="圆角矩形 27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9" name="图片 28" descr="大桥教育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30" name="矩形 29"/>
            <p:cNvSpPr/>
            <p:nvPr/>
          </p:nvSpPr>
          <p:spPr>
            <a:xfrm>
              <a:off x="418" y="45"/>
              <a:ext cx="3178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Greetings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/>
          <p:nvPr/>
        </p:nvSpPr>
        <p:spPr>
          <a:xfrm>
            <a:off x="5781328" y="31926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room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5781328" y="40308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kitchen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3647728" y="31926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左边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3647728" y="40308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refrigerator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8" name="Rectangle 7"/>
          <p:cNvSpPr/>
          <p:nvPr/>
        </p:nvSpPr>
        <p:spPr>
          <a:xfrm>
            <a:off x="3647728" y="23544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右边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Rectangle 8"/>
          <p:cNvSpPr/>
          <p:nvPr/>
        </p:nvSpPr>
        <p:spPr>
          <a:xfrm>
            <a:off x="5781328" y="23544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middle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0" name="Rectangle 9"/>
          <p:cNvSpPr/>
          <p:nvPr/>
        </p:nvSpPr>
        <p:spPr>
          <a:xfrm>
            <a:off x="7914928" y="23544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electric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1" name="Rectangle 10"/>
          <p:cNvSpPr/>
          <p:nvPr/>
        </p:nvSpPr>
        <p:spPr>
          <a:xfrm>
            <a:off x="7914928" y="31926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中间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7914928" y="40308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right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3" name="Rectangle 12"/>
          <p:cNvSpPr/>
          <p:nvPr/>
        </p:nvSpPr>
        <p:spPr>
          <a:xfrm>
            <a:off x="3647728" y="48690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带电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Rectangle 13"/>
          <p:cNvSpPr/>
          <p:nvPr/>
        </p:nvSpPr>
        <p:spPr>
          <a:xfrm>
            <a:off x="5781328" y="48690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cooker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4" name="Rectangle 14"/>
          <p:cNvSpPr/>
          <p:nvPr/>
        </p:nvSpPr>
        <p:spPr>
          <a:xfrm>
            <a:off x="7906991" y="4857238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杯子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Rectangle 15"/>
          <p:cNvSpPr/>
          <p:nvPr/>
        </p:nvSpPr>
        <p:spPr>
          <a:xfrm>
            <a:off x="3647728" y="15162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冰箱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" name="Rectangle 16"/>
          <p:cNvSpPr/>
          <p:nvPr/>
        </p:nvSpPr>
        <p:spPr>
          <a:xfrm>
            <a:off x="5781328" y="15162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厨房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" name="Rectangle 17"/>
          <p:cNvSpPr/>
          <p:nvPr/>
        </p:nvSpPr>
        <p:spPr>
          <a:xfrm>
            <a:off x="7914928" y="1516270"/>
            <a:ext cx="21336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炉子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Rectangle 18"/>
          <p:cNvSpPr/>
          <p:nvPr/>
        </p:nvSpPr>
        <p:spPr>
          <a:xfrm>
            <a:off x="1666528" y="1516270"/>
            <a:ext cx="19812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房间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" name="Rectangle 19"/>
          <p:cNvSpPr/>
          <p:nvPr/>
        </p:nvSpPr>
        <p:spPr>
          <a:xfrm>
            <a:off x="1666528" y="2354470"/>
            <a:ext cx="19812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夫人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1666528" y="3192670"/>
            <a:ext cx="19812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cup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1" name="Rectangle 21"/>
          <p:cNvSpPr/>
          <p:nvPr/>
        </p:nvSpPr>
        <p:spPr>
          <a:xfrm>
            <a:off x="1666528" y="4030870"/>
            <a:ext cx="19812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Mrs</a:t>
            </a: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" name="Rectangle 22"/>
          <p:cNvSpPr/>
          <p:nvPr/>
        </p:nvSpPr>
        <p:spPr>
          <a:xfrm>
            <a:off x="1666528" y="4869070"/>
            <a:ext cx="1981200" cy="838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</a:rPr>
              <a:t>left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564596">
            <a:off x="10522385" y="516664"/>
            <a:ext cx="1254464" cy="1999213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rot="2734261">
            <a:off x="598276" y="435811"/>
            <a:ext cx="826096" cy="1522377"/>
          </a:xfrm>
          <a:prstGeom prst="rect">
            <a:avLst/>
          </a:prstGeom>
        </p:spPr>
      </p:pic>
      <p:sp>
        <p:nvSpPr>
          <p:cNvPr id="76" name="矩形 75"/>
          <p:cNvSpPr/>
          <p:nvPr/>
        </p:nvSpPr>
        <p:spPr>
          <a:xfrm>
            <a:off x="2022648" y="332656"/>
            <a:ext cx="151216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27432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连连看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71112">
            <a:off x="435996" y="4903265"/>
            <a:ext cx="1257899" cy="1722774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0" y="-635"/>
            <a:ext cx="2023110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-27940"/>
            <a:ext cx="12313920" cy="6885940"/>
            <a:chOff x="0" y="-23"/>
            <a:chExt cx="19370" cy="10823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23"/>
              <a:ext cx="19370" cy="10823"/>
              <a:chOff x="0" y="-23"/>
              <a:chExt cx="19370" cy="10823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0" y="-23"/>
                <a:ext cx="19370" cy="10823"/>
                <a:chOff x="0" y="-14527"/>
                <a:chExt cx="12192000" cy="6849090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8" name="矩形 7"/>
                <p:cNvSpPr/>
                <p:nvPr/>
              </p:nvSpPr>
              <p:spPr>
                <a:xfrm>
                  <a:off x="0" y="-14527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5" name="圆角矩形 24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 descr="大桥教育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>
              <a:off x="418" y="45"/>
              <a:ext cx="2764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Revision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7511480" y="4293096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91344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0" y="-635"/>
            <a:ext cx="177482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23" name="组合 22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9" name="圆角矩形 28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0" name="图片 29" descr="大桥教育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31" name="矩形 30"/>
            <p:cNvSpPr/>
            <p:nvPr/>
          </p:nvSpPr>
          <p:spPr>
            <a:xfrm>
              <a:off x="418" y="45"/>
              <a:ext cx="2601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Speech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824192" y="7647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46" name="组合 45"/>
          <p:cNvGrpSpPr/>
          <p:nvPr/>
        </p:nvGrpSpPr>
        <p:grpSpPr>
          <a:xfrm>
            <a:off x="695400" y="620688"/>
            <a:ext cx="4104456" cy="3774033"/>
            <a:chOff x="695400" y="620688"/>
            <a:chExt cx="4104456" cy="3774033"/>
          </a:xfrm>
        </p:grpSpPr>
        <p:grpSp>
          <p:nvGrpSpPr>
            <p:cNvPr id="34" name="组合 33"/>
            <p:cNvGrpSpPr/>
            <p:nvPr/>
          </p:nvGrpSpPr>
          <p:grpSpPr>
            <a:xfrm>
              <a:off x="695400" y="620688"/>
              <a:ext cx="3672411" cy="1296145"/>
              <a:chOff x="695401" y="620689"/>
              <a:chExt cx="3672411" cy="1296145"/>
            </a:xfrm>
          </p:grpSpPr>
          <p:pic>
            <p:nvPicPr>
              <p:cNvPr id="17" name="Picture 2" descr="C:\Users\Administrator\Desktop\t011a0baf2ec2503944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875" t="3533" r="68500" b="29531"/>
              <a:stretch>
                <a:fillRect/>
              </a:stretch>
            </p:blipFill>
            <p:spPr bwMode="auto">
              <a:xfrm rot="5400000">
                <a:off x="1883534" y="-567444"/>
                <a:ext cx="1296145" cy="3672411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559496" y="980728"/>
                <a:ext cx="26642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 smtClean="0">
                    <a:latin typeface="Comic Sans MS" panose="030F0702030302020204" pitchFamily="66" charset="0"/>
                  </a:rPr>
                  <a:t>Example</a:t>
                </a:r>
                <a:endParaRPr lang="en-US" altLang="zh-CN" sz="3600" dirty="0" smtClean="0">
                  <a:latin typeface="Comic Sans MS" panose="030F0702030302020204" pitchFamily="66" charset="0"/>
                </a:endParaRPr>
              </a:p>
              <a:p>
                <a:endParaRPr lang="zh-CN" altLang="en-US" dirty="0"/>
              </a:p>
            </p:txBody>
          </p:sp>
        </p:grpSp>
        <p:pic>
          <p:nvPicPr>
            <p:cNvPr id="1027" name="Picture 3" descr="C:\Users\Administrator\Desktop\larg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5480" y="1772816"/>
              <a:ext cx="2304256" cy="2304256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767408" y="3933056"/>
              <a:ext cx="4032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pencil/on the desk/yellow</a:t>
              </a:r>
              <a:endPara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23392" y="458112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There is a pencil on the desk.</a:t>
            </a:r>
            <a:endParaRPr lang="zh-CN" alt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392" y="50851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The pencil is yellow.</a:t>
            </a:r>
            <a:endParaRPr lang="zh-CN" altLang="en-US" sz="2400" dirty="0" smtClean="0">
              <a:latin typeface="Comic Sans MS" panose="030F0702030302020204" pitchFamily="66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168008" y="548680"/>
            <a:ext cx="5832648" cy="3192437"/>
            <a:chOff x="6168008" y="548680"/>
            <a:chExt cx="5832648" cy="3192437"/>
          </a:xfrm>
        </p:grpSpPr>
        <p:grpSp>
          <p:nvGrpSpPr>
            <p:cNvPr id="41" name="组合 40"/>
            <p:cNvGrpSpPr/>
            <p:nvPr/>
          </p:nvGrpSpPr>
          <p:grpSpPr>
            <a:xfrm>
              <a:off x="7248128" y="548680"/>
              <a:ext cx="3876431" cy="1368152"/>
              <a:chOff x="7104112" y="548681"/>
              <a:chExt cx="3876431" cy="1368152"/>
            </a:xfrm>
          </p:grpSpPr>
          <p:pic>
            <p:nvPicPr>
              <p:cNvPr id="19" name="Picture 2" descr="C:\Users\Administrator\Desktop\t011a0baf2ec250394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875" t="3533" r="68500" b="29531"/>
              <a:stretch>
                <a:fillRect/>
              </a:stretch>
            </p:blipFill>
            <p:spPr bwMode="auto">
              <a:xfrm rot="5400000">
                <a:off x="8358252" y="-705459"/>
                <a:ext cx="1368152" cy="3876431"/>
              </a:xfrm>
              <a:prstGeom prst="rect">
                <a:avLst/>
              </a:prstGeom>
              <a:noFill/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8040216" y="908720"/>
                <a:ext cx="25202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 smtClean="0">
                    <a:latin typeface="Comic Sans MS" panose="030F0702030302020204" pitchFamily="66" charset="0"/>
                  </a:rPr>
                  <a:t>Your turn</a:t>
                </a:r>
                <a:endParaRPr lang="en-US" altLang="zh-CN" sz="3600" dirty="0" smtClean="0">
                  <a:latin typeface="Comic Sans MS" panose="030F0702030302020204" pitchFamily="66" charset="0"/>
                </a:endParaRPr>
              </a:p>
              <a:p>
                <a:endParaRPr lang="zh-CN" altLang="en-US" dirty="0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6168008" y="2204864"/>
              <a:ext cx="5832648" cy="1536253"/>
              <a:chOff x="6168008" y="2204864"/>
              <a:chExt cx="5832648" cy="1536253"/>
            </a:xfrm>
          </p:grpSpPr>
          <p:pic>
            <p:nvPicPr>
              <p:cNvPr id="1028" name="Picture 4" descr="C:\Users\Administrator\Desktop\large 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68008" y="2204864"/>
                <a:ext cx="1682605" cy="1536253"/>
              </a:xfrm>
              <a:prstGeom prst="rect">
                <a:avLst/>
              </a:prstGeom>
              <a:noFill/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7968208" y="2708920"/>
                <a:ext cx="4032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knife/on the plate/sharp</a:t>
                </a:r>
                <a:endParaRPr lang="zh-CN" altLang="en-US" sz="24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519936" y="4149080"/>
            <a:ext cx="6552728" cy="1651273"/>
            <a:chOff x="5519936" y="4149080"/>
            <a:chExt cx="6552728" cy="1651273"/>
          </a:xfrm>
        </p:grpSpPr>
        <p:pic>
          <p:nvPicPr>
            <p:cNvPr id="1030" name="Picture 6" descr="C:\Users\Administrator\Desktop\large 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9936" y="4149080"/>
              <a:ext cx="2583695" cy="1651273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8040216" y="4869160"/>
              <a:ext cx="4032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sym typeface="Georgia" panose="02040502050405020303" pitchFamily="18" charset="0"/>
                </a:rPr>
                <a:t>box/on the floor/large</a:t>
              </a:r>
              <a:endPara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sym typeface="Georgia" panose="02040502050405020303" pitchFamily="18" charset="0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75376" y="5085184"/>
            <a:ext cx="56166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404664"/>
            <a:ext cx="3465575" cy="2571936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4007768" y="1052736"/>
            <a:ext cx="3240360" cy="584318"/>
          </a:xfrm>
          <a:prstGeom prst="wedgeRoundRectCallout">
            <a:avLst>
              <a:gd name="adj1" fmla="val -55663"/>
              <a:gd name="adj2" fmla="val -300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Where is </a:t>
            </a:r>
            <a:r>
              <a:rPr lang="en-US" altLang="zh-CN" sz="26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my dog?</a:t>
            </a:r>
            <a:endParaRPr lang="zh-CN" altLang="en-US" sz="26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 t="3302"/>
          <a:stretch>
            <a:fillRect/>
          </a:stretch>
        </p:blipFill>
        <p:spPr>
          <a:xfrm>
            <a:off x="9120336" y="1268760"/>
            <a:ext cx="2029755" cy="2108831"/>
          </a:xfrm>
          <a:prstGeom prst="rect">
            <a:avLst/>
          </a:prstGeom>
        </p:spPr>
      </p:pic>
      <p:sp>
        <p:nvSpPr>
          <p:cNvPr id="18" name="圆角矩形标注 17"/>
          <p:cNvSpPr/>
          <p:nvPr/>
        </p:nvSpPr>
        <p:spPr>
          <a:xfrm>
            <a:off x="5447928" y="2348880"/>
            <a:ext cx="3240360" cy="584318"/>
          </a:xfrm>
          <a:prstGeom prst="wedgeRoundRectCallout">
            <a:avLst>
              <a:gd name="adj1" fmla="val 56609"/>
              <a:gd name="adj2" fmla="val -164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 is 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the box.</a:t>
            </a:r>
            <a:endParaRPr lang="zh-CN" altLang="en-US" sz="26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0" y="-635"/>
            <a:ext cx="2159000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7" name="组合 13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8" name="组合 29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36" name="圆角矩形 35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7" name="图片 36" descr="大桥教育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38" name="矩形 37"/>
            <p:cNvSpPr/>
            <p:nvPr/>
          </p:nvSpPr>
          <p:spPr>
            <a:xfrm>
              <a:off x="418" y="45"/>
              <a:ext cx="3156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Lead in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圆角矩形标注 24"/>
          <p:cNvSpPr/>
          <p:nvPr/>
        </p:nvSpPr>
        <p:spPr>
          <a:xfrm>
            <a:off x="2639616" y="3501008"/>
            <a:ext cx="3543114" cy="584318"/>
          </a:xfrm>
          <a:prstGeom prst="wedgeRoundRectCallout">
            <a:avLst>
              <a:gd name="adj1" fmla="val -57939"/>
              <a:gd name="adj2" fmla="val -480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Where</a:t>
            </a:r>
            <a:r>
              <a:rPr lang="en-US" altLang="zh-CN" sz="26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the dogs?</a:t>
            </a:r>
            <a:endParaRPr lang="zh-CN" altLang="en-US" sz="26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4583832" y="4797152"/>
            <a:ext cx="3543114" cy="584318"/>
          </a:xfrm>
          <a:prstGeom prst="wedgeRoundRectCallout">
            <a:avLst>
              <a:gd name="adj1" fmla="val 55963"/>
              <a:gd name="adj2" fmla="val -269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They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on the box.</a:t>
            </a:r>
            <a:endParaRPr lang="zh-CN" altLang="en-US" sz="26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400256" y="3573016"/>
            <a:ext cx="2326670" cy="2541239"/>
            <a:chOff x="9175897" y="780598"/>
            <a:chExt cx="2326670" cy="2541239"/>
          </a:xfrm>
        </p:grpSpPr>
        <p:grpSp>
          <p:nvGrpSpPr>
            <p:cNvPr id="30" name="组合 52"/>
            <p:cNvGrpSpPr/>
            <p:nvPr/>
          </p:nvGrpSpPr>
          <p:grpSpPr>
            <a:xfrm>
              <a:off x="9175897" y="786067"/>
              <a:ext cx="2326670" cy="2535770"/>
              <a:chOff x="839416" y="1230278"/>
              <a:chExt cx="2326670" cy="2535770"/>
            </a:xfrm>
          </p:grpSpPr>
          <p:pic>
            <p:nvPicPr>
              <p:cNvPr id="39" name="图片 38" descr="2008125102849797_2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8802" t="35838" b="33969"/>
              <a:stretch>
                <a:fillRect/>
              </a:stretch>
            </p:blipFill>
            <p:spPr>
              <a:xfrm>
                <a:off x="839416" y="1365021"/>
                <a:ext cx="2326670" cy="2401027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9889" y="1230278"/>
                <a:ext cx="949500" cy="927000"/>
              </a:xfrm>
              <a:prstGeom prst="rect">
                <a:avLst/>
              </a:prstGeom>
            </p:spPr>
          </p:pic>
        </p:grp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06501" y="780598"/>
              <a:ext cx="949500" cy="9270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7511480" y="4365104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1344" y="260648"/>
            <a:ext cx="3465575" cy="2571936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3791744" y="476672"/>
            <a:ext cx="3240360" cy="584318"/>
          </a:xfrm>
          <a:prstGeom prst="wedgeRoundRectCallout">
            <a:avLst>
              <a:gd name="adj1" fmla="val -55663"/>
              <a:gd name="adj2" fmla="val -300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Where</a:t>
            </a:r>
            <a:r>
              <a:rPr lang="en-US" altLang="zh-CN" sz="26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is my dog?</a:t>
            </a:r>
            <a:endParaRPr lang="zh-CN" altLang="en-US" sz="26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91344" y="4653136"/>
            <a:ext cx="11305256" cy="1872208"/>
            <a:chOff x="191344" y="4653136"/>
            <a:chExt cx="11305256" cy="1872208"/>
          </a:xfrm>
        </p:grpSpPr>
        <p:sp>
          <p:nvSpPr>
            <p:cNvPr id="46" name="圆角矩形标注 45"/>
            <p:cNvSpPr/>
            <p:nvPr/>
          </p:nvSpPr>
          <p:spPr>
            <a:xfrm>
              <a:off x="191344" y="4653136"/>
              <a:ext cx="11305256" cy="1872208"/>
            </a:xfrm>
            <a:prstGeom prst="wedgeRoundRectCallout">
              <a:avLst>
                <a:gd name="adj1" fmla="val 48879"/>
                <a:gd name="adj2" fmla="val -9953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6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5360" y="4653136"/>
              <a:ext cx="101094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  <a:ea typeface="宋体" panose="02010600030101010101" pitchFamily="2" charset="-122"/>
                </a:rPr>
                <a:t>where</a:t>
              </a:r>
              <a:r>
                <a:rPr lang="en-US" altLang="zh-CN" sz="2600" dirty="0" smtClean="0"/>
                <a:t> </a:t>
              </a:r>
              <a:r>
                <a:rPr lang="zh-CN" altLang="en-US" sz="2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疑问副词。引导特殊疑问句。询问人或者事物的位置。</a:t>
              </a:r>
              <a:endPara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/>
          <a:srcRect t="3302"/>
          <a:stretch>
            <a:fillRect/>
          </a:stretch>
        </p:blipFill>
        <p:spPr>
          <a:xfrm>
            <a:off x="9840416" y="908720"/>
            <a:ext cx="1613908" cy="1676783"/>
          </a:xfrm>
          <a:prstGeom prst="rect">
            <a:avLst/>
          </a:prstGeom>
        </p:spPr>
      </p:pic>
      <p:sp>
        <p:nvSpPr>
          <p:cNvPr id="18" name="圆角矩形标注 17"/>
          <p:cNvSpPr/>
          <p:nvPr/>
        </p:nvSpPr>
        <p:spPr>
          <a:xfrm>
            <a:off x="3863752" y="1844824"/>
            <a:ext cx="2952328" cy="584318"/>
          </a:xfrm>
          <a:prstGeom prst="wedgeRoundRectCallout">
            <a:avLst>
              <a:gd name="adj1" fmla="val 59865"/>
              <a:gd name="adj2" fmla="val -179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 is on the box.</a:t>
            </a:r>
            <a:endParaRPr lang="zh-CN" altLang="en-US" sz="26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7464152" y="1844824"/>
            <a:ext cx="2088232" cy="584318"/>
          </a:xfrm>
          <a:prstGeom prst="wedgeRoundRectCallout">
            <a:avLst>
              <a:gd name="adj1" fmla="val 64206"/>
              <a:gd name="adj2" fmla="val -194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the box.</a:t>
            </a:r>
            <a:endParaRPr lang="zh-CN" altLang="en-US" sz="26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35360" y="5085184"/>
            <a:ext cx="10657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回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答可以是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句子，也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可以是短语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0" y="-635"/>
            <a:ext cx="2159000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36" name="圆角矩形 35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7" name="图片 36" descr="大桥教育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38" name="矩形 37"/>
            <p:cNvSpPr/>
            <p:nvPr/>
          </p:nvSpPr>
          <p:spPr>
            <a:xfrm>
              <a:off x="418" y="45"/>
              <a:ext cx="3156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pitchFamily="66" charset="0"/>
                </a:rPr>
                <a:t>Grammar-1</a:t>
              </a:r>
              <a:endParaRPr lang="en-US" altLang="zh-CN" sz="2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59696" y="1196752"/>
            <a:ext cx="1944216" cy="931901"/>
            <a:chOff x="6381752" y="4918368"/>
            <a:chExt cx="2143140" cy="9319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53320" y="4918368"/>
              <a:ext cx="1071570" cy="45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6381752" y="5357826"/>
              <a:ext cx="21431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mic Sans MS" panose="030F0702030302020204" pitchFamily="66" charset="0"/>
                </a:rPr>
                <a:t>adv.</a:t>
              </a:r>
              <a:r>
                <a:rPr lang="en-US" altLang="zh-CN" dirty="0" smtClean="0"/>
                <a:t>   </a:t>
              </a:r>
              <a:r>
                <a:rPr lang="zh-CN" altLang="en-US" sz="2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在哪里</a:t>
              </a:r>
              <a:endPara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8" name="圆角矩形标注 27"/>
          <p:cNvSpPr/>
          <p:nvPr/>
        </p:nvSpPr>
        <p:spPr>
          <a:xfrm>
            <a:off x="3575720" y="3068960"/>
            <a:ext cx="3543114" cy="584318"/>
          </a:xfrm>
          <a:prstGeom prst="wedgeRoundRectCallout">
            <a:avLst>
              <a:gd name="adj1" fmla="val -54217"/>
              <a:gd name="adj2" fmla="val -20951"/>
              <a:gd name="adj3" fmla="val 16667"/>
            </a:avLst>
          </a:prstGeom>
          <a:solidFill>
            <a:srgbClr val="E7F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Where </a:t>
            </a:r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the dogs?</a:t>
            </a:r>
            <a:endParaRPr lang="zh-CN" altLang="en-US" sz="26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6312024" y="3789040"/>
            <a:ext cx="3543114" cy="584318"/>
          </a:xfrm>
          <a:prstGeom prst="wedgeRoundRectCallout">
            <a:avLst>
              <a:gd name="adj1" fmla="val 55218"/>
              <a:gd name="adj2" fmla="val -16437"/>
              <a:gd name="adj3" fmla="val 16667"/>
            </a:avLst>
          </a:prstGeom>
          <a:solidFill>
            <a:srgbClr val="E7F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They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on the box.</a:t>
            </a:r>
            <a:endParaRPr lang="zh-CN" altLang="en-US" sz="26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984432" y="3068960"/>
            <a:ext cx="1584176" cy="1461119"/>
            <a:chOff x="9175897" y="780598"/>
            <a:chExt cx="2326670" cy="2541239"/>
          </a:xfrm>
        </p:grpSpPr>
        <p:grpSp>
          <p:nvGrpSpPr>
            <p:cNvPr id="39" name="组合 52"/>
            <p:cNvGrpSpPr/>
            <p:nvPr/>
          </p:nvGrpSpPr>
          <p:grpSpPr>
            <a:xfrm>
              <a:off x="9175897" y="786067"/>
              <a:ext cx="2326670" cy="2535770"/>
              <a:chOff x="839416" y="1230278"/>
              <a:chExt cx="2326670" cy="2535770"/>
            </a:xfrm>
          </p:grpSpPr>
          <p:pic>
            <p:nvPicPr>
              <p:cNvPr id="41" name="图片 40" descr="2008125102849797_2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8802" t="35838" b="33969"/>
              <a:stretch>
                <a:fillRect/>
              </a:stretch>
            </p:blipFill>
            <p:spPr>
              <a:xfrm>
                <a:off x="839416" y="1365021"/>
                <a:ext cx="2326670" cy="2401027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9889" y="1230278"/>
                <a:ext cx="949500" cy="927000"/>
              </a:xfrm>
              <a:prstGeom prst="rect">
                <a:avLst/>
              </a:prstGeom>
            </p:spPr>
          </p:pic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06501" y="780598"/>
              <a:ext cx="949500" cy="927000"/>
            </a:xfrm>
            <a:prstGeom prst="rect">
              <a:avLst/>
            </a:prstGeom>
          </p:spPr>
        </p:pic>
      </p:grpSp>
      <p:sp>
        <p:nvSpPr>
          <p:cNvPr id="43" name="TextBox 27"/>
          <p:cNvSpPr txBox="1"/>
          <p:nvPr/>
        </p:nvSpPr>
        <p:spPr>
          <a:xfrm>
            <a:off x="335360" y="5517232"/>
            <a:ext cx="4000528" cy="892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Where </a:t>
            </a:r>
            <a:r>
              <a:rPr lang="en-US" altLang="zh-CN" sz="26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 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+</a:t>
            </a:r>
            <a:r>
              <a:rPr kumimoji="1" lang="zh-CN" altLang="en-US" sz="2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</a:t>
            </a:r>
            <a:r>
              <a:rPr kumimoji="1" lang="zh-CN" altLang="en-US" sz="2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单？ </a:t>
            </a:r>
            <a:r>
              <a:rPr kumimoji="1" lang="zh-CN" altLang="en-US" sz="2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kumimoji="1" lang="en-US" altLang="zh-CN" sz="26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sz="2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It’s </a:t>
            </a:r>
            <a:r>
              <a:rPr lang="en-US" altLang="zh-CN" sz="26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,It’s </a:t>
            </a:r>
            <a:r>
              <a:rPr kumimoji="1" lang="zh-CN" altLang="en-US" sz="2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记心间。</a:t>
            </a:r>
            <a:r>
              <a:rPr kumimoji="1" lang="en-US" altLang="zh-CN" sz="2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en-US" altLang="zh-CN" sz="2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4223792" y="5517232"/>
            <a:ext cx="4634941" cy="892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Where </a:t>
            </a:r>
            <a:r>
              <a:rPr lang="en-US" altLang="zh-CN" sz="26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are </a:t>
            </a:r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+</a:t>
            </a:r>
            <a:r>
              <a:rPr kumimoji="1" lang="zh-CN" altLang="en-US" sz="26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</a:t>
            </a:r>
            <a:r>
              <a:rPr kumimoji="1" lang="zh-CN" altLang="en-US" sz="2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复？ </a:t>
            </a:r>
            <a:endParaRPr kumimoji="1" lang="en-US" altLang="zh-CN" sz="2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They’re </a:t>
            </a:r>
            <a:r>
              <a:rPr lang="en-US" altLang="zh-CN" sz="26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, they’re </a:t>
            </a:r>
            <a:r>
              <a:rPr kumimoji="1" lang="zh-CN" altLang="en-US" sz="2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要记住。</a:t>
            </a:r>
            <a:r>
              <a:rPr kumimoji="1" lang="en-US" altLang="zh-CN" sz="2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en-US" altLang="zh-CN" sz="2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6888088" y="2060848"/>
            <a:ext cx="432048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41595" y="626110"/>
            <a:ext cx="342265" cy="361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09895" y="625475"/>
            <a:ext cx="1172210" cy="36131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63975" y="1956435"/>
            <a:ext cx="568325" cy="36131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7464425" y="987425"/>
            <a:ext cx="1780540" cy="584200"/>
          </a:xfrm>
          <a:prstGeom prst="wedgeRoundRectCallout">
            <a:avLst>
              <a:gd name="adj1" fmla="val 55218"/>
              <a:gd name="adj2" fmla="val -16437"/>
              <a:gd name="adj3" fmla="val 16667"/>
            </a:avLst>
          </a:prstGeom>
          <a:solidFill>
            <a:srgbClr val="E7F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名问代答</a:t>
            </a:r>
            <a:endParaRPr lang="zh-CN" sz="2600" b="1" dirty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/>
      <p:bldP spid="28" grpId="0" animBg="1"/>
      <p:bldP spid="29" grpId="0" animBg="1"/>
      <p:bldP spid="43" grpId="0"/>
      <p:bldP spid="44" grpId="0"/>
      <p:bldP spid="48" grpId="0" animBg="1"/>
      <p:bldP spid="4" grpId="0" bldLvl="0" animBg="1"/>
      <p:bldP spid="7" grpId="0" bldLvl="0" animBg="1"/>
      <p:bldP spid="8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7613</Words>
  <Application>WPS 演示</Application>
  <PresentationFormat>宽屏</PresentationFormat>
  <Paragraphs>647</Paragraphs>
  <Slides>35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Arial</vt:lpstr>
      <vt:lpstr>宋体</vt:lpstr>
      <vt:lpstr>Wingdings</vt:lpstr>
      <vt:lpstr>幼圆</vt:lpstr>
      <vt:lpstr>汉仪乐喵体W</vt:lpstr>
      <vt:lpstr>Comic Sans MS</vt:lpstr>
      <vt:lpstr>微软雅黑</vt:lpstr>
      <vt:lpstr>黑体</vt:lpstr>
      <vt:lpstr>Georgia</vt:lpstr>
      <vt:lpstr>Arial Unicode MS</vt:lpstr>
      <vt:lpstr>Calibri</vt:lpstr>
      <vt:lpstr>Wingdings 2</vt:lpstr>
      <vt:lpstr>华文楷体</vt:lpstr>
      <vt:lpstr>Tahoma</vt:lpstr>
      <vt:lpstr>Adobe 楷体 Std R</vt:lpstr>
      <vt:lpstr>1_Office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Lynn</cp:lastModifiedBy>
  <cp:revision>294</cp:revision>
  <dcterms:created xsi:type="dcterms:W3CDTF">2020-04-07T08:20:00Z</dcterms:created>
  <dcterms:modified xsi:type="dcterms:W3CDTF">2021-01-12T07:10:36Z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