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7" r:id="rId3"/>
    <p:sldId id="274" r:id="rId4"/>
    <p:sldId id="258" r:id="rId6"/>
    <p:sldId id="259" r:id="rId7"/>
    <p:sldId id="266" r:id="rId8"/>
    <p:sldId id="267" r:id="rId9"/>
    <p:sldId id="268" r:id="rId10"/>
    <p:sldId id="269" r:id="rId11"/>
    <p:sldId id="263" r:id="rId12"/>
    <p:sldId id="261" r:id="rId13"/>
    <p:sldId id="275" r:id="rId14"/>
    <p:sldId id="276" r:id="rId15"/>
    <p:sldId id="277" r:id="rId16"/>
    <p:sldId id="288" r:id="rId17"/>
    <p:sldId id="265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scary</a:t>
            </a:r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收音机里的  </a:t>
            </a:r>
            <a:r>
              <a:rPr lang="en-US" altLang="zh-CN"/>
              <a:t>on the computer/TV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10</a:t>
            </a:r>
            <a:r>
              <a:rPr lang="zh-CN" altLang="en-US"/>
              <a:t>度</a:t>
            </a:r>
            <a:r>
              <a:rPr lang="en-US" altLang="zh-CN"/>
              <a:t>+</a:t>
            </a:r>
            <a:r>
              <a:rPr lang="zh-CN" altLang="en-US"/>
              <a:t>单位  minus ten degrees centigrade  10 degree</a:t>
            </a:r>
            <a:r>
              <a:rPr lang="en-US" altLang="zh-CN"/>
              <a:t>s</a:t>
            </a:r>
            <a:r>
              <a:rPr lang="zh-CN" altLang="en-US"/>
              <a:t> centigrade below zero 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How I miss you !  How I admire you!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Recently</a:t>
            </a:r>
            <a:r>
              <a:rPr lang="zh-CN" altLang="en-US"/>
              <a:t>，</a:t>
            </a:r>
            <a:r>
              <a:rPr lang="en-US" altLang="zh-CN"/>
              <a:t>t</a:t>
            </a:r>
            <a:r>
              <a:rPr lang="en-US" altLang="zh-CN"/>
              <a:t>he prices have risen rapidly </a:t>
            </a:r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frosty [frɔːst] </a:t>
            </a:r>
            <a:r>
              <a:rPr lang="zh-CN" altLang="en-US"/>
              <a:t>霜冻的 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storm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暴风雨、雪 有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..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雨雪用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heavy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修饰，风用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strong  thunder shower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雷阵雨 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thunder storm 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雷暴雷雨 暴风雨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lightning 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闪电、打闪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2053" name="TextBox 17"/>
          <p:cNvSpPr txBox="1"/>
          <p:nvPr/>
        </p:nvSpPr>
        <p:spPr>
          <a:xfrm>
            <a:off x="1851660" y="638175"/>
            <a:ext cx="831151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4000" b="1" dirty="0">
                <a:latin typeface="Arial" panose="020B0604020202020204" pitchFamily="34" charset="0"/>
                <a:cs typeface="Arial" panose="020B0604020202020204" pitchFamily="34" charset="0"/>
              </a:rPr>
              <a:t>Unit 1     Spring Is Coming!</a:t>
            </a:r>
            <a:endParaRPr lang="zh-CN" altLang="en-US" sz="4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52" name="TextBox 19"/>
          <p:cNvSpPr txBox="1"/>
          <p:nvPr/>
        </p:nvSpPr>
        <p:spPr>
          <a:xfrm>
            <a:off x="4359275" y="561658"/>
            <a:ext cx="6059488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40242" y="2115820"/>
            <a:ext cx="9813608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</a:t>
            </a:r>
            <a:r>
              <a:rPr lang="zh-CN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zh-CN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</a:t>
            </a:r>
            <a:r>
              <a:rPr lang="zh-CN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outdoor activities</a:t>
            </a:r>
            <a:endParaRPr lang="en-US" altLang="zh-CN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Grammar:    word building (</a:t>
            </a:r>
            <a:r>
              <a:rPr lang="zh-CN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构词法</a:t>
            </a:r>
            <a:r>
              <a:rPr lang="en-US" altLang="zh-CN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31140" y="184468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6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37285" y="1846580"/>
            <a:ext cx="2412365" cy="583565"/>
          </a:xfrm>
          <a:prstGeom prst="rect">
            <a:avLst/>
          </a:prstGeom>
          <a:solidFill>
            <a:srgbClr val="FFFF00"/>
          </a:solidFill>
        </p:spPr>
        <p:txBody>
          <a:bodyPr wrap="none" rtlCol="0" anchor="t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Georgia" panose="02040502050405020303" pitchFamily="18" charset="0"/>
                <a:cs typeface="Arial" panose="020B0604020202020204" pitchFamily="34" charset="0"/>
                <a:sym typeface="+mn-ea"/>
              </a:rPr>
              <a:t>wish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&amp; </a:t>
            </a:r>
            <a:r>
              <a:rPr lang="en-US" sz="3200" dirty="0">
                <a:solidFill>
                  <a:srgbClr val="FF0000"/>
                </a:solidFill>
                <a:latin typeface="Georgia" panose="02040502050405020303" pitchFamily="18" charset="0"/>
                <a:cs typeface="Arial" panose="020B0604020202020204" pitchFamily="34" charset="0"/>
                <a:sym typeface="+mn-ea"/>
              </a:rPr>
              <a:t>hope</a:t>
            </a:r>
            <a:r>
              <a:rPr lang="en-US" sz="3200" dirty="0">
                <a:latin typeface="Georgia" panose="02040502050405020303" pitchFamily="18" charset="0"/>
                <a:cs typeface="Arial" panose="020B0604020202020204" pitchFamily="34" charset="0"/>
                <a:sym typeface="+mn-ea"/>
              </a:rPr>
              <a:t> </a:t>
            </a:r>
            <a:endParaRPr lang="zh-CN" altLang="en-US" sz="3200" dirty="0"/>
          </a:p>
        </p:txBody>
      </p:sp>
      <p:sp>
        <p:nvSpPr>
          <p:cNvPr id="6" name="文本框 5"/>
          <p:cNvSpPr txBox="1"/>
          <p:nvPr/>
        </p:nvSpPr>
        <p:spPr>
          <a:xfrm>
            <a:off x="1051560" y="1198245"/>
            <a:ext cx="420179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 hope not!</a:t>
            </a:r>
            <a:r>
              <a:rPr lang="zh-CN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我希望不会！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26485" y="1661795"/>
            <a:ext cx="55105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wish to do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hope to do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02360" y="2874645"/>
            <a:ext cx="8584565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685800" indent="-685800" algn="l"/>
            <a:r>
              <a:rPr 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不同：</a:t>
            </a:r>
            <a:endParaRPr lang="zh-CN" sz="24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marL="685800" indent="-685800" algn="l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(1) wish sb. to do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sth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“</a:t>
            </a:r>
            <a:r>
              <a:rPr 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希望某人做某事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”</a:t>
            </a:r>
            <a:r>
              <a:rPr 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。</a:t>
            </a:r>
            <a:endParaRPr lang="zh-CN" sz="28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marL="685800" indent="-685800" algn="l"/>
            <a:r>
              <a:rPr 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     </a:t>
            </a:r>
            <a:r>
              <a:rPr lang="en-US" altLang="zh-CN" sz="2800" dirty="0" err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wish you to go.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685800" indent="-685800" algn="l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(2) wish sb. +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名词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685800" indent="-685800" algn="l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 I wish you a merry Christmas.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685800" indent="-685800" algn="l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(3) hope +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从句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685800" indent="-685800" algn="l"/>
            <a:r>
              <a:rPr lang="zh-CN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</a:t>
            </a:r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</a:t>
            </a:r>
            <a:r>
              <a:rPr lang="en-US" altLang="zh-CN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eg</a:t>
            </a:r>
            <a:r>
              <a:rPr lang="en-US" altLang="zh-C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hope you can go with me.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69315" y="1089025"/>
            <a:ext cx="427228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What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strange</a:t>
            </a:r>
            <a:r>
              <a:rPr 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weather!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1917" y="73342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7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953135" y="1875155"/>
            <a:ext cx="11147425" cy="31076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what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引导的感叹句：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①What +a/an +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形容词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可数名词单数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+主语+谓语！</a:t>
            </a:r>
            <a:endParaRPr lang="en-US" sz="2800" b="0" i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indent="0"/>
            <a:r>
              <a:rPr lang="en-US" sz="2800" b="0" i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</a:t>
            </a:r>
            <a:r>
              <a:rPr lang="en-US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What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 a nice present it is! 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②What +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形容词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可数名词复数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+主语+谓语！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      What beautiful flowers they are! 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③What +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形容词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不可数名词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+主语+谓语！</a:t>
            </a:r>
            <a:endParaRPr lang="en-US" sz="2800" b="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W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hat fine weather it is today!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76071" y="4982845"/>
            <a:ext cx="507238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Georgia" panose="02040502050405020303" pitchFamily="18" charset="0"/>
              </a:rPr>
              <a:t>What + </a:t>
            </a:r>
            <a:r>
              <a:rPr lang="zh-CN" altLang="en-US" sz="3200" dirty="0">
                <a:solidFill>
                  <a:srgbClr val="FF0000"/>
                </a:solidFill>
                <a:latin typeface="Georgia" panose="02040502050405020303" pitchFamily="18" charset="0"/>
              </a:rPr>
              <a:t>名词</a:t>
            </a:r>
            <a:r>
              <a:rPr lang="en-US" altLang="zh-CN" sz="3200" dirty="0">
                <a:solidFill>
                  <a:srgbClr val="FF0000"/>
                </a:solidFill>
                <a:latin typeface="Georgia" panose="02040502050405020303" pitchFamily="18" charset="0"/>
              </a:rPr>
              <a:t>/ </a:t>
            </a:r>
            <a:r>
              <a:rPr lang="zh-CN" altLang="en-US" sz="3200" dirty="0">
                <a:solidFill>
                  <a:srgbClr val="FF0000"/>
                </a:solidFill>
                <a:latin typeface="Georgia" panose="02040502050405020303" pitchFamily="18" charset="0"/>
              </a:rPr>
              <a:t>名词性短语</a:t>
            </a:r>
            <a:endParaRPr lang="zh-CN" altLang="en-US" sz="32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173480" y="935990"/>
            <a:ext cx="903605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how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引导的感叹句：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① How +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形容词/副词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+主语+谓语！</a:t>
            </a:r>
            <a:endParaRPr lang="en-US" sz="2800" b="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H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ow careful </a:t>
            </a:r>
            <a:r>
              <a:rPr lang="zh-CN" alt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she is</a:t>
            </a:r>
            <a:r>
              <a:rPr lang="zh-CN" alt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lang="zh-CN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！ </a:t>
            </a:r>
            <a:endParaRPr lang="zh-CN" sz="2800" b="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indent="0"/>
            <a:r>
              <a:rPr lang="zh-CN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</a:t>
            </a:r>
            <a:r>
              <a:rPr lang="en-US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ow fast </a:t>
            </a:r>
            <a:r>
              <a:rPr lang="zh-CN" alt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he runs</a:t>
            </a:r>
            <a:r>
              <a:rPr lang="zh-CN" alt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② How +</a:t>
            </a:r>
            <a:r>
              <a:rPr lang="zh-CN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形容词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+ a/an +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可数名词单数+主语+谓语！</a:t>
            </a:r>
            <a:endParaRPr lang="en-US" sz="2800" b="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H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ow lovely a girl </a:t>
            </a:r>
            <a:r>
              <a:rPr lang="zh-CN" alt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she is</a:t>
            </a:r>
            <a:r>
              <a:rPr lang="zh-CN" alt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）！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③ How +</a:t>
            </a:r>
            <a:r>
              <a:rPr lang="zh-CN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主语+谓语！</a:t>
            </a:r>
            <a:endParaRPr lang="en-US" sz="2800" b="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H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ow  time flies! / How time goes by!</a:t>
            </a:r>
            <a:endParaRPr lang="en-US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zh-CN" alt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zh-CN" sz="2800" b="0" dirty="0">
                <a:latin typeface="Arial" panose="020B0604020202020204" pitchFamily="34" charset="0"/>
                <a:cs typeface="Arial" panose="020B0604020202020204" pitchFamily="34" charset="0"/>
              </a:rPr>
              <a:t>How I miss you! </a:t>
            </a:r>
            <a:endParaRPr lang="en-US" altLang="zh-CN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84319" y="5454650"/>
            <a:ext cx="426783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Georgia" panose="02040502050405020303" pitchFamily="18" charset="0"/>
              </a:rPr>
              <a:t>How + </a:t>
            </a:r>
            <a:r>
              <a:rPr lang="zh-CN" altLang="en-US" sz="3200" dirty="0">
                <a:solidFill>
                  <a:srgbClr val="FF0000"/>
                </a:solidFill>
                <a:latin typeface="Georgia" panose="02040502050405020303" pitchFamily="18" charset="0"/>
              </a:rPr>
              <a:t>形</a:t>
            </a:r>
            <a:r>
              <a:rPr lang="en-US" altLang="zh-CN" sz="3200" dirty="0">
                <a:solidFill>
                  <a:srgbClr val="FF0000"/>
                </a:solidFill>
                <a:latin typeface="Georgia" panose="02040502050405020303" pitchFamily="18" charset="0"/>
              </a:rPr>
              <a:t>/</a:t>
            </a:r>
            <a:r>
              <a:rPr lang="zh-CN" altLang="en-US" sz="3200" dirty="0">
                <a:solidFill>
                  <a:srgbClr val="FF0000"/>
                </a:solidFill>
                <a:latin typeface="Georgia" panose="02040502050405020303" pitchFamily="18" charset="0"/>
              </a:rPr>
              <a:t>副</a:t>
            </a:r>
            <a:endParaRPr lang="zh-CN" altLang="en-US" sz="32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915035" y="1207770"/>
            <a:ext cx="10362565" cy="31076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（    ）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–We are going to take part in Running Man.          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–______exciting news!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A. What        B. What an      C. How       D. How an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（    ）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 –________brave Zhang Hua is!    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–Yes. He helped his neighbor, </a:t>
            </a:r>
            <a:r>
              <a:rPr lang="en-US" sz="2800" dirty="0" err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Mrs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Sun, out of the fire.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A. What a     B. How             C. How a     D. What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46835" y="1207770"/>
            <a:ext cx="6902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A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46835" y="2833370"/>
            <a:ext cx="6902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B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-105728" y="69850"/>
            <a:ext cx="3953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 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8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20445" y="1423035"/>
            <a:ext cx="427037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3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rise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zh-CN" altLang="en-US" sz="32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升起、上升；增加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20445" y="4678045"/>
            <a:ext cx="484124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200" b="1" dirty="0">
                <a:sym typeface="+mn-ea"/>
              </a:rPr>
              <a:t> </a:t>
            </a:r>
            <a:r>
              <a:rPr lang="en-US" altLang="zh-CN" sz="3200" b="1" dirty="0">
                <a:latin typeface="Georgia" panose="02040502050405020303" pitchFamily="18" charset="0"/>
                <a:sym typeface="+mn-ea"/>
              </a:rPr>
              <a:t>s</a:t>
            </a:r>
            <a:r>
              <a:rPr lang="en-US" altLang="zh-CN" sz="3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et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zh-CN" altLang="en-US" sz="32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（日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/ </a:t>
            </a:r>
            <a:r>
              <a:rPr lang="zh-CN" altLang="en-US" sz="32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月）沉落；设置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20445" y="2156460"/>
            <a:ext cx="68986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sun 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rises</a:t>
            </a:r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east.</a:t>
            </a:r>
            <a:endParaRPr lang="en-US" altLang="zh-CN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37505" y="1423035"/>
            <a:ext cx="37833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rise - rose - risen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20445" y="2740025"/>
            <a:ext cx="60255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Arial" panose="020B0604020202020204" pitchFamily="34" charset="0"/>
                <a:cs typeface="Arial" panose="020B0604020202020204" pitchFamily="34" charset="0"/>
              </a:rPr>
              <a:t>raise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zh-CN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使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....</a:t>
            </a:r>
            <a:r>
              <a:rPr lang="zh-CN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上升；举起；养育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20445" y="3404870"/>
            <a:ext cx="83534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Raise</a:t>
            </a:r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your hands when you have the answer.</a:t>
            </a:r>
            <a:endParaRPr lang="en-US" altLang="zh-CN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0445" y="3988435"/>
            <a:ext cx="83534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was 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raised</a:t>
            </a:r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 rich family.</a:t>
            </a:r>
            <a:endParaRPr lang="en-US" altLang="zh-CN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154420" y="4688840"/>
            <a:ext cx="37833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set- set - set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47445" y="5261610"/>
            <a:ext cx="68986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sun 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sets</a:t>
            </a:r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west.</a:t>
            </a:r>
            <a:endParaRPr lang="en-US" altLang="zh-CN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47445" y="5845175"/>
            <a:ext cx="68986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table.</a:t>
            </a:r>
            <a:endParaRPr lang="en-US" altLang="zh-CN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242695" y="1153795"/>
            <a:ext cx="10083165" cy="22453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</a:t>
            </a:r>
            <a:r>
              <a:rPr 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ig In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Here are some weather icons: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sunny  	      light rain          moderate rain            heavy rain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cloudy  	      windy  	           thunderstorm             lightning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/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frosty  	      foggy  	           thunder shower          snowy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740" y="156210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9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42695" y="4262120"/>
            <a:ext cx="956691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sun-sunny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rain-rainy  cloud-cloudy  wind-windy  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frost-frosty </a:t>
            </a:r>
            <a:r>
              <a:rPr lang="en-US" altLang="zh-CN" sz="3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fog-foggy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snow-snowy   storm-stormy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29055" y="3740150"/>
            <a:ext cx="64249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名词的词尾</a:t>
            </a:r>
            <a:r>
              <a:rPr lang="en-US" altLang="zh-CN" sz="2800" dirty="0"/>
              <a:t>+ y ,</a:t>
            </a:r>
            <a:r>
              <a:rPr lang="zh-CN" altLang="en-US" sz="2800" dirty="0"/>
              <a:t>变成形容词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011171" y="269875"/>
            <a:ext cx="616839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indent="0" algn="ctr"/>
            <a:r>
              <a:rPr lang="en-US" sz="36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Lesson1  How’s the weather?</a:t>
            </a:r>
            <a:endParaRPr lang="en-US" altLang="en-US" sz="36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10995" y="1036657"/>
            <a:ext cx="10504805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zh-CN" altLang="en-US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endParaRPr lang="en-US" altLang="zh-CN" sz="2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shower          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阵雨；淋浴         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sunrise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日出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thunder          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雷（声）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sunset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日落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thunderstorm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雷雨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/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雷暴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/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暴风雨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rise 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升起；增加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exact             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精确的                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set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（ 日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/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月）沉落；设置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endParaRPr lang="en-US" altLang="zh-CN" sz="2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phrases</a:t>
            </a:r>
            <a:r>
              <a:rPr lang="zh-CN" altLang="en-US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endParaRPr lang="en-US" altLang="zh-CN" sz="2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weather report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天气预报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during the day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在白天 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be scared of       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害怕      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" y="247650"/>
            <a:ext cx="12715874" cy="53543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>
              <a:lnSpc>
                <a:spcPct val="150000"/>
              </a:lnSpc>
            </a:pPr>
            <a:r>
              <a:rPr lang="en-US" sz="3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Lesson1  How’s the weather?</a:t>
            </a:r>
            <a:endParaRPr lang="en-US" sz="3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Danny: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Good morning, everyone. I’m Danny Dinosaur on the radio.             </a:t>
            </a:r>
            <a:r>
              <a:rPr 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What’s the weather like today ? 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Here’s the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weather report.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Today is </a:t>
            </a:r>
            <a:r>
              <a:rPr lang="en-US" sz="2800" b="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Friday, February 28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 It will be snowy and hot.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Jenny: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en-US" sz="2800" b="0" i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She laughs.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) Danny! </a:t>
            </a:r>
            <a:r>
              <a:rPr lang="en-US" sz="2800" b="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When it snows, it’s not hot.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It’s cold.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Danny: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Ok, it’s not hot. It’s not snowing, but it is cloudy.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Jenny: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What’s the temperature?</a:t>
            </a:r>
            <a:endParaRPr lang="en-US" sz="2800" b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Danny: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Let’s see. </a:t>
            </a:r>
            <a:r>
              <a:rPr 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 will reach 10℃ during the day.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-57150" y="692150"/>
            <a:ext cx="14217015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Brian: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It’s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quite warm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today. Spring is coming. Is it going to rain, Danny?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Danny: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Yes!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There will be a shower this afternoon.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Maybe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there will be a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            thunderstorm.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 hope not!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I’m scared of thunder!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Jenny: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Wow! What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strange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weather! Now talk about the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sunrise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and the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sunset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.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Danny: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This morning, the sun rose. This evening, the sun will set.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Jenny: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No, no! Tell us the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exact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time!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indent="0" algn="l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Danny: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The sun rose at 7:25 this morning and it will set at 6:09 this evening.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635760" y="3080385"/>
            <a:ext cx="9990455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(     )1. –_____the weather _____today?   –It’s rainy.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         </a:t>
            </a:r>
            <a:endParaRPr 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A. How’s ; like   B. What; like    C. What’s; like     D. How; like</a:t>
            </a:r>
            <a:endParaRPr lang="en-US" sz="28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l"/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4465" y="345758"/>
            <a:ext cx="3293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 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1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35760" y="1582420"/>
            <a:ext cx="74155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What's the weather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like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today?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How's the weather today?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11020" y="2917348"/>
            <a:ext cx="5600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</a:rPr>
              <a:t>C </a:t>
            </a:r>
            <a:endParaRPr lang="en-US" altLang="zh-CN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102995" y="1663065"/>
            <a:ext cx="10888980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Jenny: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What’s the temperature?</a:t>
            </a:r>
            <a:endParaRPr lang="en-US" sz="3200" b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l"/>
            <a:endParaRPr lang="en-US" sz="32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Danny: </a:t>
            </a:r>
            <a:r>
              <a:rPr lang="en-US" sz="32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Let’s see.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It will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reach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sz="3200" u="sng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10℃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during the day.</a:t>
            </a:r>
            <a:endParaRPr lang="en-US" sz="32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3040" y="353695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2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825365" y="3632835"/>
            <a:ext cx="6083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  degrees </a:t>
            </a:r>
            <a:r>
              <a:rPr lang="en-US" altLang="zh-CN" sz="3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celcius / centigrade</a:t>
            </a:r>
            <a:endParaRPr lang="en-US" altLang="zh-CN" sz="3200" dirty="0" err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图片 1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9630" y="2187575"/>
            <a:ext cx="2453640" cy="589915"/>
          </a:xfrm>
          <a:prstGeom prst="rect">
            <a:avLst/>
          </a:prstGeom>
        </p:spPr>
      </p:pic>
      <p:pic>
        <p:nvPicPr>
          <p:cNvPr id="3" name="图片 2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0075" y="4216400"/>
            <a:ext cx="3020060" cy="528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7315" y="128588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3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30045" y="868680"/>
            <a:ext cx="445770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It’s 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quite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warm</a:t>
            </a:r>
            <a:r>
              <a:rPr lang="en-US" sz="36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today.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30045" y="1768475"/>
            <a:ext cx="1011491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quite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相当，十分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He is quite right.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n-US" altLang="zh-CN" sz="32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很，非常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It is very hot today, but yesterday it was quite cool.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rather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相当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比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quite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的语气要强，后面可以修饰比较级，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My brother is rather better today.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enough足够 形副后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He is tall enough to reach the book on the table.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51510" y="1285875"/>
            <a:ext cx="693801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There will be a shower this afternoon.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-1" y="-11430"/>
            <a:ext cx="3743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4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51510" y="1964055"/>
            <a:ext cx="58439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There be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句型的一般将来时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51509" y="2634615"/>
            <a:ext cx="79305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There  will be / There is/are going to be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-57150" y="3573781"/>
            <a:ext cx="12877165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dirty="0">
                <a:latin typeface="Georgia" panose="02040502050405020303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     </a:t>
            </a:r>
            <a:r>
              <a:rPr lang="en-US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)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–The radio </a:t>
            </a:r>
            <a:r>
              <a:rPr lang="en-US" altLang="zh-CN" sz="2800" dirty="0" err="1">
                <a:latin typeface="Arial" panose="020B0604020202020204" pitchFamily="34" charset="0"/>
                <a:cs typeface="Arial" panose="020B0604020202020204" pitchFamily="34" charset="0"/>
              </a:rPr>
              <a:t>says_____a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heavy storm in Mount </a:t>
            </a:r>
            <a:r>
              <a:rPr lang="en-US" altLang="zh-CN" sz="2800" dirty="0" err="1">
                <a:latin typeface="Arial" panose="020B0604020202020204" pitchFamily="34" charset="0"/>
                <a:cs typeface="Arial" panose="020B0604020202020204" pitchFamily="34" charset="0"/>
              </a:rPr>
              <a:t>Emei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tomorrow. 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–Bad luck. I planned to go there with my classmates.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A. there is                B. there will be  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C. there will have      D. there is going to have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7799" y="3573781"/>
            <a:ext cx="4737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B</a:t>
            </a:r>
            <a:endParaRPr lang="en-US" altLang="zh-CN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0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0"/>
            <a:ext cx="12249150" cy="6858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116330" y="2419985"/>
            <a:ext cx="4724400" cy="1229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--It</a:t>
            </a:r>
            <a:r>
              <a:rPr 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’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 going to rain today.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--</a:t>
            </a:r>
            <a:r>
              <a:rPr 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hope so./ </a:t>
            </a:r>
            <a:r>
              <a:rPr 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hope not.</a:t>
            </a:r>
            <a:endParaRPr lang="zh-CN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2089" y="-48846"/>
            <a:ext cx="3207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 dirty="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5</a:t>
            </a:r>
            <a:endParaRPr lang="zh-CN" altLang="en-US" sz="3600" dirty="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51560" y="1198245"/>
            <a:ext cx="420179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 hope not!</a:t>
            </a:r>
            <a:r>
              <a:rPr lang="zh-CN" sz="24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我希望不会！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16330" y="1835150"/>
            <a:ext cx="413766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hope so.</a:t>
            </a:r>
            <a:r>
              <a:rPr lang="zh-CN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希望如此</a:t>
            </a:r>
            <a:r>
              <a:rPr lang="en-US" altLang="zh-CN" sz="2800" dirty="0">
                <a:latin typeface="Georgia" panose="02040502050405020303" pitchFamily="18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!</a:t>
            </a:r>
            <a:endParaRPr lang="en-US" altLang="zh-CN" sz="2800" dirty="0">
              <a:solidFill>
                <a:srgbClr val="FF0000"/>
              </a:solidFill>
              <a:latin typeface="Georgia" panose="02040502050405020303" pitchFamily="18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16330" y="3458081"/>
            <a:ext cx="429450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think so./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don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’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 think so.</a:t>
            </a:r>
            <a:endParaRPr lang="en-US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16330" y="4108450"/>
            <a:ext cx="918972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    ) --It</a:t>
            </a:r>
            <a:r>
              <a:rPr 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 reported that there will be a snowstorm this Sunday.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--______. </a:t>
            </a:r>
            <a:r>
              <a:rPr 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</a:t>
            </a:r>
            <a:r>
              <a:rPr 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re planning to go on a picnic that day.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A. I hope so                 B. </a:t>
            </a:r>
            <a:r>
              <a:rPr 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hope not 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C. I</a:t>
            </a:r>
            <a:r>
              <a:rPr 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 afraid so           D. </a:t>
            </a:r>
            <a:r>
              <a:rPr 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 afraid not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278255" y="4044315"/>
            <a:ext cx="6896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B 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4245</Words>
  <Application>WPS 演示</Application>
  <PresentationFormat>宽屏</PresentationFormat>
  <Paragraphs>199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宋体</vt:lpstr>
      <vt:lpstr>Wingdings</vt:lpstr>
      <vt:lpstr>Times New Roman</vt:lpstr>
      <vt:lpstr>华文琥珀</vt:lpstr>
      <vt:lpstr>Georgia</vt:lpstr>
      <vt:lpstr>黑体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Laney</dc:creator>
  <cp:lastModifiedBy>Lynn</cp:lastModifiedBy>
  <cp:revision>92</cp:revision>
  <dcterms:created xsi:type="dcterms:W3CDTF">2020-01-31T07:55:00Z</dcterms:created>
  <dcterms:modified xsi:type="dcterms:W3CDTF">2021-01-15T04:09:01Z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