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74" r:id="rId4"/>
    <p:sldId id="258" r:id="rId5"/>
    <p:sldId id="259" r:id="rId6"/>
    <p:sldId id="266" r:id="rId7"/>
    <p:sldId id="267" r:id="rId8"/>
    <p:sldId id="268" r:id="rId9"/>
    <p:sldId id="269" r:id="rId10"/>
    <p:sldId id="263" r:id="rId11"/>
    <p:sldId id="261" r:id="rId12"/>
    <p:sldId id="275" r:id="rId13"/>
    <p:sldId id="276" r:id="rId14"/>
    <p:sldId id="277" r:id="rId15"/>
    <p:sldId id="288" r:id="rId16"/>
    <p:sldId id="265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0"/>
            <a:ext cx="12249150" cy="6858000"/>
          </a:xfrm>
          <a:prstGeom prst="rect">
            <a:avLst/>
          </a:prstGeom>
        </p:spPr>
      </p:pic>
      <p:sp>
        <p:nvSpPr>
          <p:cNvPr id="2053" name="TextBox 17"/>
          <p:cNvSpPr txBox="1"/>
          <p:nvPr/>
        </p:nvSpPr>
        <p:spPr>
          <a:xfrm>
            <a:off x="1851660" y="638175"/>
            <a:ext cx="831151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4000" b="1" dirty="0">
                <a:latin typeface="Arial" panose="020B0604020202020204" pitchFamily="34" charset="0"/>
                <a:cs typeface="Arial" panose="020B0604020202020204" pitchFamily="34" charset="0"/>
              </a:rPr>
              <a:t>Unit 1     Spring Is Coming!</a:t>
            </a:r>
            <a:endParaRPr lang="zh-CN" altLang="en-US" sz="4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052" name="TextBox 19"/>
          <p:cNvSpPr txBox="1"/>
          <p:nvPr/>
        </p:nvSpPr>
        <p:spPr>
          <a:xfrm>
            <a:off x="4359275" y="561658"/>
            <a:ext cx="6059488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40242" y="2115820"/>
            <a:ext cx="9813608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Functions</a:t>
            </a:r>
            <a:r>
              <a:rPr lang="zh-CN" alt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r>
              <a:rPr lang="en-US" altLang="zh-CN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weather</a:t>
            </a:r>
            <a:r>
              <a:rPr lang="zh-CN" alt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</a:t>
            </a:r>
            <a:r>
              <a:rPr lang="zh-CN" alt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，</a:t>
            </a:r>
            <a:r>
              <a:rPr lang="en-US" altLang="zh-CN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outdoor activities</a:t>
            </a:r>
            <a:endParaRPr lang="en-US" altLang="zh-CN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Grammar:    word building (</a:t>
            </a:r>
            <a:r>
              <a:rPr lang="zh-CN" alt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构词法</a:t>
            </a:r>
            <a:r>
              <a:rPr lang="en-US" altLang="zh-CN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zh-CN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0"/>
            <a:ext cx="12249150" cy="6858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31140" y="184468"/>
            <a:ext cx="27641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</a:t>
            </a:r>
            <a:r>
              <a:rPr lang="en-US" altLang="zh-CN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6</a:t>
            </a:r>
            <a:endParaRPr lang="zh-CN" altLang="en-US" sz="3600" dirty="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37285" y="1846580"/>
            <a:ext cx="24123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  <a:sym typeface="+mn-ea"/>
              </a:rPr>
              <a:t>wish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&amp; </a:t>
            </a:r>
            <a:r>
              <a:rPr lang="en-US" sz="3200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  <a:sym typeface="+mn-ea"/>
              </a:rPr>
              <a:t>hope</a:t>
            </a:r>
            <a:r>
              <a:rPr lang="en-US" sz="3200" dirty="0">
                <a:latin typeface="Georgia" panose="02040502050405020303" pitchFamily="18" charset="0"/>
                <a:cs typeface="Arial" panose="020B0604020202020204" pitchFamily="34" charset="0"/>
                <a:sym typeface="+mn-ea"/>
              </a:rPr>
              <a:t> </a:t>
            </a:r>
            <a:endParaRPr lang="zh-CN" altLang="en-US" sz="3200" dirty="0"/>
          </a:p>
        </p:txBody>
      </p:sp>
      <p:sp>
        <p:nvSpPr>
          <p:cNvPr id="6" name="文本框 5"/>
          <p:cNvSpPr txBox="1"/>
          <p:nvPr/>
        </p:nvSpPr>
        <p:spPr>
          <a:xfrm>
            <a:off x="1051560" y="1198245"/>
            <a:ext cx="420179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I hope not!</a:t>
            </a:r>
            <a:r>
              <a:rPr lang="zh-CN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我希望不会！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626485" y="1661795"/>
            <a:ext cx="551053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wish to do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hope to do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02360" y="2874645"/>
            <a:ext cx="8584565" cy="3046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685800" indent="-685800" algn="l"/>
            <a:r>
              <a:rPr lang="zh-CN" sz="24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不同：</a:t>
            </a:r>
            <a:endParaRPr lang="zh-CN" sz="24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marL="685800" indent="-685800" algn="l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(1) wish sb. to do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sth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“</a:t>
            </a:r>
            <a:r>
              <a:rPr lang="zh-CN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希望某人做某事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”</a:t>
            </a:r>
            <a:r>
              <a:rPr lang="zh-CN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。</a:t>
            </a:r>
            <a:endParaRPr lang="zh-CN" sz="28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marL="685800" indent="-685800" algn="l"/>
            <a:r>
              <a:rPr lang="zh-CN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     </a:t>
            </a:r>
            <a:r>
              <a:rPr lang="en-US" altLang="zh-CN" sz="2800" dirty="0" err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eg</a:t>
            </a:r>
            <a:r>
              <a:rPr lang="zh-CN" sz="24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：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 wish you to go.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685800" indent="-685800" algn="l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(2) wish sb. +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名词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685800" indent="-685800" algn="l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 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eg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  I wish you a merry Christmas.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685800" indent="-685800" algn="l"/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(3) hope +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从句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685800" indent="-685800" algn="l"/>
            <a:r>
              <a:rPr lang="zh-CN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 </a:t>
            </a:r>
            <a:r>
              <a:rPr lang="zh-CN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</a:t>
            </a:r>
            <a:r>
              <a:rPr lang="en-US" altLang="zh-CN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eg</a:t>
            </a:r>
            <a:r>
              <a:rPr lang="en-US" altLang="zh-C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: 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 hope you can go with me.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0"/>
            <a:ext cx="12249150" cy="6858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69315" y="1089025"/>
            <a:ext cx="427228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What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strange</a:t>
            </a:r>
            <a:r>
              <a:rPr lang="en-US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weather!</a:t>
            </a:r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1917" y="73342"/>
            <a:ext cx="27641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</a:t>
            </a:r>
            <a:r>
              <a:rPr lang="en-US" altLang="zh-CN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7</a:t>
            </a:r>
            <a:endParaRPr lang="zh-CN" altLang="en-US" sz="3600" dirty="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953135" y="1875155"/>
            <a:ext cx="11147425" cy="31076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what</a:t>
            </a:r>
            <a:r>
              <a:rPr lang="zh-CN" sz="2800" b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引导的感叹句：</a:t>
            </a: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①What +a/an +</a:t>
            </a:r>
            <a:r>
              <a:rPr lang="zh-CN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形容词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zh-CN" sz="2800" b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可数名词单数</a:t>
            </a:r>
            <a:r>
              <a:rPr lang="zh-CN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+主语+谓语！</a:t>
            </a:r>
            <a:endParaRPr lang="en-US" sz="2800" b="0" i="1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indent="0"/>
            <a:r>
              <a:rPr lang="en-US" sz="2800" b="0" i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</a:t>
            </a:r>
            <a:r>
              <a:rPr lang="en-US" sz="2800" b="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What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 a nice present it is! </a:t>
            </a: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②What +</a:t>
            </a:r>
            <a:r>
              <a:rPr lang="zh-CN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形容词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zh-CN" sz="2800" b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可数名词复数</a:t>
            </a:r>
            <a:r>
              <a:rPr lang="zh-CN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+主语+谓语！</a:t>
            </a: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      What beautiful flowers they are! </a:t>
            </a: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③What +</a:t>
            </a:r>
            <a:r>
              <a:rPr lang="zh-CN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形容词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zh-CN" sz="2800" b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不可数名词</a:t>
            </a:r>
            <a:r>
              <a:rPr lang="zh-CN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+主语+谓语！</a:t>
            </a:r>
            <a:endParaRPr lang="en-US" sz="2800" b="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W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hat fine weather it is today! 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576071" y="4982845"/>
            <a:ext cx="507238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Georgia" panose="02040502050405020303" pitchFamily="18" charset="0"/>
              </a:rPr>
              <a:t>What + </a:t>
            </a:r>
            <a:r>
              <a:rPr lang="zh-CN" altLang="en-US" sz="3200" dirty="0">
                <a:solidFill>
                  <a:srgbClr val="FF0000"/>
                </a:solidFill>
                <a:latin typeface="Georgia" panose="02040502050405020303" pitchFamily="18" charset="0"/>
              </a:rPr>
              <a:t>名词</a:t>
            </a:r>
            <a:r>
              <a:rPr lang="en-US" altLang="zh-CN" sz="3200" dirty="0">
                <a:solidFill>
                  <a:srgbClr val="FF0000"/>
                </a:solidFill>
                <a:latin typeface="Georgia" panose="02040502050405020303" pitchFamily="18" charset="0"/>
              </a:rPr>
              <a:t>/ </a:t>
            </a:r>
            <a:r>
              <a:rPr lang="zh-CN" altLang="en-US" sz="3200" dirty="0">
                <a:solidFill>
                  <a:srgbClr val="FF0000"/>
                </a:solidFill>
                <a:latin typeface="Georgia" panose="02040502050405020303" pitchFamily="18" charset="0"/>
              </a:rPr>
              <a:t>名词性短语</a:t>
            </a:r>
            <a:endParaRPr lang="zh-CN" altLang="en-US" sz="32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0"/>
            <a:ext cx="12249150" cy="68580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1173480" y="935990"/>
            <a:ext cx="9036050" cy="3538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how</a:t>
            </a:r>
            <a:r>
              <a:rPr lang="zh-CN" sz="2800" b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引导的感叹句：</a:t>
            </a: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① How +</a:t>
            </a:r>
            <a:r>
              <a:rPr lang="zh-CN" sz="2800" b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形容词/副词</a:t>
            </a:r>
            <a:r>
              <a:rPr lang="zh-CN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+主语+谓语！</a:t>
            </a:r>
            <a:endParaRPr lang="en-US" sz="2800" b="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H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ow careful </a:t>
            </a:r>
            <a:r>
              <a:rPr lang="zh-CN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she is</a:t>
            </a:r>
            <a:r>
              <a:rPr lang="zh-CN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r>
              <a:rPr lang="zh-CN" sz="2800" b="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！ </a:t>
            </a:r>
            <a:endParaRPr lang="zh-CN" sz="2800" b="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indent="0"/>
            <a:r>
              <a:rPr lang="zh-CN" sz="2800" b="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</a:t>
            </a:r>
            <a:r>
              <a:rPr lang="en-US" sz="2800" b="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H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ow fast </a:t>
            </a:r>
            <a:r>
              <a:rPr lang="zh-CN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he runs</a:t>
            </a:r>
            <a:r>
              <a:rPr lang="zh-CN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② How +</a:t>
            </a:r>
            <a:r>
              <a:rPr lang="zh-CN" sz="2800" b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形容词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+ a/an +</a:t>
            </a:r>
            <a:r>
              <a:rPr lang="zh-CN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可数名词单数+主语+谓语！</a:t>
            </a:r>
            <a:endParaRPr lang="en-US" sz="2800" b="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H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ow beautiful a girl </a:t>
            </a:r>
            <a:r>
              <a:rPr lang="zh-CN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she is</a:t>
            </a:r>
            <a:r>
              <a:rPr lang="zh-CN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）！</a:t>
            </a: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③ How +</a:t>
            </a:r>
            <a:r>
              <a:rPr lang="zh-CN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主语+谓语！</a:t>
            </a:r>
            <a:endParaRPr lang="en-US" sz="2800" b="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H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ow  time flies!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37664" y="4474210"/>
            <a:ext cx="4267835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Georgia" panose="02040502050405020303" pitchFamily="18" charset="0"/>
              </a:rPr>
              <a:t>How + </a:t>
            </a:r>
            <a:r>
              <a:rPr lang="zh-CN" altLang="en-US" sz="3200" dirty="0">
                <a:solidFill>
                  <a:srgbClr val="FF0000"/>
                </a:solidFill>
                <a:latin typeface="Georgia" panose="02040502050405020303" pitchFamily="18" charset="0"/>
              </a:rPr>
              <a:t>形</a:t>
            </a:r>
            <a:r>
              <a:rPr lang="en-US" altLang="zh-CN" sz="3200" dirty="0">
                <a:solidFill>
                  <a:srgbClr val="FF0000"/>
                </a:solidFill>
                <a:latin typeface="Georgia" panose="02040502050405020303" pitchFamily="18" charset="0"/>
              </a:rPr>
              <a:t>/</a:t>
            </a:r>
            <a:r>
              <a:rPr lang="zh-CN" altLang="en-US" sz="3200" dirty="0">
                <a:solidFill>
                  <a:srgbClr val="FF0000"/>
                </a:solidFill>
                <a:latin typeface="Georgia" panose="02040502050405020303" pitchFamily="18" charset="0"/>
              </a:rPr>
              <a:t>副</a:t>
            </a:r>
            <a:endParaRPr lang="zh-CN" altLang="en-US" sz="32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0"/>
            <a:ext cx="12249150" cy="68580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915035" y="1207770"/>
            <a:ext cx="10362565" cy="31076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（    ）</a:t>
            </a:r>
            <a:r>
              <a:rPr 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1. –We are going to take part in Running Man.          </a:t>
            </a:r>
            <a:endParaRPr lang="en-US" sz="28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     –______exciting news!</a:t>
            </a:r>
            <a:endParaRPr lang="en-US" sz="28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    A. What        B. What an      C. How       D. How an</a:t>
            </a:r>
            <a:endParaRPr lang="en-US" sz="28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0"/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（    ）</a:t>
            </a: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2. –________brave Zhang Hua is!    </a:t>
            </a:r>
            <a:endParaRPr 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0"/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     –Yes. He helped his neighbor, </a:t>
            </a:r>
            <a:r>
              <a:rPr lang="en-US" sz="2800" dirty="0" err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Mrs</a:t>
            </a: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Sun, out of the fire.</a:t>
            </a:r>
            <a:endParaRPr 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0"/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        A. What a     B. How             C. How a     D. What</a:t>
            </a:r>
            <a:endParaRPr 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46835" y="1207770"/>
            <a:ext cx="6902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A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46835" y="2833370"/>
            <a:ext cx="6902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B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0"/>
            <a:ext cx="12249150" cy="6858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-105728" y="69850"/>
            <a:ext cx="3953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 </a:t>
            </a:r>
            <a:r>
              <a:rPr lang="en-US" altLang="zh-CN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8</a:t>
            </a:r>
            <a:endParaRPr lang="zh-CN" altLang="en-US" sz="3600" dirty="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20445" y="1423035"/>
            <a:ext cx="3051175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2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rise</a:t>
            </a: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zh-CN" altLang="en-US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升起；增加</a:t>
            </a:r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20445" y="4678045"/>
            <a:ext cx="484124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3200" b="1" dirty="0">
                <a:sym typeface="+mn-ea"/>
              </a:rPr>
              <a:t> </a:t>
            </a:r>
            <a:r>
              <a:rPr lang="en-US" altLang="zh-CN" sz="3200" b="1" dirty="0">
                <a:latin typeface="Georgia" panose="02040502050405020303" pitchFamily="18" charset="0"/>
                <a:sym typeface="+mn-ea"/>
              </a:rPr>
              <a:t>s</a:t>
            </a:r>
            <a:r>
              <a:rPr lang="en-US" altLang="zh-CN" sz="32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et</a:t>
            </a: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zh-CN" altLang="en-US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（日</a:t>
            </a: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/ </a:t>
            </a:r>
            <a:r>
              <a:rPr lang="zh-CN" altLang="en-US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月）沉落；设置</a:t>
            </a:r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20445" y="2156460"/>
            <a:ext cx="68986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sun </a:t>
            </a: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rises</a:t>
            </a:r>
            <a:r>
              <a:rPr lang="en-US" altLang="zh-CN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east.</a:t>
            </a:r>
            <a:endParaRPr lang="en-US" altLang="zh-CN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262755" y="1423035"/>
            <a:ext cx="37833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rise - rose - risen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20445" y="2740025"/>
            <a:ext cx="602551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Arial" panose="020B0604020202020204" pitchFamily="34" charset="0"/>
                <a:cs typeface="Arial" panose="020B0604020202020204" pitchFamily="34" charset="0"/>
              </a:rPr>
              <a:t>raise</a:t>
            </a: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zh-CN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使</a:t>
            </a: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....</a:t>
            </a:r>
            <a:r>
              <a:rPr lang="zh-CN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上升；养育</a:t>
            </a:r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20445" y="3404870"/>
            <a:ext cx="83534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Raise</a:t>
            </a:r>
            <a:r>
              <a:rPr lang="en-US" altLang="zh-CN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your hands when you have the answer.</a:t>
            </a:r>
            <a:endParaRPr lang="en-US" altLang="zh-CN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0445" y="3988435"/>
            <a:ext cx="83534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was </a:t>
            </a: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raised</a:t>
            </a:r>
            <a:r>
              <a:rPr lang="en-US" altLang="zh-CN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a rich family.</a:t>
            </a:r>
            <a:endParaRPr lang="en-US" altLang="zh-CN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154420" y="4688840"/>
            <a:ext cx="37833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set- set - set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47445" y="5261610"/>
            <a:ext cx="68986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sun </a:t>
            </a: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sets</a:t>
            </a:r>
            <a:r>
              <a:rPr lang="en-US" altLang="zh-CN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west.</a:t>
            </a:r>
            <a:endParaRPr lang="en-US" altLang="zh-CN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147445" y="5845175"/>
            <a:ext cx="68986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</a:t>
            </a:r>
            <a:r>
              <a:rPr lang="en-US" altLang="zh-CN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table.</a:t>
            </a:r>
            <a:endParaRPr lang="en-US" altLang="zh-CN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0"/>
            <a:ext cx="12249150" cy="68580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1242695" y="1153795"/>
            <a:ext cx="10083165" cy="22453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D</a:t>
            </a:r>
            <a:r>
              <a:rPr 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ig In</a:t>
            </a:r>
            <a:endParaRPr lang="en-US" sz="28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Here are some weather icons:</a:t>
            </a:r>
            <a:endParaRPr lang="en-US" sz="28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sunny  	      light rain          moderate rain            heavy rain</a:t>
            </a:r>
            <a:endParaRPr lang="en-US" sz="28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cloudy  	      windy  	           thunderstorm             lightning</a:t>
            </a:r>
            <a:endParaRPr lang="en-US" sz="28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0"/>
            <a:r>
              <a:rPr 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frosty  	      foggy  	           thunder shower          snowy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8740" y="156210"/>
            <a:ext cx="27641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</a:t>
            </a:r>
            <a:r>
              <a:rPr lang="en-US" altLang="zh-CN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9</a:t>
            </a:r>
            <a:endParaRPr lang="zh-CN" altLang="en-US" sz="3600" dirty="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2695" y="4262120"/>
            <a:ext cx="956691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sun-sunny</a:t>
            </a: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rain-rainy  cloud-cloudy  wind-windy  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frost-frosty </a:t>
            </a:r>
            <a:r>
              <a:rPr lang="en-US" altLang="zh-CN" sz="32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fog-foggy</a:t>
            </a: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snow-snowy   storm-stormy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29055" y="3740150"/>
            <a:ext cx="64249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名词的词尾</a:t>
            </a:r>
            <a:r>
              <a:rPr lang="en-US" altLang="zh-CN" sz="2800" dirty="0"/>
              <a:t>+ y ,</a:t>
            </a:r>
            <a:r>
              <a:rPr lang="zh-CN" altLang="en-US" sz="2800" dirty="0"/>
              <a:t>变成形容词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0"/>
            <a:ext cx="12249150" cy="6858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011171" y="269875"/>
            <a:ext cx="616839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0" algn="ctr"/>
            <a:r>
              <a:rPr lang="en-US" sz="36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Lesson1  How’s the weather?</a:t>
            </a:r>
            <a:endParaRPr lang="en-US" altLang="en-US" sz="36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10995" y="1036657"/>
            <a:ext cx="10504805" cy="4831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zh-CN" altLang="en-US" sz="28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endParaRPr lang="en-US" altLang="zh-CN" sz="28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shower              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阵雨；淋浴           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sunrise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日出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thunderstorm    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雷雨                      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sunset 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日落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thunder              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雷（声）              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rise     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升起；增加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exact                 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精确的                  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set    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（ 日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/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月）沉落；设置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endParaRPr lang="en-US" altLang="zh-CN" sz="28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phrases</a:t>
            </a:r>
            <a:r>
              <a:rPr lang="zh-CN" altLang="en-US" sz="28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endParaRPr lang="en-US" altLang="zh-CN" sz="28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weather report  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天气预报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during the day  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在白天  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be scared of       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害怕      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0"/>
            <a:ext cx="12249150" cy="68580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1" y="247650"/>
            <a:ext cx="12715874" cy="53543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>
              <a:lnSpc>
                <a:spcPct val="150000"/>
              </a:lnSpc>
            </a:pPr>
            <a:r>
              <a:rPr lang="en-US" sz="32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Lesson1  How’s the weather?</a:t>
            </a:r>
            <a:endParaRPr lang="en-US" sz="32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0" algn="l">
              <a:lnSpc>
                <a:spcPct val="150000"/>
              </a:lnSpc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Danny: 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Good morning, everyone. I’m Danny Dinosaur on the radio.             </a:t>
            </a:r>
            <a:r>
              <a:rPr lang="en-US" sz="2800" b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What’s the weather like today ? </a:t>
            </a:r>
            <a:r>
              <a:rPr 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Here’s the 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weather report.</a:t>
            </a:r>
            <a:r>
              <a:rPr 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Today is </a:t>
            </a:r>
            <a:r>
              <a:rPr lang="en-US" sz="2800" b="0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Friday, February 28</a:t>
            </a:r>
            <a:r>
              <a:rPr 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. It will be snowy and hot.</a:t>
            </a:r>
            <a:endParaRPr lang="en-US" sz="28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0" algn="l">
              <a:lnSpc>
                <a:spcPct val="150000"/>
              </a:lnSpc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Jenny: 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(</a:t>
            </a:r>
            <a:r>
              <a:rPr lang="en-US" sz="2800" b="0" i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She laughs.</a:t>
            </a:r>
            <a:r>
              <a:rPr 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) Danny! </a:t>
            </a:r>
            <a:r>
              <a:rPr lang="en-US" sz="2800" b="0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When it snows, it’s not hot.</a:t>
            </a:r>
            <a:r>
              <a:rPr 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It’s cold.</a:t>
            </a:r>
            <a:endParaRPr lang="en-US" sz="28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0" algn="l">
              <a:lnSpc>
                <a:spcPct val="150000"/>
              </a:lnSpc>
            </a:pPr>
            <a:r>
              <a:rPr 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Danny: 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Ok, it’s not hot. It’s not snowing, but it is cloudy.</a:t>
            </a:r>
            <a:endParaRPr lang="en-US" sz="28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0" algn="l">
              <a:lnSpc>
                <a:spcPct val="150000"/>
              </a:lnSpc>
            </a:pPr>
            <a:r>
              <a:rPr 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Jenny: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US" sz="2800" b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What’s the temperature?</a:t>
            </a:r>
            <a:endParaRPr lang="en-US" sz="2800" b="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indent="0" algn="l">
              <a:lnSpc>
                <a:spcPct val="150000"/>
              </a:lnSpc>
            </a:pPr>
            <a:r>
              <a:rPr 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Danny: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8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Let’s see. </a:t>
            </a:r>
            <a:r>
              <a:rPr lang="en-US" sz="2800" b="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It will reach 10℃ during the day.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0"/>
            <a:ext cx="12249150" cy="6858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-57150" y="692150"/>
            <a:ext cx="14217015" cy="5262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 algn="l">
              <a:lnSpc>
                <a:spcPct val="150000"/>
              </a:lnSpc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Brian: 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It’s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quite warm</a:t>
            </a: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today. Spring is coming. Is it going to rain, Danny?</a:t>
            </a:r>
            <a:endParaRPr 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indent="0" algn="l">
              <a:lnSpc>
                <a:spcPct val="150000"/>
              </a:lnSpc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Danny: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Yes!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There will be a shower this afternoon.</a:t>
            </a: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Maybe</a:t>
            </a: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there will be a</a:t>
            </a:r>
            <a:endParaRPr 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indent="0" algn="l">
              <a:lnSpc>
                <a:spcPct val="150000"/>
              </a:lnSpc>
            </a:pP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            thunderstorm.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I hope not!</a:t>
            </a: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I’m scared of thunder!</a:t>
            </a:r>
            <a:endParaRPr lang="en-US" sz="2800" dirty="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indent="0" algn="l">
              <a:lnSpc>
                <a:spcPct val="150000"/>
              </a:lnSpc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Jenny: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Wow! What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strange</a:t>
            </a: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weather! Now talk about the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sunrise</a:t>
            </a: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and the</a:t>
            </a:r>
            <a:endParaRPr 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indent="0" algn="l">
              <a:lnSpc>
                <a:spcPct val="150000"/>
              </a:lnSpc>
            </a:pP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sunset</a:t>
            </a: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.</a:t>
            </a:r>
            <a:endParaRPr 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indent="0" algn="l">
              <a:lnSpc>
                <a:spcPct val="150000"/>
              </a:lnSpc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Danny: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This morning, the sun rose. This evening, the sun will set.</a:t>
            </a:r>
            <a:endParaRPr 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indent="0" algn="l">
              <a:lnSpc>
                <a:spcPct val="150000"/>
              </a:lnSpc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Jenny: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No, no! Tell us the 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exact </a:t>
            </a: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time!</a:t>
            </a:r>
            <a:endParaRPr 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indent="0" algn="l">
              <a:lnSpc>
                <a:spcPct val="150000"/>
              </a:lnSpc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Danny: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The sun rose at 7:25 this morning and it will set at 6:09 this evening.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0"/>
            <a:ext cx="12249150" cy="6858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635760" y="3080385"/>
            <a:ext cx="9990455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(     )1. –_____the weather _____today?   –It’s rainy.</a:t>
            </a:r>
            <a:endParaRPr 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         </a:t>
            </a:r>
            <a:endParaRPr 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A. How’s ; like   B. What; like    C. What’s; like     D. How; like</a:t>
            </a:r>
            <a:endParaRPr lang="en-US" sz="2800" b="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l"/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64465" y="345758"/>
            <a:ext cx="3293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 </a:t>
            </a:r>
            <a:r>
              <a:rPr lang="en-US" altLang="zh-CN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1</a:t>
            </a:r>
            <a:endParaRPr lang="zh-CN" altLang="en-US" sz="3600" dirty="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35760" y="1582420"/>
            <a:ext cx="741553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What's the weather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like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today?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How's the weather today?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811020" y="2917348"/>
            <a:ext cx="56007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</a:rPr>
              <a:t>C </a:t>
            </a:r>
            <a:endParaRPr lang="en-US" altLang="zh-CN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0"/>
            <a:ext cx="12249150" cy="6858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102995" y="1663065"/>
            <a:ext cx="10888980" cy="25533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Jenny: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What’s the temperature?</a:t>
            </a:r>
            <a:endParaRPr lang="en-US" sz="3200" b="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l"/>
            <a:endParaRPr lang="en-US" sz="32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Danny: </a:t>
            </a:r>
            <a:r>
              <a:rPr lang="en-US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Let’s see.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It will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reach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</a:t>
            </a:r>
            <a:r>
              <a:rPr lang="en-US" sz="3200" u="sng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10℃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during the day.</a:t>
            </a:r>
            <a:endParaRPr lang="en-US" sz="32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93040" y="353695"/>
            <a:ext cx="27641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</a:t>
            </a:r>
            <a:r>
              <a:rPr lang="en-US" altLang="zh-CN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2</a:t>
            </a:r>
            <a:endParaRPr lang="zh-CN" altLang="en-US" sz="3600" dirty="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825365" y="3632835"/>
            <a:ext cx="38747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  degrees </a:t>
            </a:r>
            <a:r>
              <a:rPr lang="en-US" altLang="zh-CN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celcius</a:t>
            </a:r>
            <a:endParaRPr lang="en-US" altLang="zh-CN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图片 1" descr="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9630" y="2187575"/>
            <a:ext cx="2453640" cy="589915"/>
          </a:xfrm>
          <a:prstGeom prst="rect">
            <a:avLst/>
          </a:prstGeom>
        </p:spPr>
      </p:pic>
      <p:pic>
        <p:nvPicPr>
          <p:cNvPr id="3" name="图片 2" descr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0075" y="4216400"/>
            <a:ext cx="3020060" cy="528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0"/>
            <a:ext cx="1224915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07315" y="128588"/>
            <a:ext cx="27641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</a:t>
            </a:r>
            <a:r>
              <a:rPr lang="en-US" altLang="zh-CN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3</a:t>
            </a:r>
            <a:endParaRPr lang="zh-CN" altLang="en-US" sz="3600" dirty="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953260" y="1515110"/>
            <a:ext cx="445770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It’s 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quite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warm</a:t>
            </a:r>
            <a:r>
              <a:rPr lang="en-US" sz="36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today.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953260" y="2414905"/>
            <a:ext cx="10114915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quite</a:t>
            </a: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相当，十分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He is quite right.</a:t>
            </a: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en-US" altLang="zh-CN" sz="32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很，非常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It is very hot today, but yesterday it was quite cool.</a:t>
            </a: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rather</a:t>
            </a: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相当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比</a:t>
            </a: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quite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的语气要强，后面可以修饰比较级，</a:t>
            </a:r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My brother is rather better today.</a:t>
            </a:r>
            <a:endParaRPr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0"/>
            <a:ext cx="12249150" cy="6858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51510" y="1285875"/>
            <a:ext cx="693801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There will be a shower this afternoon.</a:t>
            </a:r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-1" y="-11430"/>
            <a:ext cx="3743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</a:t>
            </a:r>
            <a:r>
              <a:rPr lang="en-US" altLang="zh-CN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4</a:t>
            </a:r>
            <a:endParaRPr lang="zh-CN" altLang="en-US" sz="3600" dirty="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51510" y="1964055"/>
            <a:ext cx="58439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There be </a:t>
            </a:r>
            <a:r>
              <a:rPr lang="zh-CN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句型的一般将来时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51509" y="2634615"/>
            <a:ext cx="79305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There  will be / There is/are going to be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-57150" y="3573781"/>
            <a:ext cx="12877165" cy="1814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 dirty="0">
                <a:latin typeface="Georgia" panose="02040502050405020303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     </a:t>
            </a:r>
            <a:r>
              <a:rPr lang="en-US" sz="24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)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–The radio </a:t>
            </a:r>
            <a:r>
              <a:rPr lang="en-US" altLang="zh-CN" sz="2800" dirty="0" err="1">
                <a:latin typeface="Arial" panose="020B0604020202020204" pitchFamily="34" charset="0"/>
                <a:cs typeface="Arial" panose="020B0604020202020204" pitchFamily="34" charset="0"/>
              </a:rPr>
              <a:t>says_____a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heavy storm in Mount </a:t>
            </a:r>
            <a:r>
              <a:rPr lang="en-US" altLang="zh-CN" sz="2800" dirty="0" err="1">
                <a:latin typeface="Arial" panose="020B0604020202020204" pitchFamily="34" charset="0"/>
                <a:cs typeface="Arial" panose="020B0604020202020204" pitchFamily="34" charset="0"/>
              </a:rPr>
              <a:t>Emei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tomorrow. 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–Bad luck. I planned to go there with my classmates.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A. there is                B. there will be   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/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C. there will have      D. there is going to have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77799" y="3573781"/>
            <a:ext cx="4737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B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0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0"/>
            <a:ext cx="12249150" cy="68580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116330" y="2419985"/>
            <a:ext cx="4724400" cy="1229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--It</a:t>
            </a:r>
            <a:r>
              <a:rPr 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’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 going to rain today.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--</a:t>
            </a:r>
            <a:r>
              <a:rPr 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hope so./ </a:t>
            </a:r>
            <a:r>
              <a:rPr 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hope not.</a:t>
            </a:r>
            <a:endParaRPr lang="zh-CN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2089" y="-48846"/>
            <a:ext cx="3207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知识点讲解</a:t>
            </a:r>
            <a:r>
              <a:rPr lang="en-US" altLang="zh-CN" sz="3600" dirty="0">
                <a:solidFill>
                  <a:srgbClr val="0070C0"/>
                </a:solidFill>
                <a:latin typeface="华文琥珀" panose="02010800040101010101" charset="-122"/>
                <a:ea typeface="华文琥珀" panose="02010800040101010101" charset="-122"/>
              </a:rPr>
              <a:t>5</a:t>
            </a:r>
            <a:endParaRPr lang="zh-CN" altLang="en-US" sz="3600" dirty="0">
              <a:solidFill>
                <a:srgbClr val="0070C0"/>
              </a:solidFill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51560" y="1198245"/>
            <a:ext cx="420179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I hope not!</a:t>
            </a:r>
            <a:r>
              <a:rPr lang="zh-CN" sz="24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我希望不会！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16330" y="1835150"/>
            <a:ext cx="413766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hope so.</a:t>
            </a:r>
            <a:r>
              <a:rPr lang="zh-CN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希望如此</a:t>
            </a:r>
            <a:r>
              <a:rPr lang="en-US" altLang="zh-CN" sz="2800" dirty="0">
                <a:latin typeface="Georgia" panose="02040502050405020303" pitchFamily="18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!</a:t>
            </a:r>
            <a:endParaRPr lang="en-US" altLang="zh-CN" sz="2800" dirty="0">
              <a:solidFill>
                <a:srgbClr val="FF0000"/>
              </a:solidFill>
              <a:latin typeface="Georgia" panose="02040502050405020303" pitchFamily="18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16330" y="3458081"/>
            <a:ext cx="429450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think so./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don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’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 think so.</a:t>
            </a:r>
            <a:endParaRPr lang="en-US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116330" y="4108450"/>
            <a:ext cx="918972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    ) --It</a:t>
            </a:r>
            <a:r>
              <a:rPr 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’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 reported that there will be a snowstorm this Sunday.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    --______. </a:t>
            </a:r>
            <a:r>
              <a:rPr 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</a:t>
            </a:r>
            <a:r>
              <a:rPr 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’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re planning to go on a picnic that day.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    A. I hope so                 B. </a:t>
            </a:r>
            <a:r>
              <a:rPr 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hope not  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    C. I</a:t>
            </a:r>
            <a:r>
              <a:rPr 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’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 afraid so           D. </a:t>
            </a:r>
            <a:r>
              <a:rPr 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I’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 afraid not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278255" y="4044315"/>
            <a:ext cx="6896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B 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4130</Words>
  <Application>WPS 演示</Application>
  <PresentationFormat>宽屏</PresentationFormat>
  <Paragraphs>196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Arial</vt:lpstr>
      <vt:lpstr>宋体</vt:lpstr>
      <vt:lpstr>Wingdings</vt:lpstr>
      <vt:lpstr>Times New Roman</vt:lpstr>
      <vt:lpstr>华文琥珀</vt:lpstr>
      <vt:lpstr>GWIPA</vt:lpstr>
      <vt:lpstr>Georgia</vt:lpstr>
      <vt:lpstr>黑体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Laney</dc:creator>
  <cp:lastModifiedBy>Linda老师</cp:lastModifiedBy>
  <cp:revision>89</cp:revision>
  <dcterms:created xsi:type="dcterms:W3CDTF">2020-01-31T07:55:00Z</dcterms:created>
  <dcterms:modified xsi:type="dcterms:W3CDTF">2021-01-13T02:52:22Z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