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58" r:id="rId3"/>
    <p:sldId id="259" r:id="rId5"/>
    <p:sldId id="405" r:id="rId6"/>
    <p:sldId id="262" r:id="rId7"/>
    <p:sldId id="406" r:id="rId8"/>
    <p:sldId id="341" r:id="rId9"/>
    <p:sldId id="392" r:id="rId10"/>
    <p:sldId id="407" r:id="rId11"/>
    <p:sldId id="408" r:id="rId12"/>
    <p:sldId id="409" r:id="rId13"/>
    <p:sldId id="410" r:id="rId14"/>
    <p:sldId id="377" r:id="rId15"/>
    <p:sldId id="411" r:id="rId16"/>
    <p:sldId id="281" r:id="rId17"/>
    <p:sldId id="343" r:id="rId18"/>
    <p:sldId id="360" r:id="rId19"/>
    <p:sldId id="362" r:id="rId20"/>
    <p:sldId id="336" r:id="rId21"/>
    <p:sldId id="412" r:id="rId22"/>
    <p:sldId id="390" r:id="rId23"/>
    <p:sldId id="423" r:id="rId24"/>
  </p:sldIdLst>
  <p:sldSz cx="12192000" cy="6858000"/>
  <p:notesSz cx="6858000" cy="9144000"/>
  <p:defaultTextStyle>
    <a:defPPr>
      <a:defRPr lang="zh-CN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FF5"/>
    <a:srgbClr val="0000FF"/>
    <a:srgbClr val="BCE2EE"/>
    <a:srgbClr val="CC2F74"/>
    <a:srgbClr val="502D6F"/>
    <a:srgbClr val="6D528F"/>
    <a:srgbClr val="95EEFF"/>
    <a:srgbClr val="D333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038" autoAdjust="0"/>
  </p:normalViewPr>
  <p:slideViewPr>
    <p:cSldViewPr snapToGrid="0" snapToObjects="1">
      <p:cViewPr varScale="1">
        <p:scale>
          <a:sx n="74" d="100"/>
          <a:sy n="74" d="100"/>
        </p:scale>
        <p:origin x="576" y="66"/>
      </p:cViewPr>
      <p:guideLst>
        <p:guide orient="horz" pos="2245"/>
        <p:guide pos="38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B05B4F8-61E7-4ADF-9D2E-9C50D8C87363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noProof="1" dirty="0"/>
            </a:lvl1pPr>
          </a:lstStyle>
          <a:p>
            <a:fld id="{41D8EE68-9A7F-493B-A3FE-FAAA99506954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17410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741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/>
          <a:p>
            <a:fld id="{88B569CD-908E-4336-8ECE-4C3045D579A9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2150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150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/>
          <a:p>
            <a:fld id="{EFE88082-9838-4F0C-934E-AF581CACFEE2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2150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150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/>
          <a:p>
            <a:fld id="{EFE88082-9838-4F0C-934E-AF581CACFEE2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2150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150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/>
          <a:p>
            <a:fld id="{EFE88082-9838-4F0C-934E-AF581CACFEE2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2150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150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/>
          <a:p>
            <a:fld id="{EFE88082-9838-4F0C-934E-AF581CACFEE2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2150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150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/>
          <a:p>
            <a:fld id="{EFE88082-9838-4F0C-934E-AF581CACFEE2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 descr="背景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C71AA-9855-4F7A-8E23-573CD7C9C0D4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5BB25-97CB-471F-8FCC-97CB0E699C70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9607F-9BD8-4D42-901D-639A8149C6D2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16210-77C0-4D43-9EE2-3F5EC0D9C71D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C431F-8B28-42FC-AAAF-5E2F5C6826AF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EF571-6A04-43AA-A574-17C144A2A061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AFF6C-8221-43AA-8AFB-9F0EB28210D8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574AC-CDB2-447E-8924-868C42FD121A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C3FE3-A5BA-4886-99CC-9C3015D16AE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8DCBE-4F1F-4E92-A3C4-146B9D9D6197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54262-620B-4AFD-9922-397319E9D08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5CD2457-7F8F-4D36-9877-2088F38F99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noProof="1" dirty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CE8B916-4A02-4835-9371-EEE9243AFB17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  <p:pic>
        <p:nvPicPr>
          <p:cNvPr id="1031" name="图片 1" descr="背景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tags" Target="../tags/tag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3.png"/><Relationship Id="rId3" Type="http://schemas.openxmlformats.org/officeDocument/2006/relationships/tags" Target="../tags/tag6.xml"/><Relationship Id="rId2" Type="http://schemas.openxmlformats.org/officeDocument/2006/relationships/image" Target="../media/image2.png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1.xml"/><Relationship Id="rId2" Type="http://schemas.openxmlformats.org/officeDocument/2006/relationships/image" Target="../media/image2.png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6" name="TextBox 17"/>
          <p:cNvSpPr txBox="1">
            <a:spLocks noChangeArrowheads="1"/>
          </p:cNvSpPr>
          <p:nvPr/>
        </p:nvSpPr>
        <p:spPr bwMode="auto">
          <a:xfrm>
            <a:off x="1524000" y="505460"/>
            <a:ext cx="9143365" cy="1753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5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Unit 1   </a:t>
            </a:r>
            <a:r>
              <a:rPr lang="en-US" altLang="zh-CN" sz="5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  <a:sym typeface="+mn-ea"/>
              </a:rPr>
              <a:t>Spring Is Coming!</a:t>
            </a:r>
            <a:endParaRPr lang="en-US" altLang="zh-CN" sz="5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endParaRPr lang="en-US" altLang="zh-CN" sz="5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89660" y="2398395"/>
            <a:ext cx="992378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outdoor activities</a:t>
            </a: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Grammar:   word building (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构词法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372610" y="19558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42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9405" y="963295"/>
            <a:ext cx="4178300" cy="3317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302" name="TextBox 23"/>
          <p:cNvSpPr txBox="1"/>
          <p:nvPr/>
        </p:nvSpPr>
        <p:spPr>
          <a:xfrm>
            <a:off x="1597660" y="4233545"/>
            <a:ext cx="10178415" cy="2330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Ice is not often seen here in winter as the temperature normally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stays ________ zero. 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up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　　　           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down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above                 D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below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5852" name="TextBox 39"/>
          <p:cNvSpPr txBox="1"/>
          <p:nvPr/>
        </p:nvSpPr>
        <p:spPr>
          <a:xfrm>
            <a:off x="445135" y="4280853"/>
            <a:ext cx="11525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例题：</a:t>
            </a:r>
            <a:endParaRPr lang="zh-CN" altLang="en-US" sz="28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TextBox 16"/>
          <p:cNvSpPr txBox="1"/>
          <p:nvPr/>
        </p:nvSpPr>
        <p:spPr>
          <a:xfrm>
            <a:off x="3061970" y="4921250"/>
            <a:ext cx="6629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2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649095" y="1155065"/>
            <a:ext cx="7385050" cy="4111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26638" name="AutoShape 2"/>
          <p:cNvSpPr>
            <a:spLocks noChangeArrowheads="1"/>
          </p:cNvSpPr>
          <p:nvPr/>
        </p:nvSpPr>
        <p:spPr bwMode="auto">
          <a:xfrm flipH="1">
            <a:off x="264795" y="1155065"/>
            <a:ext cx="1628140" cy="417830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9" name="文本框 24"/>
          <p:cNvSpPr txBox="1">
            <a:spLocks noChangeArrowheads="1"/>
          </p:cNvSpPr>
          <p:nvPr/>
        </p:nvSpPr>
        <p:spPr bwMode="auto">
          <a:xfrm>
            <a:off x="469265" y="1155065"/>
            <a:ext cx="157924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知识点 </a:t>
            </a:r>
            <a:r>
              <a: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3</a:t>
            </a:r>
            <a:endParaRPr lang="en-US" altLang="zh-CN" sz="2400" b="1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90110" y="19558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1649095" y="1099820"/>
            <a:ext cx="6405245" cy="570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not. . . until. . . 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直到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……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才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……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6880" name="TextBox 39"/>
          <p:cNvSpPr txBox="1"/>
          <p:nvPr/>
        </p:nvSpPr>
        <p:spPr>
          <a:xfrm>
            <a:off x="469265" y="1761490"/>
            <a:ext cx="839724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He 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</a:rPr>
              <a:t>didn’t go to bed until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11 o’clock last night.    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昨晚他直到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11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点钟才上床睡觉。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59485" y="3145155"/>
            <a:ext cx="9302750" cy="28898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</a:rPr>
              <a:t>not. . . until. . .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意为“直到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……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才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……”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u="sng" dirty="0">
                <a:latin typeface="Times New Roman" panose="02020603050405020304" pitchFamily="18" charset="0"/>
                <a:ea typeface="黑体" panose="02010609060101010101" pitchFamily="49" charset="-122"/>
              </a:rPr>
              <a:t>表示某一动作或状态一直到</a:t>
            </a:r>
            <a:r>
              <a:rPr lang="en-US" altLang="zh-CN" sz="2800" b="1" u="sng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until</a:t>
            </a:r>
            <a:r>
              <a:rPr lang="zh-CN" altLang="en-US" sz="2800" b="1" u="sng" dirty="0">
                <a:latin typeface="Times New Roman" panose="02020603050405020304" pitchFamily="18" charset="0"/>
                <a:ea typeface="黑体" panose="02010609060101010101" pitchFamily="49" charset="-122"/>
              </a:rPr>
              <a:t>所表示的时间为止才发生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谓语动词通常为非延续性动词。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eg: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I wo</a:t>
            </a:r>
            <a:r>
              <a:rPr lang="en-US" altLang="zh-CN" sz="2800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n’t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leave here </a:t>
            </a:r>
            <a:r>
              <a:rPr lang="en-US" altLang="zh-CN" sz="2800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until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my mother comes.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直到我母亲来我才会离开这儿。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517390" y="22923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6" name="TextBox 39"/>
          <p:cNvSpPr txBox="1"/>
          <p:nvPr/>
        </p:nvSpPr>
        <p:spPr>
          <a:xfrm>
            <a:off x="914400" y="1289685"/>
            <a:ext cx="11525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sz="32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例题：</a:t>
            </a:r>
            <a:endParaRPr lang="zh-CN" sz="32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898" name="TextBox 23"/>
          <p:cNvSpPr txBox="1"/>
          <p:nvPr/>
        </p:nvSpPr>
        <p:spPr>
          <a:xfrm>
            <a:off x="1944370" y="1116330"/>
            <a:ext cx="1006856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直到她父亲告诉她，海伦才知道这件事。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根据汉语补全句子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Helen ________ know anything about it________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her father told her.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3" name="圆角矩形标注 22"/>
          <p:cNvSpPr/>
          <p:nvPr/>
        </p:nvSpPr>
        <p:spPr>
          <a:xfrm>
            <a:off x="2076450" y="4047173"/>
            <a:ext cx="6799263" cy="847725"/>
          </a:xfrm>
          <a:prstGeom prst="wedgeRoundRectCallout">
            <a:avLst>
              <a:gd name="adj1" fmla="val -26146"/>
              <a:gd name="adj2" fmla="val 49500"/>
              <a:gd name="adj3" fmla="val 16667"/>
            </a:avLst>
          </a:prstGeom>
          <a:solidFill>
            <a:srgbClr val="CCFF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extBox 33"/>
          <p:cNvSpPr txBox="1"/>
          <p:nvPr/>
        </p:nvSpPr>
        <p:spPr>
          <a:xfrm>
            <a:off x="2066608" y="3946208"/>
            <a:ext cx="6646862" cy="10502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宾语从句中主句从句时态一致。由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told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可知用一般过去时。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542030" y="2602865"/>
            <a:ext cx="13128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875713" y="2602865"/>
            <a:ext cx="8940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181860" y="1155065"/>
            <a:ext cx="7385050" cy="4111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26638" name="AutoShape 2"/>
          <p:cNvSpPr>
            <a:spLocks noChangeArrowheads="1"/>
          </p:cNvSpPr>
          <p:nvPr/>
        </p:nvSpPr>
        <p:spPr bwMode="auto">
          <a:xfrm flipH="1">
            <a:off x="1881505" y="1129665"/>
            <a:ext cx="1628140" cy="417830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9" name="文本框 24"/>
          <p:cNvSpPr txBox="1">
            <a:spLocks noChangeArrowheads="1"/>
          </p:cNvSpPr>
          <p:nvPr/>
        </p:nvSpPr>
        <p:spPr bwMode="auto">
          <a:xfrm>
            <a:off x="2042160" y="1155065"/>
            <a:ext cx="157924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知识点 </a:t>
            </a:r>
            <a:r>
              <a: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4</a:t>
            </a:r>
            <a:endParaRPr lang="en-US" altLang="zh-CN" sz="2400" b="1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90110" y="19558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3161665" y="1075690"/>
            <a:ext cx="6405245" cy="570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look forward to  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期望，盼望  （课后题中）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6880" name="TextBox 39"/>
          <p:cNvSpPr txBox="1"/>
          <p:nvPr/>
        </p:nvSpPr>
        <p:spPr>
          <a:xfrm>
            <a:off x="1468755" y="1646555"/>
            <a:ext cx="9222740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cs typeface="Arial" panose="020B0604020202020204" pitchFamily="34" charset="0"/>
                <a:sym typeface="+mn-ea"/>
              </a:rPr>
              <a:t>Spring is a time to </a:t>
            </a:r>
            <a:r>
              <a:rPr lang="en-US" altLang="zh-CN" sz="2800" b="1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look forward to </a:t>
            </a:r>
            <a:r>
              <a:rPr lang="en-US" altLang="zh-CN" sz="2800" dirty="0">
                <a:cs typeface="Arial" panose="020B0604020202020204" pitchFamily="34" charset="0"/>
                <a:sym typeface="+mn-ea"/>
              </a:rPr>
              <a:t>flowers and fresh food from the garden.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（课后题）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春季是期盼花朵和菜园中的新鲜食物的时节。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" name="TextBox 39"/>
          <p:cNvSpPr txBox="1"/>
          <p:nvPr/>
        </p:nvSpPr>
        <p:spPr>
          <a:xfrm>
            <a:off x="1468755" y="4181475"/>
            <a:ext cx="1055687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look forward to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中的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to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为介词，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故后可跟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名词、代词或动名词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I look forward to _________(receive) your e­mail.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我盼望着收到你的电子邮件。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3025" name="TextBox 39"/>
          <p:cNvSpPr txBox="1"/>
          <p:nvPr/>
        </p:nvSpPr>
        <p:spPr>
          <a:xfrm>
            <a:off x="287973" y="4336098"/>
            <a:ext cx="1295400" cy="539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35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Adobe 黑体 Std R" pitchFamily="34" charset="-122"/>
                <a:ea typeface="Adobe 黑体 Std R" pitchFamily="34" charset="-122"/>
              </a:rPr>
              <a:t>考向：</a:t>
            </a:r>
            <a:endParaRPr lang="zh-CN" altLang="en-US" sz="2800" b="1" dirty="0">
              <a:solidFill>
                <a:srgbClr val="FF0000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139690" y="5560060"/>
            <a:ext cx="16129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receiving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2" name="TextBox 17"/>
          <p:cNvSpPr txBox="1">
            <a:spLocks noChangeArrowheads="1"/>
          </p:cNvSpPr>
          <p:nvPr/>
        </p:nvSpPr>
        <p:spPr bwMode="auto">
          <a:xfrm>
            <a:off x="4558665" y="33210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课堂练习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41" name="TextBox 4"/>
          <p:cNvSpPr txBox="1"/>
          <p:nvPr/>
        </p:nvSpPr>
        <p:spPr>
          <a:xfrm>
            <a:off x="1137285" y="1267460"/>
            <a:ext cx="7932738" cy="52622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200000"/>
              </a:lnSpc>
              <a:buFontTx/>
            </a:pPr>
            <a:r>
              <a:rPr lang="zh-CN" altLang="en-US" sz="2800" b="1" dirty="0">
                <a:solidFill>
                  <a:srgbClr val="008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一、根据句意及所给提示完成句子</a:t>
            </a:r>
            <a:endParaRPr lang="en-US" altLang="zh-CN" sz="2800" b="1" dirty="0">
              <a:solidFill>
                <a:srgbClr val="008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  <a:buFontTx/>
            </a:pPr>
            <a:r>
              <a:rPr lang="en-US" altLang="zh-CN" sz="2800" b="1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The  temperature tonight is </a:t>
            </a:r>
            <a:r>
              <a:rPr lang="en-US" altLang="zh-CN" sz="2800" u="sng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l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________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endParaRPr lang="zh-CN" altLang="zh-CN" sz="2800" dirty="0">
              <a:solidFill>
                <a:srgbClr val="00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Tx/>
            </a:pPr>
            <a:r>
              <a:rPr lang="en-US" altLang="zh-CN" sz="2800" b="1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2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Please do not write </a:t>
            </a:r>
            <a:r>
              <a:rPr lang="en-US" altLang="zh-CN" sz="2800" u="sng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________ this line.</a:t>
            </a:r>
            <a:endParaRPr lang="zh-CN" altLang="zh-CN" sz="2800" dirty="0">
              <a:solidFill>
                <a:srgbClr val="00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Tx/>
            </a:pPr>
            <a:r>
              <a:rPr lang="en-US" altLang="zh-CN" sz="2800" b="1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3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It was 37 degrees above </a:t>
            </a:r>
            <a:r>
              <a:rPr lang="en-US" altLang="zh-CN" sz="2800" u="sng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z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________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endParaRPr lang="zh-CN" altLang="zh-CN" sz="2800" dirty="0">
              <a:solidFill>
                <a:srgbClr val="00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Tx/>
            </a:pPr>
            <a:r>
              <a:rPr lang="en-US" altLang="zh-CN" sz="2800" b="1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4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He wasn't here </a:t>
            </a:r>
            <a:r>
              <a:rPr lang="en-US" altLang="zh-CN" sz="2800" u="sng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u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________ one o'clock.</a:t>
            </a:r>
            <a:endParaRPr lang="zh-CN" altLang="zh-CN" sz="2800" dirty="0">
              <a:solidFill>
                <a:srgbClr val="00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Tx/>
            </a:pPr>
            <a:r>
              <a:rPr lang="en-US" altLang="zh-CN" sz="2800" b="1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5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___________ (</a:t>
            </a:r>
            <a:r>
              <a:rPr lang="zh-CN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有时</a:t>
            </a:r>
            <a:r>
              <a:rPr lang="en-US" altLang="zh-CN" sz="2800" dirty="0">
                <a:solidFill>
                  <a:srgbClr val="00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) I go by car.</a:t>
            </a:r>
            <a:endParaRPr lang="en-US" altLang="zh-CN" sz="2800" dirty="0">
              <a:solidFill>
                <a:srgbClr val="00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3" name="TextBox 29"/>
          <p:cNvSpPr txBox="1"/>
          <p:nvPr/>
        </p:nvSpPr>
        <p:spPr>
          <a:xfrm>
            <a:off x="6171248" y="2522855"/>
            <a:ext cx="129381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29"/>
          <p:cNvSpPr txBox="1"/>
          <p:nvPr/>
        </p:nvSpPr>
        <p:spPr>
          <a:xfrm>
            <a:off x="5068570" y="3341053"/>
            <a:ext cx="14192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elow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9"/>
          <p:cNvSpPr txBox="1"/>
          <p:nvPr/>
        </p:nvSpPr>
        <p:spPr>
          <a:xfrm>
            <a:off x="5840413" y="4170363"/>
            <a:ext cx="88423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ero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9"/>
          <p:cNvSpPr txBox="1"/>
          <p:nvPr/>
        </p:nvSpPr>
        <p:spPr>
          <a:xfrm>
            <a:off x="4333240" y="5066665"/>
            <a:ext cx="15414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ntil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9"/>
          <p:cNvSpPr txBox="1"/>
          <p:nvPr/>
        </p:nvSpPr>
        <p:spPr>
          <a:xfrm>
            <a:off x="1779270" y="5827395"/>
            <a:ext cx="18351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6" grpId="0"/>
      <p:bldP spid="3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2" name="TextBox 17"/>
          <p:cNvSpPr txBox="1">
            <a:spLocks noChangeArrowheads="1"/>
          </p:cNvSpPr>
          <p:nvPr/>
        </p:nvSpPr>
        <p:spPr bwMode="auto">
          <a:xfrm>
            <a:off x="4558665" y="33210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课堂练习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4" name="TextBox 4"/>
          <p:cNvSpPr txBox="1">
            <a:spLocks noChangeArrowheads="1"/>
          </p:cNvSpPr>
          <p:nvPr/>
        </p:nvSpPr>
        <p:spPr bwMode="auto">
          <a:xfrm>
            <a:off x="1058545" y="1100455"/>
            <a:ext cx="9453880" cy="513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二、用方框中所给短语的适当形式填空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355600" marR="0" lvl="0" indent="-35560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6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 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I________ leave ________ you come back.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7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 think this book is ___________ that one.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8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He has been to the UK ___________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9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The temperature outside is ___________ now.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10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We are all __________________ your reply.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649730" y="1984375"/>
          <a:ext cx="6202680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02680"/>
              </a:tblGrid>
              <a:tr h="824230">
                <a:tc>
                  <a:txBody>
                    <a:bodyPr/>
                    <a:p>
                      <a:r>
                        <a:rPr lang="en-US" altLang="zh-CN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as good as</a:t>
                      </a: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en-US" altLang="zh-CN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below zero</a:t>
                      </a: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en-US" altLang="zh-CN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not...until</a:t>
                      </a:r>
                      <a:endParaRPr lang="en-US" altLang="zh-CN" sz="28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  <a:p>
                      <a:r>
                        <a:rPr lang="en-US" altLang="zh-CN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look forward to</a:t>
                      </a: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en-US" altLang="zh-CN" sz="2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some times</a:t>
                      </a:r>
                      <a:endParaRPr lang="en-US" altLang="zh-CN" sz="28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1442" marR="91442" marT="45773" marB="45773"/>
                </a:tc>
              </a:tr>
            </a:tbl>
          </a:graphicData>
        </a:graphic>
      </p:graphicFrame>
      <p:sp>
        <p:nvSpPr>
          <p:cNvPr id="15" name="TextBox 29"/>
          <p:cNvSpPr txBox="1"/>
          <p:nvPr/>
        </p:nvSpPr>
        <p:spPr>
          <a:xfrm>
            <a:off x="2130108" y="3041333"/>
            <a:ext cx="33210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won't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29"/>
          <p:cNvSpPr txBox="1"/>
          <p:nvPr/>
        </p:nvSpPr>
        <p:spPr>
          <a:xfrm>
            <a:off x="4678363" y="3768725"/>
            <a:ext cx="1784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good as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9"/>
          <p:cNvSpPr txBox="1"/>
          <p:nvPr/>
        </p:nvSpPr>
        <p:spPr>
          <a:xfrm>
            <a:off x="5364798" y="4369753"/>
            <a:ext cx="193516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times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5978525" y="5004118"/>
            <a:ext cx="25669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below zero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84270" y="5638165"/>
            <a:ext cx="30695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looking forward to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/>
      <p:bldP spid="26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23" name="圆角矩形标注 22"/>
          <p:cNvSpPr/>
          <p:nvPr/>
        </p:nvSpPr>
        <p:spPr>
          <a:xfrm>
            <a:off x="1225550" y="3853815"/>
            <a:ext cx="6799580" cy="1583690"/>
          </a:xfrm>
          <a:prstGeom prst="wedgeRoundRectCallout">
            <a:avLst>
              <a:gd name="adj1" fmla="val -26146"/>
              <a:gd name="adj2" fmla="val 49500"/>
              <a:gd name="adj3" fmla="val 16667"/>
            </a:avLst>
          </a:prstGeom>
          <a:solidFill>
            <a:srgbClr val="CCFF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4" name="TextBox 17"/>
          <p:cNvSpPr txBox="1">
            <a:spLocks noChangeArrowheads="1"/>
          </p:cNvSpPr>
          <p:nvPr/>
        </p:nvSpPr>
        <p:spPr bwMode="auto">
          <a:xfrm>
            <a:off x="4558665" y="33210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课堂练习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23825" y="1294130"/>
            <a:ext cx="12225020" cy="2491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0850" marR="0" lvl="0" indent="-45085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三、单项选择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535305" marR="0" lvl="0" indent="-535305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11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—You look so tired. What's wrong?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—I didn't go to bed ___I finished watching </a:t>
            </a:r>
            <a:r>
              <a:rPr kumimoji="0" lang="en-US" altLang="zh-CN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In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the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Name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of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People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last night.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until      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if       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though      D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unless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TextBox 29"/>
          <p:cNvSpPr txBox="1"/>
          <p:nvPr/>
        </p:nvSpPr>
        <p:spPr>
          <a:xfrm>
            <a:off x="3495040" y="2704148"/>
            <a:ext cx="5969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33"/>
          <p:cNvSpPr txBox="1"/>
          <p:nvPr/>
        </p:nvSpPr>
        <p:spPr>
          <a:xfrm>
            <a:off x="1489710" y="3999548"/>
            <a:ext cx="6629400" cy="1291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buFontTx/>
            </a:pP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考查连词。句意：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你看起来非常累，怎么啦？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昨晚我一直看完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《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人民的名义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》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才去睡觉。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not…until…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意为“直到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……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才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……”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。故选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1115" y="0"/>
            <a:ext cx="12129770" cy="6858000"/>
          </a:xfrm>
          <a:prstGeom prst="rect">
            <a:avLst/>
          </a:prstGeom>
        </p:spPr>
      </p:pic>
      <p:sp>
        <p:nvSpPr>
          <p:cNvPr id="37901" name="圆角矩形标注 21"/>
          <p:cNvSpPr/>
          <p:nvPr/>
        </p:nvSpPr>
        <p:spPr>
          <a:xfrm>
            <a:off x="1659890" y="3082290"/>
            <a:ext cx="7747635" cy="2172970"/>
          </a:xfrm>
          <a:prstGeom prst="wedgeRoundRectCallout">
            <a:avLst>
              <a:gd name="adj1" fmla="val -26185"/>
              <a:gd name="adj2" fmla="val 49495"/>
              <a:gd name="adj3" fmla="val 16667"/>
            </a:avLst>
          </a:prstGeom>
          <a:solidFill>
            <a:srgbClr val="CCFFCC"/>
          </a:solidFill>
          <a:ln w="9525">
            <a:noFill/>
          </a:ln>
        </p:spPr>
        <p:txBody>
          <a:bodyPr rot="10800000" anchor="ctr"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4558665" y="33210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课堂练习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2" name="TextBox 4"/>
          <p:cNvSpPr txBox="1">
            <a:spLocks noChangeArrowheads="1"/>
          </p:cNvSpPr>
          <p:nvPr/>
        </p:nvSpPr>
        <p:spPr bwMode="auto">
          <a:xfrm>
            <a:off x="1057275" y="1329055"/>
            <a:ext cx="9671050" cy="1753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535305" marR="0" lvl="0" indent="-535305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12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Though Betty and Lily are twins, Betty isn't so_____  as Lily.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more outgoing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most outgoing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outgoing             D. outgoinger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/>
          <p:nvPr/>
        </p:nvSpPr>
        <p:spPr>
          <a:xfrm>
            <a:off x="8073073" y="1388428"/>
            <a:ext cx="6127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3"/>
          <p:cNvSpPr txBox="1"/>
          <p:nvPr/>
        </p:nvSpPr>
        <p:spPr>
          <a:xfrm>
            <a:off x="2009775" y="3257550"/>
            <a:ext cx="7047865" cy="2009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考查形容词的用法。句意：虽然贝蒂和莉莉是双胞胎，但是贝蒂不如莉莉外向。选项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是比较级；选项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是最高级，选项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是原级。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not so … as …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是固定句型，中间用形容词原级。故选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39949" name="圆角矩形标注 16"/>
          <p:cNvSpPr/>
          <p:nvPr/>
        </p:nvSpPr>
        <p:spPr>
          <a:xfrm>
            <a:off x="2190115" y="3208655"/>
            <a:ext cx="7663180" cy="1210945"/>
          </a:xfrm>
          <a:prstGeom prst="wedgeRoundRectCallout">
            <a:avLst>
              <a:gd name="adj1" fmla="val -26185"/>
              <a:gd name="adj2" fmla="val 49495"/>
              <a:gd name="adj3" fmla="val 16667"/>
            </a:avLst>
          </a:prstGeom>
          <a:solidFill>
            <a:srgbClr val="CCFFCC"/>
          </a:solidFill>
          <a:ln w="9525">
            <a:noFill/>
          </a:ln>
        </p:spPr>
        <p:txBody>
          <a:bodyPr rot="10800000" anchor="ctr"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7"/>
          <p:cNvSpPr txBox="1">
            <a:spLocks noChangeArrowheads="1"/>
          </p:cNvSpPr>
          <p:nvPr/>
        </p:nvSpPr>
        <p:spPr bwMode="auto">
          <a:xfrm>
            <a:off x="4558665" y="33210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课堂练习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476885" y="1212850"/>
            <a:ext cx="10273030" cy="4615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13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—Can I join Oxfam 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Trailwalker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?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—Only if you are ________eighteen.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over      B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on      C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under       D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below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My shirt needs________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wash    B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washed     C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washing  D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to wash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圆角矩形标注 16"/>
          <p:cNvSpPr/>
          <p:nvPr/>
        </p:nvSpPr>
        <p:spPr>
          <a:xfrm>
            <a:off x="2279015" y="5807710"/>
            <a:ext cx="7475220" cy="1050290"/>
          </a:xfrm>
          <a:prstGeom prst="wedgeRoundRectCallout">
            <a:avLst>
              <a:gd name="adj1" fmla="val -26185"/>
              <a:gd name="adj2" fmla="val 49495"/>
              <a:gd name="adj3" fmla="val 16667"/>
            </a:avLst>
          </a:prstGeom>
          <a:solidFill>
            <a:srgbClr val="CCFFCC"/>
          </a:solidFill>
          <a:ln w="9525">
            <a:noFill/>
          </a:ln>
        </p:spPr>
        <p:txBody>
          <a:bodyPr rot="10800000" anchor="ctr"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33"/>
          <p:cNvSpPr txBox="1"/>
          <p:nvPr/>
        </p:nvSpPr>
        <p:spPr>
          <a:xfrm>
            <a:off x="2462848" y="3289300"/>
            <a:ext cx="6629400" cy="10502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点拨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考查介词。句意：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我可以参加乐施毅行者吗？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除非你超过十八岁。故选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0" name="TextBox 33"/>
          <p:cNvSpPr txBox="1"/>
          <p:nvPr/>
        </p:nvSpPr>
        <p:spPr>
          <a:xfrm>
            <a:off x="2991485" y="5807710"/>
            <a:ext cx="6629400" cy="10502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点拨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】…need doing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意为“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……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需要被做”，表被动，相当于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…need to be done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TextBox 29"/>
          <p:cNvSpPr txBox="1"/>
          <p:nvPr/>
        </p:nvSpPr>
        <p:spPr>
          <a:xfrm>
            <a:off x="4281488" y="1955800"/>
            <a:ext cx="51593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29"/>
          <p:cNvSpPr txBox="1"/>
          <p:nvPr/>
        </p:nvSpPr>
        <p:spPr>
          <a:xfrm>
            <a:off x="4042410" y="4549458"/>
            <a:ext cx="5159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5" grpId="0"/>
      <p:bldP spid="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37901" name="圆角矩形标注 21"/>
          <p:cNvSpPr/>
          <p:nvPr/>
        </p:nvSpPr>
        <p:spPr>
          <a:xfrm>
            <a:off x="3325495" y="3891280"/>
            <a:ext cx="6732270" cy="1912620"/>
          </a:xfrm>
          <a:prstGeom prst="wedgeRoundRectCallout">
            <a:avLst>
              <a:gd name="adj1" fmla="val -26185"/>
              <a:gd name="adj2" fmla="val 49495"/>
              <a:gd name="adj3" fmla="val 16667"/>
            </a:avLst>
          </a:prstGeom>
          <a:solidFill>
            <a:srgbClr val="CCFFCC"/>
          </a:solidFill>
          <a:ln w="9525">
            <a:noFill/>
          </a:ln>
        </p:spPr>
        <p:txBody>
          <a:bodyPr rot="10800000" anchor="ctr"/>
          <a:p>
            <a:pPr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4558665" y="332105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课堂练习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0" name="TextBox 4"/>
          <p:cNvSpPr txBox="1">
            <a:spLocks noChangeArrowheads="1"/>
          </p:cNvSpPr>
          <p:nvPr/>
        </p:nvSpPr>
        <p:spPr bwMode="auto">
          <a:xfrm>
            <a:off x="819150" y="1352550"/>
            <a:ext cx="10403205" cy="2030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15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—What happened to Mark?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—He 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fell________the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bike________a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snowy morning.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off; in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　　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down; at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　　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off; on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8" name="TextBox 29"/>
          <p:cNvSpPr txBox="1"/>
          <p:nvPr/>
        </p:nvSpPr>
        <p:spPr>
          <a:xfrm>
            <a:off x="3325495" y="2106613"/>
            <a:ext cx="5969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3208020" y="4082415"/>
            <a:ext cx="6629400" cy="15297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考查介词的用法。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fall off the bike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表示“摔下自行车”，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off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含义为“脱离”；在具体某一天或某一天的早晨，用介词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on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19464" name="Rectangle 19"/>
          <p:cNvSpPr>
            <a:spLocks noChangeArrowheads="1"/>
          </p:cNvSpPr>
          <p:nvPr/>
        </p:nvSpPr>
        <p:spPr bwMode="auto">
          <a:xfrm>
            <a:off x="1524000" y="-184150"/>
            <a:ext cx="309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9465" name="TextBox 20"/>
          <p:cNvSpPr txBox="1">
            <a:spLocks noChangeArrowheads="1"/>
          </p:cNvSpPr>
          <p:nvPr/>
        </p:nvSpPr>
        <p:spPr bwMode="auto">
          <a:xfrm>
            <a:off x="62437" y="1250504"/>
            <a:ext cx="4442460" cy="3661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</a:rPr>
              <a:t>Words：</a:t>
            </a:r>
            <a:r>
              <a:rPr lang="zh-CN" altLang="en-US" sz="2800" dirty="0"/>
              <a:t> </a:t>
            </a:r>
            <a:endParaRPr lang="zh-CN" altLang="en-US" sz="2800" dirty="0"/>
          </a:p>
          <a:p>
            <a:pPr algn="l"/>
            <a:endParaRPr sz="2800" dirty="0"/>
          </a:p>
          <a:p>
            <a:pPr algn="l"/>
            <a:r>
              <a:rPr sz="2800" dirty="0"/>
              <a:t>low			   低的；浅的</a:t>
            </a:r>
            <a:endParaRPr sz="2800" dirty="0"/>
          </a:p>
          <a:p>
            <a:pPr algn="l"/>
            <a:r>
              <a:rPr sz="2800" dirty="0"/>
              <a:t>below		   在……下面</a:t>
            </a:r>
            <a:endParaRPr sz="2800" dirty="0"/>
          </a:p>
          <a:p>
            <a:pPr algn="l"/>
            <a:r>
              <a:rPr sz="2800" dirty="0"/>
              <a:t>zero			   零</a:t>
            </a:r>
            <a:endParaRPr sz="2800" dirty="0"/>
          </a:p>
          <a:p>
            <a:pPr algn="l"/>
            <a:r>
              <a:rPr sz="2800" dirty="0"/>
              <a:t>until			   直到……为止</a:t>
            </a:r>
            <a:endParaRPr sz="2800" dirty="0"/>
          </a:p>
          <a:p>
            <a:pPr algn="l"/>
            <a:r>
              <a:rPr sz="2800" dirty="0"/>
              <a:t>groundhog	   土拨鼠</a:t>
            </a:r>
            <a:endParaRPr sz="2800" dirty="0"/>
          </a:p>
          <a:p>
            <a:pPr algn="l"/>
            <a:r>
              <a:rPr sz="2800" dirty="0"/>
              <a:t>bush			   灌木</a:t>
            </a:r>
            <a:endParaRPr sz="2800" dirty="0"/>
          </a:p>
        </p:txBody>
      </p:sp>
      <p:sp>
        <p:nvSpPr>
          <p:cNvPr id="16" name="TextBox 20"/>
          <p:cNvSpPr txBox="1">
            <a:spLocks noChangeArrowheads="1"/>
          </p:cNvSpPr>
          <p:nvPr/>
        </p:nvSpPr>
        <p:spPr bwMode="auto">
          <a:xfrm>
            <a:off x="4504809" y="1250504"/>
            <a:ext cx="7259955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Phrases：</a:t>
            </a:r>
            <a:endParaRPr lang="en-US" altLang="zh-CN" sz="3600" b="1">
              <a:solidFill>
                <a:srgbClr val="0070C0"/>
              </a:solidFill>
              <a:cs typeface="Arial" panose="020B0604020202020204" pitchFamily="34" charset="0"/>
              <a:sym typeface="+mn-ea"/>
            </a:endParaRPr>
          </a:p>
          <a:p>
            <a:pPr algn="l"/>
            <a:r>
              <a:rPr lang="zh-CN" altLang="en-US" sz="2800" dirty="0" smtClean="0">
                <a:sym typeface="+mn-ea"/>
              </a:rPr>
              <a:t>  </a:t>
            </a:r>
            <a:endParaRPr lang="zh-CN" altLang="en-US" sz="2800" dirty="0" smtClean="0"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on the grass     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在草地上</a:t>
            </a:r>
            <a:endParaRPr lang="en-US" altLang="zh-CN" sz="2800" dirty="0" smtClean="0">
              <a:cs typeface="Arial" panose="020B0604020202020204" pitchFamily="34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2800" dirty="0" smtClean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as</a:t>
            </a:r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 low </a:t>
            </a:r>
            <a:r>
              <a:rPr lang="en-US" altLang="zh-CN" sz="2800" dirty="0" smtClean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as                 </a:t>
            </a:r>
            <a:r>
              <a:rPr lang="zh-CN" altLang="en-US" sz="2800" dirty="0" smtClean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像</a:t>
            </a:r>
            <a:r>
              <a:rPr lang="en-US" altLang="zh-CN" sz="2800" dirty="0" smtClean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……</a:t>
            </a:r>
            <a:r>
              <a:rPr lang="zh-CN" altLang="en-US" sz="2800" dirty="0" smtClean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一样低；低达</a:t>
            </a:r>
            <a:r>
              <a:rPr lang="en-US" altLang="zh-CN" sz="2800" dirty="0" smtClean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……</a:t>
            </a:r>
            <a:endParaRPr lang="en-US" altLang="zh-CN" sz="2800" dirty="0" smtClean="0">
              <a:cs typeface="Arial" panose="020B0604020202020204" pitchFamily="34" charset="0"/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drops below zero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（气温）降到零下</a:t>
            </a:r>
            <a:endParaRPr lang="en-US" altLang="zh-CN" sz="2800" dirty="0" smtClean="0">
              <a:cs typeface="Arial" panose="020B0604020202020204" pitchFamily="34" charset="0"/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on snowy days 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在下雪的日子</a:t>
            </a:r>
            <a:endParaRPr lang="en-US" altLang="zh-CN" sz="2800" dirty="0" smtClean="0"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be fun               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是有乐趣的</a:t>
            </a:r>
            <a:endParaRPr lang="en-US" altLang="zh-CN" sz="2800" dirty="0" smtClean="0"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play in + clothes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穿……玩耍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Groundhog Day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土拨鼠日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so much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+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 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如此多的……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fun activities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    </a:t>
            </a:r>
            <a:r>
              <a:rPr lang="zh-CN" altLang="en-US" sz="2800" dirty="0" smtClean="0">
                <a:cs typeface="Arial" panose="020B0604020202020204" pitchFamily="34" charset="0"/>
                <a:sym typeface="+mn-ea"/>
              </a:rPr>
              <a:t>有趣的活动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2800" dirty="0" smtClean="0">
                <a:cs typeface="Arial" panose="020B0604020202020204" pitchFamily="34" charset="0"/>
                <a:sym typeface="+mn-ea"/>
              </a:rPr>
              <a:t>in North America</a:t>
            </a:r>
            <a:r>
              <a:rPr lang="en-US" altLang="zh-CN" sz="2800" dirty="0" smtClean="0">
                <a:sym typeface="+mn-ea"/>
              </a:rPr>
              <a:t>      </a:t>
            </a:r>
            <a:r>
              <a:rPr lang="zh-CN" altLang="en-US" sz="2800" dirty="0" smtClean="0">
                <a:sym typeface="+mn-ea"/>
              </a:rPr>
              <a:t>在北美洲</a:t>
            </a:r>
            <a:endParaRPr lang="zh-CN" altLang="en-US" sz="2800" dirty="0" smtClean="0"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81275" y="97790"/>
            <a:ext cx="7091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R="0" algn="l" defTabSz="457200">
              <a:buClrTx/>
              <a:buSzTx/>
              <a:buFontTx/>
              <a:defRPr/>
            </a:pP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Lesson </a:t>
            </a: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6  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Stories about Spring</a:t>
            </a:r>
            <a:endParaRPr lang="en-US" altLang="zh-CN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/>
      <p:bldP spid="19465" grpId="1"/>
      <p:bldP spid="16" grpId="0"/>
      <p:bldP spid="1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18442" name="文本框 1"/>
          <p:cNvSpPr txBox="1">
            <a:spLocks noChangeArrowheads="1"/>
          </p:cNvSpPr>
          <p:nvPr/>
        </p:nvSpPr>
        <p:spPr bwMode="auto">
          <a:xfrm>
            <a:off x="289976" y="798054"/>
            <a:ext cx="11312547" cy="6339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）重点单词： </a:t>
            </a:r>
            <a:endParaRPr lang="zh-CN" alt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/>
            <a:r>
              <a:rPr sz="2800" dirty="0">
                <a:cs typeface="Arial" panose="020B0604020202020204" pitchFamily="34" charset="0"/>
                <a:sym typeface="+mn-ea"/>
              </a:rPr>
              <a:t>low			    低的；浅的     below		        在……下面</a:t>
            </a:r>
            <a:endParaRPr sz="2800" dirty="0">
              <a:cs typeface="Arial" panose="020B0604020202020204" pitchFamily="34" charset="0"/>
            </a:endParaRPr>
          </a:p>
          <a:p>
            <a:pPr algn="l"/>
            <a:r>
              <a:rPr sz="2800" dirty="0">
                <a:cs typeface="Arial" panose="020B0604020202020204" pitchFamily="34" charset="0"/>
                <a:sym typeface="+mn-ea"/>
              </a:rPr>
              <a:t>zero			    零                    until			   直到……为止</a:t>
            </a:r>
            <a:endParaRPr sz="2800" dirty="0">
              <a:cs typeface="Arial" panose="020B0604020202020204" pitchFamily="34" charset="0"/>
            </a:endParaRPr>
          </a:p>
          <a:p>
            <a:pPr algn="l"/>
            <a:r>
              <a:rPr sz="2800" dirty="0">
                <a:cs typeface="Arial" panose="020B0604020202020204" pitchFamily="34" charset="0"/>
                <a:sym typeface="+mn-ea"/>
              </a:rPr>
              <a:t>groundhog	   土拨鼠              bush			   灌木</a:t>
            </a:r>
            <a:endParaRPr lang="en-US" altLang="zh-CN" sz="2800" b="1" dirty="0" smtClean="0">
              <a:solidFill>
                <a:srgbClr val="FF0000"/>
              </a:solidFill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）重点短语及用法：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>
              <a:buClrTx/>
              <a:buSzTx/>
              <a:buFontTx/>
            </a:pPr>
            <a:r>
              <a:rPr lang="en-US" altLang="zh-CN" sz="2800" dirty="0" smtClean="0">
                <a:solidFill>
                  <a:schemeClr val="tx1"/>
                </a:solidFill>
                <a:sym typeface="+mn-ea"/>
              </a:rPr>
              <a:t>as low as                   </a:t>
            </a:r>
            <a:r>
              <a:rPr lang="zh-CN" altLang="en-US" sz="2800" dirty="0" smtClean="0">
                <a:solidFill>
                  <a:schemeClr val="tx1"/>
                </a:solidFill>
                <a:sym typeface="+mn-ea"/>
              </a:rPr>
              <a:t>像</a:t>
            </a:r>
            <a:r>
              <a:rPr lang="en-US" altLang="zh-CN" sz="2800" dirty="0" smtClean="0">
                <a:solidFill>
                  <a:schemeClr val="tx1"/>
                </a:solidFill>
                <a:sym typeface="+mn-ea"/>
              </a:rPr>
              <a:t>……</a:t>
            </a:r>
            <a:r>
              <a:rPr lang="zh-CN" altLang="en-US" sz="2800" dirty="0" smtClean="0">
                <a:solidFill>
                  <a:schemeClr val="tx1"/>
                </a:solidFill>
                <a:sym typeface="+mn-ea"/>
              </a:rPr>
              <a:t>一样低；低达</a:t>
            </a:r>
            <a:r>
              <a:rPr lang="en-US" altLang="zh-CN" sz="2800" dirty="0" smtClean="0">
                <a:solidFill>
                  <a:schemeClr val="tx1"/>
                </a:solidFill>
                <a:sym typeface="+mn-ea"/>
              </a:rPr>
              <a:t>……</a:t>
            </a:r>
            <a:endParaRPr lang="en-US" altLang="zh-CN" sz="2800" dirty="0" smtClean="0">
              <a:solidFill>
                <a:schemeClr val="tx1"/>
              </a:solidFill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altLang="zh-CN" sz="2800" dirty="0" smtClean="0">
                <a:sym typeface="+mn-ea"/>
              </a:rPr>
              <a:t>drops below zero    </a:t>
            </a:r>
            <a:r>
              <a:rPr lang="zh-CN" altLang="en-US" sz="2800" dirty="0" smtClean="0">
                <a:sym typeface="+mn-ea"/>
              </a:rPr>
              <a:t>（气温）降到零下</a:t>
            </a:r>
            <a:endParaRPr lang="en-US" altLang="zh-CN" sz="2800" dirty="0" smtClean="0"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altLang="zh-CN" sz="2800" dirty="0" smtClean="0">
                <a:sym typeface="+mn-ea"/>
              </a:rPr>
              <a:t>on snowy days          </a:t>
            </a:r>
            <a:r>
              <a:rPr lang="zh-CN" altLang="en-US" sz="2800" dirty="0" smtClean="0">
                <a:sym typeface="+mn-ea"/>
              </a:rPr>
              <a:t>在下雪的日子</a:t>
            </a:r>
            <a:endParaRPr lang="en-US" altLang="zh-CN" sz="2800" dirty="0" smtClean="0">
              <a:sym typeface="+mn-ea"/>
            </a:endParaRPr>
          </a:p>
          <a:p>
            <a:pPr algn="l"/>
            <a:r>
              <a:rPr lang="en-US" altLang="zh-CN" sz="2800" dirty="0" smtClean="0">
                <a:sym typeface="+mn-ea"/>
              </a:rPr>
              <a:t>be fun                       </a:t>
            </a:r>
            <a:r>
              <a:rPr lang="zh-CN" altLang="en-US" sz="2800" dirty="0" smtClean="0">
                <a:sym typeface="+mn-ea"/>
              </a:rPr>
              <a:t>是有乐趣的</a:t>
            </a:r>
            <a:endParaRPr lang="en-US" altLang="zh-CN" sz="2800" dirty="0" smtClean="0">
              <a:sym typeface="+mn-ea"/>
            </a:endParaRPr>
          </a:p>
          <a:p>
            <a:pPr algn="l"/>
            <a:r>
              <a:rPr lang="en-US" altLang="zh-CN" sz="2800" dirty="0" smtClean="0">
                <a:sym typeface="+mn-ea"/>
              </a:rPr>
              <a:t>play in + clothes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</a:t>
            </a:r>
            <a:r>
              <a:rPr lang="zh-CN" altLang="en-US" sz="2800" dirty="0" smtClean="0">
                <a:sym typeface="+mn-ea"/>
              </a:rPr>
              <a:t>穿……玩耍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 algn="l"/>
            <a:r>
              <a:rPr lang="en-US" altLang="zh-CN" sz="2800" dirty="0" smtClean="0">
                <a:sym typeface="+mn-ea"/>
              </a:rPr>
              <a:t>so much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+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    </a:t>
            </a:r>
            <a:r>
              <a:rPr lang="zh-CN" altLang="en-US" sz="2800" dirty="0" smtClean="0">
                <a:sym typeface="+mn-ea"/>
              </a:rPr>
              <a:t>如此多的……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 algn="l"/>
            <a:r>
              <a:rPr lang="en-US" altLang="zh-CN" sz="2800" dirty="0" smtClean="0">
                <a:sym typeface="+mn-ea"/>
              </a:rPr>
              <a:t>fun activities 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     </a:t>
            </a:r>
            <a:r>
              <a:rPr lang="zh-CN" altLang="en-US" sz="2800" dirty="0" smtClean="0">
                <a:sym typeface="+mn-ea"/>
              </a:rPr>
              <a:t>有趣的活动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 algn="l"/>
            <a:r>
              <a:rPr lang="en-US" altLang="zh-CN" sz="2800" dirty="0" smtClean="0">
                <a:sym typeface="+mn-ea"/>
              </a:rPr>
              <a:t>in North America      </a:t>
            </a:r>
            <a:r>
              <a:rPr lang="zh-CN" altLang="en-US" sz="2800" dirty="0" smtClean="0">
                <a:sym typeface="+mn-ea"/>
              </a:rPr>
              <a:t>在北美洲</a:t>
            </a:r>
            <a:endParaRPr lang="zh-CN" altLang="en-US" sz="2800" dirty="0" smtClean="0">
              <a:sym typeface="+mn-ea"/>
            </a:endParaRPr>
          </a:p>
          <a:p>
            <a:pPr algn="l"/>
            <a:endParaRPr lang="zh-CN" altLang="en-US" sz="2800" dirty="0" smtClean="0">
              <a:sym typeface="+mn-ea"/>
            </a:endParaRP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4869815" y="190679"/>
            <a:ext cx="39306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总结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1150" y="139065"/>
            <a:ext cx="11569065" cy="6579870"/>
          </a:xfrm>
          <a:prstGeom prst="rect">
            <a:avLst/>
          </a:prstGeom>
        </p:spPr>
      </p:pic>
      <p:sp>
        <p:nvSpPr>
          <p:cNvPr id="8" name="圆角矩形 7"/>
          <p:cNvSpPr/>
          <p:nvPr/>
        </p:nvSpPr>
        <p:spPr>
          <a:xfrm>
            <a:off x="721995" y="1011555"/>
            <a:ext cx="1162685" cy="30797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4545330" y="1518285"/>
            <a:ext cx="796290" cy="30797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721995" y="1826260"/>
            <a:ext cx="866775" cy="30797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2033270" y="2264410"/>
            <a:ext cx="855345" cy="30797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721995" y="2572385"/>
            <a:ext cx="784225" cy="30797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2033270" y="2951480"/>
            <a:ext cx="748030" cy="27241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721995" y="3223895"/>
            <a:ext cx="867410" cy="30797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4462780" y="3780790"/>
            <a:ext cx="808355" cy="30797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>
            <a:off x="4462780" y="4088765"/>
            <a:ext cx="808355" cy="30797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721995" y="4468495"/>
            <a:ext cx="973455" cy="30797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圆角矩形 16"/>
          <p:cNvSpPr/>
          <p:nvPr/>
        </p:nvSpPr>
        <p:spPr>
          <a:xfrm>
            <a:off x="2129155" y="4859020"/>
            <a:ext cx="925830" cy="30797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2129155" y="5166995"/>
            <a:ext cx="925830" cy="30797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848995" y="5558155"/>
            <a:ext cx="719455" cy="30797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圆角矩形 19"/>
          <p:cNvSpPr/>
          <p:nvPr/>
        </p:nvSpPr>
        <p:spPr>
          <a:xfrm>
            <a:off x="4462780" y="6068060"/>
            <a:ext cx="878840" cy="307975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圆角矩形 20"/>
          <p:cNvSpPr/>
          <p:nvPr/>
        </p:nvSpPr>
        <p:spPr>
          <a:xfrm>
            <a:off x="9012555" y="321310"/>
            <a:ext cx="1032510" cy="284480"/>
          </a:xfrm>
          <a:prstGeom prst="round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5789930" y="279400"/>
            <a:ext cx="9004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fell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789930" y="746760"/>
            <a:ext cx="9004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well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789930" y="1319530"/>
            <a:ext cx="13493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activities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789930" y="1687830"/>
            <a:ext cx="9004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is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789930" y="2056130"/>
            <a:ext cx="13620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to play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789930" y="2424430"/>
            <a:ext cx="9004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snowy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789930" y="2792730"/>
            <a:ext cx="12776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will play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789930" y="3161030"/>
            <a:ext cx="9004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 fell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5789930" y="3531870"/>
            <a:ext cx="9004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zero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789930" y="3900170"/>
            <a:ext cx="9004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bush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778625" y="3720465"/>
            <a:ext cx="4549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Where do you stay on snowy days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778625" y="4268470"/>
            <a:ext cx="4549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Is there anything interesting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778625" y="4828540"/>
            <a:ext cx="4549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It is still popular with us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778625" y="5474970"/>
            <a:ext cx="4549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Why did you think of you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6778625" y="6110605"/>
            <a:ext cx="4549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Stop fighting right now</a:t>
            </a:r>
            <a:endParaRPr lang="en-US" altLang="zh-CN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7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-99695"/>
            <a:ext cx="12129770" cy="6858000"/>
          </a:xfrm>
          <a:prstGeom prst="rect">
            <a:avLst/>
          </a:prstGeom>
        </p:spPr>
      </p:pic>
      <p:sp>
        <p:nvSpPr>
          <p:cNvPr id="2" name="TextBox 15"/>
          <p:cNvSpPr txBox="1"/>
          <p:nvPr/>
        </p:nvSpPr>
        <p:spPr>
          <a:xfrm>
            <a:off x="443865" y="745173"/>
            <a:ext cx="7231063" cy="1753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2400" b="1" dirty="0">
                <a:latin typeface="Arial" panose="020B0604020202020204" pitchFamily="34" charset="0"/>
              </a:rPr>
              <a:t>THINK ABOUT IT</a:t>
            </a:r>
            <a:endParaRPr lang="zh-CN" altLang="zh-CN" sz="24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i="1" dirty="0">
                <a:latin typeface="Arial" panose="020B0604020202020204" pitchFamily="34" charset="0"/>
              </a:rPr>
              <a:t>·What clothes do you wear in spring?</a:t>
            </a:r>
            <a:endParaRPr lang="en-US" altLang="zh-CN" sz="2400" i="1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i="1" dirty="0">
                <a:latin typeface="Arial" panose="020B0604020202020204" pitchFamily="34" charset="0"/>
              </a:rPr>
              <a:t>·What interesting things do you see in spring?</a:t>
            </a:r>
            <a:endParaRPr lang="en-US" altLang="zh-CN" sz="2400" i="1" dirty="0">
              <a:latin typeface="Arial" panose="020B0604020202020204" pitchFamily="34" charset="0"/>
            </a:endParaRPr>
          </a:p>
        </p:txBody>
      </p:sp>
      <p:sp>
        <p:nvSpPr>
          <p:cNvPr id="29708" name="TextBox 13"/>
          <p:cNvSpPr txBox="1"/>
          <p:nvPr/>
        </p:nvSpPr>
        <p:spPr>
          <a:xfrm>
            <a:off x="376555" y="2498725"/>
            <a:ext cx="11438890" cy="3322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Dear Wang Mei, 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It isn’t snowing today, but there is still snow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on the grass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.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a typeface="黑体" panose="02010609060101010101" pitchFamily="49" charset="-122"/>
                <a:cs typeface="Arial" panose="020B0604020202020204" pitchFamily="34" charset="0"/>
              </a:rPr>
              <a:t>In Edmonton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, the weather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in March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can be cold and snowy or warm and sunny. It’s a little wild. The temperature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can be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as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low 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as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-15℃, but it can also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 reach 15℃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.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616825" y="2995930"/>
            <a:ext cx="125603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在草地上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51510" y="4403725"/>
            <a:ext cx="149733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在埃德蒙顿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014980" y="100330"/>
            <a:ext cx="6964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R="0" algn="l" defTabSz="457200">
              <a:buClrTx/>
              <a:buSzTx/>
              <a:buFontTx/>
              <a:defRPr/>
            </a:pP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Lesson </a:t>
            </a: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6  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Stories about Spring</a:t>
            </a:r>
            <a:endParaRPr lang="en-US" altLang="zh-CN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454900" y="5107940"/>
            <a:ext cx="103060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可能是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8983980" y="5107940"/>
            <a:ext cx="85661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zh-CN" altLang="en-US"/>
              <a:t>低达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4" grpId="1" animBg="1"/>
      <p:bldP spid="5" grpId="0" bldLvl="0" animBg="1"/>
      <p:bldP spid="5" grpId="1" animBg="1"/>
      <p:bldP spid="8" grpId="0" bldLvl="0" animBg="1"/>
      <p:bldP spid="8" grpId="1" animBg="1"/>
      <p:bldP spid="9" grpId="0" bldLvl="0" animBg="1"/>
      <p:bldP spid="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29708" name="TextBox 13"/>
          <p:cNvSpPr txBox="1"/>
          <p:nvPr/>
        </p:nvSpPr>
        <p:spPr>
          <a:xfrm>
            <a:off x="360680" y="1278890"/>
            <a:ext cx="11663680" cy="4443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Still, sometimes it snows in April and May! The temperature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drops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below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zero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on those snowy days.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We probably wo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n’t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see any flowers 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until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 May or June!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After school today, we played outside. We played “snow” soccer. We had to wear our jackets and boots, but it was fun. Danny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fell into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snow! Maybe next month we will play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in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our shorts and T­shirts!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924810" y="458470"/>
            <a:ext cx="6964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R="0" algn="l" defTabSz="457200">
              <a:buClrTx/>
              <a:buSzTx/>
              <a:buFontTx/>
              <a:defRPr/>
            </a:pP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Lesson </a:t>
            </a: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6  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Stories about Spring</a:t>
            </a:r>
            <a:endParaRPr lang="en-US" altLang="zh-CN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889490" y="1899920"/>
            <a:ext cx="83629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下降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300990" y="2523490"/>
            <a:ext cx="115316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零度以下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1924685" y="2523490"/>
            <a:ext cx="162941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在那些下雪天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8672830" y="4420235"/>
            <a:ext cx="140589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掉进；跌落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5278120" y="5147945"/>
            <a:ext cx="115316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穿</a:t>
            </a:r>
            <a:r>
              <a:rPr lang="en-US" altLang="zh-CN"/>
              <a:t>……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2" grpId="1" animBg="1"/>
      <p:bldP spid="13" grpId="0" bldLvl="0" animBg="1"/>
      <p:bldP spid="13" grpId="1" animBg="1"/>
      <p:bldP spid="14" grpId="0" bldLvl="0" animBg="1"/>
      <p:bldP spid="14" grpId="1" animBg="1"/>
      <p:bldP spid="16" grpId="0" bldLvl="0" animBg="1"/>
      <p:bldP spid="16" grpId="1" animBg="1"/>
      <p:bldP spid="18" grpId="0" bldLvl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29708" name="TextBox 13"/>
          <p:cNvSpPr txBox="1"/>
          <p:nvPr/>
        </p:nvSpPr>
        <p:spPr>
          <a:xfrm>
            <a:off x="248285" y="829945"/>
            <a:ext cx="11943715" cy="5735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 like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Chinese name for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winter jasmine. It’s interesting. Here, we have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Groundhog Day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on February 2 for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coming of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spring. In spring, many families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drive to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the countryside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on weekends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 popular place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to go is a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sugar bush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 It’s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so much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fun to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make syrup.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 love spring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because of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all the </a:t>
            </a:r>
            <a:r>
              <a:rPr lang="en-US" altLang="zh-CN" sz="2800" dirty="0">
                <a:solidFill>
                  <a:srgbClr val="0070C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fun activities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Also, summer follows it!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Talk to you soon!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Jenny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51175" y="184785"/>
            <a:ext cx="6964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R="0" algn="l" defTabSz="457200">
              <a:buClrTx/>
              <a:buSzTx/>
              <a:buFontTx/>
              <a:defRPr/>
            </a:pP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Lesson </a:t>
            </a:r>
            <a:r>
              <a:rPr lang="en-US" altLang="zh-CN" sz="36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6   </a:t>
            </a:r>
            <a:r>
              <a:rPr lang="en-US" altLang="zh-CN" sz="3600" b="1">
                <a:solidFill>
                  <a:srgbClr val="0070C0"/>
                </a:solidFill>
                <a:cs typeface="Arial" panose="020B0604020202020204" pitchFamily="34" charset="0"/>
                <a:sym typeface="+mn-ea"/>
              </a:rPr>
              <a:t>Stories about Spring</a:t>
            </a:r>
            <a:endParaRPr lang="en-US" altLang="zh-CN" sz="36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30729" name="Picture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 l="7974" r="537"/>
          <a:stretch>
            <a:fillRect/>
          </a:stretch>
        </p:blipFill>
        <p:spPr>
          <a:xfrm>
            <a:off x="8439785" y="3901440"/>
            <a:ext cx="3287395" cy="2731770"/>
          </a:xfrm>
          <a:prstGeom prst="rect">
            <a:avLst/>
          </a:prstGeom>
          <a:noFill/>
          <a:ln w="9525"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18" name="文本框 17"/>
          <p:cNvSpPr txBox="1"/>
          <p:nvPr/>
        </p:nvSpPr>
        <p:spPr>
          <a:xfrm>
            <a:off x="1765935" y="1398905"/>
            <a:ext cx="204724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en-US"/>
              <a:t>……</a:t>
            </a:r>
            <a:r>
              <a:rPr lang="zh-CN" altLang="en-US"/>
              <a:t>的中文称呼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57555" y="2040890"/>
            <a:ext cx="124269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/>
              <a:t>土拨鼠日</a:t>
            </a:r>
            <a:endParaRPr lang="zh-CN"/>
          </a:p>
        </p:txBody>
      </p:sp>
      <p:sp>
        <p:nvSpPr>
          <p:cNvPr id="6" name="文本框 5"/>
          <p:cNvSpPr txBox="1"/>
          <p:nvPr/>
        </p:nvSpPr>
        <p:spPr>
          <a:xfrm>
            <a:off x="1527175" y="2690495"/>
            <a:ext cx="143002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/>
              <a:t>驱车去某地</a:t>
            </a:r>
            <a:endParaRPr lang="zh-CN"/>
          </a:p>
        </p:txBody>
      </p:sp>
      <p:sp>
        <p:nvSpPr>
          <p:cNvPr id="7" name="文本框 6"/>
          <p:cNvSpPr txBox="1"/>
          <p:nvPr/>
        </p:nvSpPr>
        <p:spPr>
          <a:xfrm>
            <a:off x="5901055" y="2690495"/>
            <a:ext cx="102679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zh-CN"/>
              <a:t>在周末</a:t>
            </a:r>
            <a:endParaRPr lang="zh-CN"/>
          </a:p>
        </p:txBody>
      </p:sp>
      <p:sp>
        <p:nvSpPr>
          <p:cNvPr id="8" name="文本框 7"/>
          <p:cNvSpPr txBox="1"/>
          <p:nvPr/>
        </p:nvSpPr>
        <p:spPr>
          <a:xfrm>
            <a:off x="7894320" y="2690495"/>
            <a:ext cx="166052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zh-CN"/>
              <a:t>受欢迎的地方</a:t>
            </a:r>
            <a:endParaRPr lang="zh-CN"/>
          </a:p>
        </p:txBody>
      </p:sp>
      <p:sp>
        <p:nvSpPr>
          <p:cNvPr id="9" name="文本框 8"/>
          <p:cNvSpPr txBox="1"/>
          <p:nvPr/>
        </p:nvSpPr>
        <p:spPr>
          <a:xfrm>
            <a:off x="635635" y="3343275"/>
            <a:ext cx="106172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zh-CN"/>
              <a:t>枫糖林</a:t>
            </a:r>
            <a:endParaRPr lang="zh-CN"/>
          </a:p>
        </p:txBody>
      </p:sp>
      <p:sp>
        <p:nvSpPr>
          <p:cNvPr id="12" name="文本框 11"/>
          <p:cNvSpPr txBox="1"/>
          <p:nvPr/>
        </p:nvSpPr>
        <p:spPr>
          <a:xfrm>
            <a:off x="5463540" y="3343275"/>
            <a:ext cx="151384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en-US" altLang="zh-CN"/>
              <a:t>  </a:t>
            </a:r>
            <a:r>
              <a:rPr lang="zh-CN" altLang="en-US"/>
              <a:t>制作</a:t>
            </a:r>
            <a:r>
              <a:rPr lang="zh-CN"/>
              <a:t>枫糖浆</a:t>
            </a:r>
            <a:endParaRPr 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ldLvl="0" animBg="1"/>
      <p:bldP spid="18" grpId="1" animBg="1"/>
      <p:bldP spid="4" grpId="0" bldLvl="0" animBg="1"/>
      <p:bldP spid="4" grpId="1" animBg="1"/>
      <p:bldP spid="6" grpId="0" bldLvl="0" animBg="1"/>
      <p:bldP spid="6" grpId="1" animBg="1"/>
      <p:bldP spid="7" grpId="0" bldLvl="0" animBg="1"/>
      <p:bldP spid="7" grpId="1" animBg="1"/>
      <p:bldP spid="8" grpId="0" bldLvl="0" animBg="1"/>
      <p:bldP spid="8" grpId="1" animBg="1"/>
      <p:bldP spid="9" grpId="0" bldLvl="0" animBg="1"/>
      <p:bldP spid="9" grpId="1" animBg="1"/>
      <p:bldP spid="12" grpId="0" bldLvl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181860" y="1155065"/>
            <a:ext cx="5723255" cy="41148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26634" name="TextBox 39"/>
          <p:cNvSpPr txBox="1">
            <a:spLocks noChangeArrowheads="1"/>
          </p:cNvSpPr>
          <p:nvPr/>
        </p:nvSpPr>
        <p:spPr bwMode="auto">
          <a:xfrm>
            <a:off x="495935" y="2833370"/>
            <a:ext cx="154622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难点</a:t>
            </a: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38" name="AutoShape 2"/>
          <p:cNvSpPr>
            <a:spLocks noChangeArrowheads="1"/>
          </p:cNvSpPr>
          <p:nvPr/>
        </p:nvSpPr>
        <p:spPr bwMode="auto">
          <a:xfrm flipH="1">
            <a:off x="661670" y="1148715"/>
            <a:ext cx="1628140" cy="417830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9" name="文本框 24"/>
          <p:cNvSpPr txBox="1">
            <a:spLocks noChangeArrowheads="1"/>
          </p:cNvSpPr>
          <p:nvPr/>
        </p:nvSpPr>
        <p:spPr bwMode="auto">
          <a:xfrm>
            <a:off x="685800" y="1155065"/>
            <a:ext cx="157924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知识点 </a:t>
            </a:r>
            <a:r>
              <a: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1</a:t>
            </a:r>
            <a:endParaRPr lang="en-US" altLang="zh-CN" sz="2400" b="1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90110" y="19558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2265045" y="1099820"/>
            <a:ext cx="6174740" cy="570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as. . . as. . .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和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……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一样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……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520" name="TextBox 19"/>
          <p:cNvSpPr txBox="1"/>
          <p:nvPr/>
        </p:nvSpPr>
        <p:spPr>
          <a:xfrm>
            <a:off x="1603693" y="1759585"/>
            <a:ext cx="5466715" cy="107378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>
              <a:lnSpc>
                <a:spcPct val="114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：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He is 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as busy as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his brother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. 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>
              <a:lnSpc>
                <a:spcPct val="114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他和他哥哥一样忙。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TextBox 10"/>
          <p:cNvSpPr txBox="1"/>
          <p:nvPr/>
        </p:nvSpPr>
        <p:spPr>
          <a:xfrm>
            <a:off x="2265045" y="2722880"/>
            <a:ext cx="8887460" cy="39408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as. . . as. . . 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用于两者间的比较，</a:t>
            </a:r>
            <a:endParaRPr lang="zh-CN" altLang="en-US" sz="2800" b="1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表示“和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……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一样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……”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，</a:t>
            </a:r>
            <a:endParaRPr lang="zh-CN" altLang="en-US" sz="2800" b="1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中间要用形容词或副词的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原级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。</a:t>
            </a:r>
            <a:endParaRPr lang="zh-CN" altLang="en-US" sz="2800" b="1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否定形式：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not as. . . as. . . </a:t>
            </a:r>
            <a:r>
              <a:rPr lang="zh-CN" altLang="en-US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或</a:t>
            </a:r>
            <a:r>
              <a:rPr lang="en-US" altLang="zh-CN" sz="2800" b="1" dirty="0">
                <a:solidFill>
                  <a:srgbClr val="FF0000"/>
                </a:solidFill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not so. . . as. . .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</a:t>
            </a:r>
            <a:endParaRPr lang="en-US" altLang="zh-CN" sz="2800" b="1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表示“不如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/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不及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……”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，</a:t>
            </a:r>
            <a:endParaRPr lang="zh-CN" altLang="en-US" sz="2800" b="1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as. . . as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＋数字．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 . 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意为“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……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达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……”</a:t>
            </a:r>
            <a:r>
              <a:rPr lang="zh-CN" altLang="en-US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。</a:t>
            </a:r>
            <a:endParaRPr lang="en-US" altLang="zh-CN" sz="2800" b="1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0" grpId="0"/>
      <p:bldP spid="21520" grpId="1"/>
      <p:bldP spid="26634" grpId="0"/>
      <p:bldP spid="26634" grpId="1"/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17" name="TextBox 39"/>
          <p:cNvSpPr txBox="1">
            <a:spLocks noChangeArrowheads="1"/>
          </p:cNvSpPr>
          <p:nvPr/>
        </p:nvSpPr>
        <p:spPr bwMode="auto">
          <a:xfrm>
            <a:off x="1331116" y="2352736"/>
            <a:ext cx="1199179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</a:t>
            </a:r>
            <a:r>
              <a:rPr lang="en-US" altLang="zh-CN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32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90110" y="29464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36" name="TextBox 23"/>
          <p:cNvSpPr txBox="1"/>
          <p:nvPr/>
        </p:nvSpPr>
        <p:spPr>
          <a:xfrm>
            <a:off x="2943225" y="2186940"/>
            <a:ext cx="824865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Liu Ying is as ________ as her sister. 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A．tall　　　B．taller　　　C．the tallest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TextBox 39"/>
          <p:cNvSpPr txBox="1">
            <a:spLocks noChangeArrowheads="1"/>
          </p:cNvSpPr>
          <p:nvPr/>
        </p:nvSpPr>
        <p:spPr bwMode="auto">
          <a:xfrm>
            <a:off x="1331116" y="3735766"/>
            <a:ext cx="1199179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</a:t>
            </a:r>
            <a:r>
              <a:rPr lang="en-US" altLang="zh-CN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32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Box 23"/>
          <p:cNvSpPr txBox="1"/>
          <p:nvPr/>
        </p:nvSpPr>
        <p:spPr>
          <a:xfrm>
            <a:off x="2256790" y="3893820"/>
            <a:ext cx="893508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Jenny is shorter than Li Ming.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</a:rPr>
              <a:t>Jenny is ______ ________ ______ ________ Li Ming.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TextBox 29"/>
          <p:cNvSpPr txBox="1"/>
          <p:nvPr/>
        </p:nvSpPr>
        <p:spPr>
          <a:xfrm>
            <a:off x="5387340" y="2352675"/>
            <a:ext cx="14173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29"/>
          <p:cNvSpPr txBox="1"/>
          <p:nvPr/>
        </p:nvSpPr>
        <p:spPr>
          <a:xfrm>
            <a:off x="3911600" y="4693920"/>
            <a:ext cx="59728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       as               tall         as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6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181860" y="1155065"/>
            <a:ext cx="7385050" cy="4111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26634" name="TextBox 39"/>
          <p:cNvSpPr txBox="1">
            <a:spLocks noChangeArrowheads="1"/>
          </p:cNvSpPr>
          <p:nvPr/>
        </p:nvSpPr>
        <p:spPr bwMode="auto">
          <a:xfrm>
            <a:off x="1360170" y="3235960"/>
            <a:ext cx="265874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难点</a:t>
            </a:r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38" name="AutoShape 2"/>
          <p:cNvSpPr>
            <a:spLocks noChangeArrowheads="1"/>
          </p:cNvSpPr>
          <p:nvPr/>
        </p:nvSpPr>
        <p:spPr bwMode="auto">
          <a:xfrm flipH="1">
            <a:off x="1881505" y="1129665"/>
            <a:ext cx="1628140" cy="417830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9" name="文本框 24"/>
          <p:cNvSpPr txBox="1">
            <a:spLocks noChangeArrowheads="1"/>
          </p:cNvSpPr>
          <p:nvPr/>
        </p:nvSpPr>
        <p:spPr bwMode="auto">
          <a:xfrm>
            <a:off x="2042160" y="1155065"/>
            <a:ext cx="157924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知识点 </a:t>
            </a:r>
            <a:r>
              <a:rPr lang="en-US" altLang="zh-CN" sz="2400" b="1" dirty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rPr>
              <a:t>2</a:t>
            </a:r>
            <a:endParaRPr lang="en-US" altLang="zh-CN" sz="2400" b="1" dirty="0">
              <a:solidFill>
                <a:schemeClr val="bg1"/>
              </a:solidFill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90110" y="19558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0" name="TextBox 39"/>
          <p:cNvSpPr txBox="1"/>
          <p:nvPr/>
        </p:nvSpPr>
        <p:spPr>
          <a:xfrm>
            <a:off x="3161665" y="1075690"/>
            <a:ext cx="6405245" cy="570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below 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prep.  &amp; adv. 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在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……</a:t>
            </a: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下面，低于</a:t>
            </a:r>
            <a:endParaRPr lang="en-US" altLang="zh-CN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520" name="TextBox 19"/>
          <p:cNvSpPr txBox="1"/>
          <p:nvPr/>
        </p:nvSpPr>
        <p:spPr>
          <a:xfrm>
            <a:off x="2181860" y="1566545"/>
            <a:ext cx="912431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Shall I write my name </a:t>
            </a:r>
            <a:r>
              <a:rPr lang="en-US" altLang="zh-CN" sz="2800" b="1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below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the line?</a:t>
            </a:r>
            <a:endParaRPr lang="en-US" altLang="zh-CN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我把我的名字写在这条线下面好吗？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TextBox 10"/>
          <p:cNvSpPr txBox="1"/>
          <p:nvPr/>
        </p:nvSpPr>
        <p:spPr>
          <a:xfrm>
            <a:off x="2656205" y="3123565"/>
            <a:ext cx="8887460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辨析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above, over, on, below, under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。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above, over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和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on 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都是“在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……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上面”，</a:t>
            </a:r>
            <a:endParaRPr lang="zh-CN" altLang="en-US" sz="2800" dirty="0"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</a:t>
            </a:r>
            <a:r>
              <a:rPr lang="en-US" altLang="zh-CN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below, under         </a:t>
            </a:r>
            <a:r>
              <a:rPr lang="zh-CN" altLang="en-US" sz="2800" dirty="0"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都是“在……下面”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0" grpId="0"/>
      <p:bldP spid="21520" grpId="1"/>
      <p:bldP spid="26634" grpId="0"/>
      <p:bldP spid="26634" grpId="1"/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230" y="0"/>
            <a:ext cx="12129770" cy="6858000"/>
          </a:xfrm>
          <a:prstGeom prst="rect">
            <a:avLst/>
          </a:prstGeom>
        </p:spPr>
      </p:pic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711200" y="1050290"/>
          <a:ext cx="10135235" cy="5441315"/>
        </p:xfrm>
        <a:graphic>
          <a:graphicData uri="http://schemas.openxmlformats.org/drawingml/2006/table">
            <a:tbl>
              <a:tblPr/>
              <a:tblGrid>
                <a:gridCol w="1227455"/>
                <a:gridCol w="3897630"/>
                <a:gridCol w="5010150"/>
              </a:tblGrid>
              <a:tr h="2125345"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above</a:t>
                      </a:r>
                      <a:endParaRPr lang="en-US" sz="2800" kern="100" dirty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u="wavy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表示在某物体的上方，与某物体不接触。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反义词为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below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Planes fly 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above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white clouds. 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飞机在白云上面飞行。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All the fields are 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below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planes.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kern="100" dirty="0" smtClean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所有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的田地都在飞机的下面。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555"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over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表示在某物体的</a:t>
                      </a:r>
                      <a:r>
                        <a:rPr lang="zh-CN" sz="2800" u="wavy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正上方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，与某物体</a:t>
                      </a:r>
                      <a:r>
                        <a:rPr lang="zh-CN" sz="2800" u="wavy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垂直但不接触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，反义词为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under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There is a bridge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over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river.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河上有座桥。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My shoes are 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under 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the bed. </a:t>
                      </a:r>
                      <a:endParaRPr lang="zh-CN" sz="2400" kern="100" dirty="0"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我的鞋在床下面。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415"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on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表示在物体的表面之上，与物体</a:t>
                      </a:r>
                      <a:r>
                        <a:rPr lang="zh-CN" sz="2800" u="wavy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接触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My books are </a:t>
                      </a:r>
                      <a:r>
                        <a:rPr lang="en-US" sz="2800" b="1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n-US" sz="2800" kern="100" dirty="0"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 the desk. 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我的书在书桌上。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372610" y="195580"/>
            <a:ext cx="28117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4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语法讲解</a:t>
            </a:r>
            <a:endParaRPr lang="zh-CN" altLang="en-US" sz="44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0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1.xml><?xml version="1.0" encoding="utf-8"?>
<p:tagLst xmlns:p="http://schemas.openxmlformats.org/presentationml/2006/main">
  <p:tag name="KSO_WM_UNIT_TABLE_BEAUTIFY" val="smartTable{33351a8a-28ac-4026-9c7d-0f7dc8fae0f6}"/>
</p:tagLst>
</file>

<file path=ppt/tags/tag12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3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4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5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6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7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8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19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2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20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21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22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3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4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5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6.xml><?xml version="1.0" encoding="utf-8"?>
<p:tagLst xmlns:p="http://schemas.openxmlformats.org/presentationml/2006/main">
  <p:tag name="REFSHAPE" val="189933052"/>
  <p:tag name="KSO_WM_UNIT_PLACING_PICTURE_USER_VIEWPORT" val="{&quot;height&quot;:3187.4992125984249,&quot;width&quot;:3835}"/>
</p:tagLst>
</file>

<file path=ppt/tags/tag7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8.xml><?xml version="1.0" encoding="utf-8"?>
<p:tagLst xmlns:p="http://schemas.openxmlformats.org/presentationml/2006/main">
  <p:tag name="KSO_WM_UNIT_PLACING_PICTURE_USER_VIEWPORT" val="{&quot;height&quot;:7200,&quot;width&quot;:9600}"/>
</p:tagLst>
</file>

<file path=ppt/tags/tag9.xml><?xml version="1.0" encoding="utf-8"?>
<p:tagLst xmlns:p="http://schemas.openxmlformats.org/presentationml/2006/main">
  <p:tag name="KSO_WM_UNIT_PLACING_PICTURE_USER_VIEWPORT" val="{&quot;height&quot;:7200,&quot;width&quot;:9600}"/>
</p:tagLst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8BL2 模板</Template>
  <TotalTime>0</TotalTime>
  <Words>5637</Words>
  <Application>WPS 演示</Application>
  <PresentationFormat>宽屏</PresentationFormat>
  <Paragraphs>364</Paragraphs>
  <Slides>21</Slides>
  <Notes>8</Notes>
  <HiddenSlides>0</HiddenSlides>
  <MMClips>1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3" baseType="lpstr">
      <vt:lpstr>Arial</vt:lpstr>
      <vt:lpstr>宋体</vt:lpstr>
      <vt:lpstr>Wingdings</vt:lpstr>
      <vt:lpstr>Calibri</vt:lpstr>
      <vt:lpstr>Arial</vt:lpstr>
      <vt:lpstr>黑体</vt:lpstr>
      <vt:lpstr>Times New Roman</vt:lpstr>
      <vt:lpstr>Adobe 黑体 Std R</vt:lpstr>
      <vt:lpstr>微软雅黑</vt:lpstr>
      <vt:lpstr>Arial Unicode MS</vt:lpstr>
      <vt:lpstr>Georgia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安娜</cp:lastModifiedBy>
  <cp:revision>45</cp:revision>
  <dcterms:created xsi:type="dcterms:W3CDTF">2020-02-01T05:35:00Z</dcterms:created>
  <dcterms:modified xsi:type="dcterms:W3CDTF">2021-02-15T13:29:27Z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