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9" r:id="rId12"/>
    <p:sldId id="267" r:id="rId13"/>
    <p:sldId id="268" r:id="rId14"/>
    <p:sldId id="270" r:id="rId15"/>
    <p:sldId id="273" r:id="rId16"/>
    <p:sldId id="271" r:id="rId17"/>
    <p:sldId id="272" r:id="rId18"/>
    <p:sldId id="276" r:id="rId19"/>
    <p:sldId id="275" r:id="rId20"/>
    <p:sldId id="281" r:id="rId21"/>
    <p:sldId id="282" r:id="rId22"/>
    <p:sldId id="283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91"/>
        <p:guide pos="381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handoutMaster" Target="handoutMasters/handoutMaster1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3.png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16386" name="TextBox 17"/>
          <p:cNvSpPr txBox="1">
            <a:spLocks noChangeArrowheads="1"/>
          </p:cNvSpPr>
          <p:nvPr/>
        </p:nvSpPr>
        <p:spPr bwMode="auto">
          <a:xfrm>
            <a:off x="1524000" y="505460"/>
            <a:ext cx="9143365" cy="1753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5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Unit 1   </a:t>
            </a:r>
            <a:r>
              <a:rPr lang="en-US" altLang="zh-CN" sz="5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  <a:sym typeface="+mn-ea"/>
              </a:rPr>
              <a:t>Spring Is Coming!</a:t>
            </a:r>
            <a:endParaRPr lang="en-US" altLang="zh-CN" sz="5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endParaRPr lang="en-US" altLang="zh-CN" sz="5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9660" y="2398395"/>
            <a:ext cx="992378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</a:t>
            </a:r>
            <a:r>
              <a:rPr lang="zh-CN" altLang="en-US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weather</a:t>
            </a:r>
            <a:r>
              <a:rPr lang="zh-CN" altLang="en-US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</a:t>
            </a:r>
            <a:r>
              <a:rPr lang="zh-CN" altLang="en-US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outdoor activities</a:t>
            </a:r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Grammar:   word building (</a:t>
            </a:r>
            <a:r>
              <a:rPr lang="zh-CN" altLang="en-US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构词法</a:t>
            </a: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4828" name="TextBox 23"/>
          <p:cNvSpPr txBox="1"/>
          <p:nvPr/>
        </p:nvSpPr>
        <p:spPr>
          <a:xfrm>
            <a:off x="1805940" y="810895"/>
            <a:ext cx="8592820" cy="2009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（      ）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 May I speak to Mr.  Smith?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 —________ please.  Here he comes.   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	A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Hang out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　　　　  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Pick up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	C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Take up                       D.  Hold on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8" name="TextBox 29"/>
          <p:cNvSpPr txBox="1"/>
          <p:nvPr/>
        </p:nvSpPr>
        <p:spPr>
          <a:xfrm>
            <a:off x="2198053" y="810895"/>
            <a:ext cx="38258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93470" y="3013075"/>
            <a:ext cx="10017760" cy="2009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解析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考查动词短语辨析。句意：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———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我可以和史密斯先生    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 通电话吗？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———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请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________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。他过来了。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Hang out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闲逛；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Pick  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 up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捡起；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Take up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占有；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Hold on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稍等，不要挂电话。结合句意可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 知答语第一句为“请不要挂电话”。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484630" y="1144905"/>
            <a:ext cx="2251075" cy="6508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Don’t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fall off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!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6380" y="135255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4</a:t>
            </a:r>
            <a:endParaRPr lang="en-US" altLang="zh-CN" sz="360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83055" y="1795780"/>
            <a:ext cx="5950585" cy="6445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fall off </a:t>
            </a: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跌落，从</a:t>
            </a: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</a:t>
            </a:r>
            <a:r>
              <a:rPr kumimoji="1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掉下来</a:t>
            </a:r>
            <a:endParaRPr kumimoji="1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84630" y="2515235"/>
            <a:ext cx="8749030" cy="1210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Leaves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fall off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the trees in the autumn.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秋天树叶从树上落下来。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583055" y="4210685"/>
            <a:ext cx="5022850" cy="6445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fall down </a:t>
            </a:r>
            <a:r>
              <a:rPr kumimoji="1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摔倒，倒下 </a:t>
            </a:r>
            <a:endParaRPr kumimoji="1" lang="en-US" altLang="zh-CN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83055" y="5057140"/>
            <a:ext cx="8749030" cy="1210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boy hit the tree so hard that he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fell down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那个男孩重重地撞在树上，结果自己倒下了。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/>
      <p:bldP spid="9" grpId="0" bldLvl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5090" y="232410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5</a:t>
            </a:r>
            <a:endParaRPr lang="en-US" altLang="zh-CN" sz="360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5515" y="1239520"/>
            <a:ext cx="472313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Danny runs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towards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Debbie. 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30300" y="1761490"/>
            <a:ext cx="3094990" cy="70866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towards  prep. </a:t>
            </a:r>
            <a:r>
              <a: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朝向</a:t>
            </a:r>
            <a:endParaRPr kumimoji="1" lang="en-US" altLang="zh-CN" sz="24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30300" y="2470150"/>
            <a:ext cx="2664460" cy="708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动词 </a:t>
            </a:r>
            <a:r>
              <a:rPr kumimoji="1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</a:t>
            </a:r>
            <a:r>
              <a:rPr kumimoji="1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towards</a:t>
            </a:r>
            <a:endParaRPr kumimoji="1" lang="en-US" altLang="zh-CN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95070" y="3086735"/>
            <a:ext cx="6927215" cy="28898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Jane walked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towards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the door.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简向门口走过去。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teacher is coming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towards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us.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老师正向我们走过来。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0" y="221615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6</a:t>
            </a:r>
            <a:endParaRPr lang="en-US" altLang="zh-CN" sz="360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35846" name="TextBox 39"/>
          <p:cNvSpPr txBox="1"/>
          <p:nvPr/>
        </p:nvSpPr>
        <p:spPr>
          <a:xfrm>
            <a:off x="716598" y="1137603"/>
            <a:ext cx="5553075" cy="6508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instead/ɪn'sted/ </a:t>
            </a:r>
            <a:r>
              <a:rPr lang="en-US" altLang="zh-CN" sz="2800" b="1" i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adv.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代替，更换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5856" name="TextBox 39"/>
          <p:cNvSpPr txBox="1"/>
          <p:nvPr/>
        </p:nvSpPr>
        <p:spPr>
          <a:xfrm>
            <a:off x="695008" y="1865313"/>
            <a:ext cx="6519862" cy="9772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eg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Tom was ill so I went </a:t>
            </a:r>
            <a:r>
              <a:rPr lang="en-US" altLang="zh-CN" sz="24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instead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. 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汤姆病了，所以我替他去了。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9474" name="TextBox 39"/>
          <p:cNvSpPr txBox="1"/>
          <p:nvPr/>
        </p:nvSpPr>
        <p:spPr>
          <a:xfrm>
            <a:off x="852488" y="2844800"/>
            <a:ext cx="3925887" cy="573088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辨析 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instead</a:t>
            </a:r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与</a:t>
            </a:r>
            <a:r>
              <a:rPr lang="en-US" altLang="zh-CN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instead of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852805" y="3396615"/>
          <a:ext cx="10894060" cy="2359025"/>
        </p:xfrm>
        <a:graphic>
          <a:graphicData uri="http://schemas.openxmlformats.org/drawingml/2006/table">
            <a:tbl>
              <a:tblPr/>
              <a:tblGrid>
                <a:gridCol w="1757045"/>
                <a:gridCol w="2160270"/>
                <a:gridCol w="6976745"/>
              </a:tblGrid>
              <a:tr h="1011555"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instead</a:t>
                      </a:r>
                      <a:endParaRPr lang="en-US" sz="24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2400" dirty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代替，顶替，常用于句尾。</a:t>
                      </a:r>
                      <a:endParaRPr lang="zh-CN" altLang="en-US" sz="2400" kern="100" dirty="0"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didn’t have a pen, so I used a pencil </a:t>
                      </a:r>
                      <a:r>
                        <a:rPr lang="en-US" sz="24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instead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n-US" sz="24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2400" dirty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我没有钢笔，因此我就用铅笔代替了。</a:t>
                      </a:r>
                      <a:endParaRPr lang="zh-CN" sz="2400" kern="100" dirty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7470">
                <a:tc>
                  <a:txBody>
                    <a:bodyPr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instead of</a:t>
                      </a:r>
                      <a:endParaRPr lang="en-US" sz="24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2400" dirty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代替，后接</a:t>
                      </a:r>
                      <a:endParaRPr lang="zh-CN" altLang="en-US" sz="2400" dirty="0"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2400" dirty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名词、代词或</a:t>
                      </a:r>
                      <a:endParaRPr lang="zh-CN" altLang="en-US" sz="2400" dirty="0"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2400" dirty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动名词。</a:t>
                      </a:r>
                      <a:endParaRPr lang="zh-CN" altLang="en-US" sz="2400" dirty="0"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will go </a:t>
                      </a:r>
                      <a:r>
                        <a:rPr lang="en-US" sz="24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instead of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you. </a:t>
                      </a:r>
                      <a:r>
                        <a:rPr lang="zh-CN" altLang="en-US" sz="2400" dirty="0" smtClean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我</a:t>
                      </a:r>
                      <a:r>
                        <a:rPr lang="zh-CN" altLang="en-US" sz="2400" dirty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将代替你去。</a:t>
                      </a:r>
                      <a:endParaRPr lang="zh-CN" altLang="en-US" sz="2400" dirty="0"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went there on foot </a:t>
                      </a:r>
                      <a:r>
                        <a:rPr lang="en-US" sz="24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instead of</a:t>
                      </a:r>
                      <a:r>
                        <a:rPr lang="en-US" sz="24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bike.</a:t>
                      </a:r>
                      <a:r>
                        <a:rPr lang="en-US" sz="2400" kern="100" dirty="0">
                          <a:effectLst/>
                          <a:latin typeface="Times New Roman" panose="02020603050405020304"/>
                          <a:cs typeface="Courier New" panose="02070309020205020404"/>
                        </a:rPr>
                        <a:t> </a:t>
                      </a:r>
                      <a:endParaRPr lang="en-US" sz="2400" kern="100" dirty="0" smtClean="0">
                        <a:effectLst/>
                        <a:latin typeface="Times New Roman" panose="02020603050405020304"/>
                        <a:cs typeface="Courier New" panose="0207030902020502040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2400" dirty="0" smtClean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他</a:t>
                      </a:r>
                      <a:r>
                        <a:rPr lang="zh-CN" altLang="en-US" sz="2400" dirty="0"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们没骑自行车而是步行去了那里。</a:t>
                      </a:r>
                      <a:endParaRPr lang="zh-CN" altLang="en-US" sz="2400" dirty="0"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4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6876" name="TextBox 23"/>
          <p:cNvSpPr txBox="1"/>
          <p:nvPr/>
        </p:nvSpPr>
        <p:spPr>
          <a:xfrm>
            <a:off x="1467485" y="893445"/>
            <a:ext cx="10201275" cy="3322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（    ）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—How will she deal with the work?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—She doesn’t want to do it by herself. She wants 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to ask someone else to do it________.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	   A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yet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　              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instead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	   C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also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                 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either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8" name="TextBox 29"/>
          <p:cNvSpPr txBox="1"/>
          <p:nvPr/>
        </p:nvSpPr>
        <p:spPr>
          <a:xfrm>
            <a:off x="1859280" y="1019810"/>
            <a:ext cx="70485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28825" y="4509770"/>
            <a:ext cx="7504430" cy="10502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解析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此题采用句意分析法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。答语句意“她     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 不想自己做这份工作。她想让别人代替她做。”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56310" y="1126490"/>
            <a:ext cx="5137785" cy="1210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u="sng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It’s time to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stop swinging, Debbie.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0" y="64770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7</a:t>
            </a:r>
            <a:endParaRPr lang="en-US" altLang="zh-CN" sz="360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33145" y="3163570"/>
            <a:ext cx="6927215" cy="2330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It's time to go home.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该回家了。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It's time for class.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该上课了。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33145" y="1777365"/>
            <a:ext cx="3302635" cy="13862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It's time to do sth.</a:t>
            </a:r>
            <a:endParaRPr kumimoji="1" 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It's time for sth.</a:t>
            </a:r>
            <a:endParaRPr kumimoji="1" 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该做某事了。</a:t>
            </a: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56310" y="1126490"/>
            <a:ext cx="5137785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It’s time to </a:t>
            </a:r>
            <a:r>
              <a:rPr lang="en-US" altLang="zh-CN" sz="28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stop swinging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Debbie. </a:t>
            </a:r>
            <a:endParaRPr lang="zh-CN" altLang="en-US" sz="2800"/>
          </a:p>
        </p:txBody>
      </p:sp>
      <p:sp>
        <p:nvSpPr>
          <p:cNvPr id="6" name="矩形 5"/>
          <p:cNvSpPr/>
          <p:nvPr/>
        </p:nvSpPr>
        <p:spPr>
          <a:xfrm>
            <a:off x="1033145" y="1777365"/>
            <a:ext cx="8110855" cy="110617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stop doing sth.</a:t>
            </a:r>
            <a:r>
              <a: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停止正在做的事</a:t>
            </a:r>
            <a:endParaRPr kumimoji="1" 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stop to do sth.</a:t>
            </a:r>
            <a:r>
              <a:rPr kumimoji="1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停止当前的事，去做另外一件事</a:t>
            </a:r>
            <a:endParaRPr kumimoji="1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33145" y="3174365"/>
            <a:ext cx="10505440" cy="1210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eg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 stopped reading when my mum asked me to have supper.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当妈妈叫我去吃晚饭的时候，我停止了看书。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0" y="125095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8</a:t>
            </a:r>
            <a:endParaRPr lang="en-US" altLang="zh-CN" sz="360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94130" y="4385310"/>
            <a:ext cx="11817985" cy="2330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I was watching TV . When my mum came into the room, I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stopped to do my homework.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那会我正在看电视。当妈妈走进房间的时候，我停下来  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去写作业了。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" name="图片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39140" y="4911725"/>
            <a:ext cx="5993130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What / How about doing sth.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？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82930" y="2157095"/>
            <a:ext cx="4883150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Let's do sth, shall we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？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3730" y="3498215"/>
            <a:ext cx="4883150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Why not do sth.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？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28320" y="744220"/>
            <a:ext cx="4883150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Shall we. . .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？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664450" y="1045210"/>
            <a:ext cx="24384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—Good idea. </a:t>
            </a:r>
            <a:endParaRPr lang="en-US" altLang="en-US" sz="2800" b="1" kern="1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29220" y="1853565"/>
            <a:ext cx="437324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—That's a good idea. </a:t>
            </a:r>
            <a:endParaRPr lang="en-US" altLang="en-US" sz="2800" b="1" kern="1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813040" y="2627630"/>
            <a:ext cx="24384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—Great! </a:t>
            </a:r>
            <a:endParaRPr lang="en-US" altLang="en-US" sz="2800" b="1" kern="1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8220" y="357823"/>
            <a:ext cx="446786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英语中用来提建议的常用句型：</a:t>
            </a:r>
            <a:endParaRPr lang="zh-CN" altLang="en-US" sz="24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TextBox 12"/>
          <p:cNvSpPr txBox="1"/>
          <p:nvPr/>
        </p:nvSpPr>
        <p:spPr>
          <a:xfrm>
            <a:off x="7813040" y="519748"/>
            <a:ext cx="110109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答语：</a:t>
            </a:r>
            <a:endParaRPr lang="zh-CN" altLang="en-US" sz="24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813040" y="3498215"/>
            <a:ext cx="33991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—I'd love to, but.....</a:t>
            </a:r>
            <a:r>
              <a:rPr lang="en-US" sz="2800" b="1" kern="100" dirty="0">
                <a:solidFill>
                  <a:srgbClr val="0070C0"/>
                </a:solidFill>
                <a:effectLst/>
                <a:latin typeface="Times New Roman" panose="02020603050405020304"/>
                <a:cs typeface="Courier New" panose="02070309020205020404"/>
                <a:sym typeface="+mn-ea"/>
              </a:rPr>
              <a:t> </a:t>
            </a:r>
            <a:endParaRPr lang="en-US" altLang="en-US" sz="2800" b="1" kern="100" dirty="0">
              <a:solidFill>
                <a:srgbClr val="0070C0"/>
              </a:solidFill>
              <a:effectLst/>
              <a:latin typeface="Times New Roman" panose="02020603050405020304"/>
              <a:cs typeface="Courier New" panose="02070309020205020404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664450" y="4307205"/>
            <a:ext cx="565086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—I'd like to, but I'm afraid </a:t>
            </a:r>
            <a:r>
              <a:rPr lang="en-US" sz="2800" b="1" kern="100" dirty="0">
                <a:solidFill>
                  <a:srgbClr val="0070C0"/>
                </a:solidFill>
                <a:effectLst/>
                <a:latin typeface="Times New Roman" panose="02020603050405020304"/>
                <a:cs typeface="Courier New" panose="02070309020205020404"/>
                <a:sym typeface="+mn-ea"/>
              </a:rPr>
              <a:t>... </a:t>
            </a:r>
            <a:endParaRPr lang="en-US" altLang="en-US" sz="2800" b="1" kern="100" dirty="0">
              <a:solidFill>
                <a:srgbClr val="0070C0"/>
              </a:solidFill>
              <a:effectLst/>
              <a:latin typeface="Times New Roman" panose="02020603050405020304"/>
              <a:cs typeface="Courier New" panose="02070309020205020404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77520" y="1265555"/>
            <a:ext cx="5093970" cy="8915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spcAft>
                <a:spcPts val="0"/>
              </a:spcAft>
            </a:pPr>
            <a:r>
              <a:rPr lang="en-US" sz="2800" b="1" kern="100" dirty="0"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Shall we</a:t>
            </a:r>
            <a:r>
              <a:rPr lang="en-US" sz="2800" kern="100" dirty="0">
                <a:effectLst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go swimming?</a:t>
            </a:r>
            <a:endParaRPr lang="zh-CN" sz="2800" kern="1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我们去游泳好吗？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33730" y="2627630"/>
            <a:ext cx="4652010" cy="8915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spcAft>
                <a:spcPts val="0"/>
              </a:spcAft>
            </a:pPr>
            <a:r>
              <a:rPr lang="en-US" sz="2800" b="1" kern="100" dirty="0">
                <a:effectLst/>
                <a:latin typeface="Times New Roman" panose="02020603050405020304"/>
                <a:cs typeface="Courier New" panose="02070309020205020404"/>
                <a:sym typeface="+mn-ea"/>
              </a:rPr>
              <a:t>Let’s</a:t>
            </a:r>
            <a:r>
              <a:rPr lang="en-US" sz="2800" kern="100" dirty="0">
                <a:effectLst/>
                <a:latin typeface="Times New Roman" panose="02020603050405020304"/>
                <a:cs typeface="Courier New" panose="02070309020205020404"/>
                <a:sym typeface="+mn-ea"/>
              </a:rPr>
              <a:t> have a rest, shall we</a:t>
            </a:r>
            <a:r>
              <a:rPr lang="zh-CN" sz="2800" kern="100" dirty="0" smtClean="0">
                <a:effectLst/>
                <a:latin typeface="Times New Roman" panose="02020603050405020304"/>
                <a:cs typeface="Times New Roman" panose="02020603050405020304"/>
                <a:sym typeface="+mn-ea"/>
              </a:rPr>
              <a:t>？</a:t>
            </a:r>
            <a:endParaRPr lang="en-US" altLang="zh-CN" sz="2800" kern="100" dirty="0" smtClean="0">
              <a:effectLst/>
              <a:latin typeface="Times New Roman" panose="02020603050405020304"/>
              <a:cs typeface="Times New Roman" panose="02020603050405020304"/>
            </a:endParaRPr>
          </a:p>
          <a:p>
            <a:pPr algn="l">
              <a:spcAft>
                <a:spcPts val="0"/>
              </a:spcAft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我们休息一会儿，好吗？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39140" y="4020185"/>
            <a:ext cx="5170170" cy="8915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spcAft>
                <a:spcPts val="0"/>
              </a:spcAft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Why not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join us？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为什么不加入我们呢？</a:t>
            </a:r>
            <a:endParaRPr lang="zh-CN" altLang="en-US" sz="2400"/>
          </a:p>
        </p:txBody>
      </p:sp>
      <p:sp>
        <p:nvSpPr>
          <p:cNvPr id="16" name="文本框 15"/>
          <p:cNvSpPr txBox="1"/>
          <p:nvPr/>
        </p:nvSpPr>
        <p:spPr>
          <a:xfrm>
            <a:off x="739140" y="5468620"/>
            <a:ext cx="6797040" cy="8915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spcAft>
                <a:spcPts val="0"/>
              </a:spcAft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What/How about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(drinking) some milk？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(喝点)牛奶怎么样？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  <p:bldP spid="6" grpId="0"/>
      <p:bldP spid="4" grpId="0"/>
      <p:bldP spid="5" grpId="0"/>
      <p:bldP spid="3" grpId="0"/>
      <p:bldP spid="7" grpId="0"/>
      <p:bldP spid="8" grpId="0"/>
      <p:bldP spid="9" grpId="0"/>
      <p:bldP spid="2" grpId="0"/>
      <p:bldP spid="11" grpId="0"/>
      <p:bldP spid="12" grpId="0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40972" name="TextBox 23"/>
          <p:cNvSpPr txBox="1"/>
          <p:nvPr/>
        </p:nvSpPr>
        <p:spPr>
          <a:xfrm>
            <a:off x="1718945" y="1080135"/>
            <a:ext cx="1001585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（     ）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—Shall we make a cake by ourselves instead of  buying one?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—________.                                         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	A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That’s a good idea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　   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Don’t worry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	C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Never mind                 D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The same to you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8" name="TextBox 29"/>
          <p:cNvSpPr txBox="1"/>
          <p:nvPr/>
        </p:nvSpPr>
        <p:spPr>
          <a:xfrm>
            <a:off x="2120265" y="1080135"/>
            <a:ext cx="6108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98065" y="3954780"/>
            <a:ext cx="8323580" cy="10502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解析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考查交际用语。由问句句意“咱们亲手做个蛋糕， 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   别去买了好吗？”可知是在提出建议。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4104" name="TextBox 4"/>
          <p:cNvSpPr txBox="1">
            <a:spLocks noChangeArrowheads="1"/>
          </p:cNvSpPr>
          <p:nvPr/>
        </p:nvSpPr>
        <p:spPr bwMode="auto">
          <a:xfrm>
            <a:off x="1487805" y="596583"/>
            <a:ext cx="7961313" cy="4855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ysClr val="windowText" lastClr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一、用方框中所给短语的适当形式填空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355600" marR="0" lvl="0" indent="-35560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1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 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Shall we ________ the clouds?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5600" marR="0" lvl="0" indent="-35560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2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____________,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Ann. Let's go shopping.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5600" marR="0" lvl="0" indent="-35560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3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Please ___________ and you will see your mother. She is waiting for you near the river.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5600" marR="0" lvl="0" indent="-35560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4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 ________________to help him get on the bus.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55600" marR="0" lvl="0" indent="-35560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5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________!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Wait until I get my camera.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5" name="TextBox 29"/>
          <p:cNvSpPr txBox="1"/>
          <p:nvPr/>
        </p:nvSpPr>
        <p:spPr>
          <a:xfrm>
            <a:off x="3208338" y="2120583"/>
            <a:ext cx="1784350" cy="4619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look at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2009140" y="1325880"/>
          <a:ext cx="7902575" cy="56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02575"/>
              </a:tblGrid>
              <a:tr h="563880">
                <a:tc>
                  <a:txBody>
                    <a:bodyPr/>
                    <a:p>
                      <a:r>
                        <a:rPr lang="en-US" altLang="zh-CN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turn around</a:t>
                      </a: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zh-CN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hold on</a:t>
                      </a: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zh-CN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come down</a:t>
                      </a:r>
                      <a:r>
                        <a:rPr lang="zh-CN" altLang="en-US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zh-CN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look at    give sb. a push</a:t>
                      </a:r>
                      <a:endParaRPr lang="zh-CN" altLang="zh-CN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91414" marR="91414" marT="45654" marB="45654"/>
                </a:tc>
              </a:tr>
            </a:tbl>
          </a:graphicData>
        </a:graphic>
      </p:graphicFrame>
      <p:sp>
        <p:nvSpPr>
          <p:cNvPr id="22" name="TextBox 29"/>
          <p:cNvSpPr txBox="1"/>
          <p:nvPr/>
        </p:nvSpPr>
        <p:spPr>
          <a:xfrm>
            <a:off x="2135823" y="2697163"/>
            <a:ext cx="1785937" cy="4619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Come down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Box 29"/>
          <p:cNvSpPr txBox="1"/>
          <p:nvPr/>
        </p:nvSpPr>
        <p:spPr>
          <a:xfrm>
            <a:off x="3022600" y="3273743"/>
            <a:ext cx="1785938" cy="4619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turn around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2243138" y="4345623"/>
            <a:ext cx="25654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give him a push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36140" y="4903788"/>
            <a:ext cx="1317625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Hold on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2" grpId="0"/>
      <p:bldP spid="26" grpId="0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1521460" y="309245"/>
            <a:ext cx="9338945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Lesson </a:t>
            </a:r>
            <a:r>
              <a:rPr kumimoji="0" lang="en-US" sz="3600" b="1" i="0" u="none" strike="noStrike" kern="1200" cap="none" spc="0" normalizeH="0" baseline="0">
                <a:solidFill>
                  <a:srgbClr val="0070C0"/>
                </a:solidFill>
                <a:latin typeface="Calibri" panose="020F0502020204030204" charset="0"/>
                <a:cs typeface="Times New Roman" panose="02020603050405020304" pitchFamily="18" charset="0"/>
              </a:rPr>
              <a:t>5</a:t>
            </a:r>
            <a:r>
              <a:rPr kumimoji="0" lang="en-US" sz="3600" i="0" u="none" strike="noStrike" kern="1200" cap="none" spc="0" normalizeH="0" baseline="0">
                <a:solidFill>
                  <a:srgbClr val="0070C0"/>
                </a:solidFill>
                <a:latin typeface="Calibri" panose="020F0502020204030204" charset="0"/>
                <a:cs typeface="Times New Roman" panose="02020603050405020304" pitchFamily="18" charset="0"/>
              </a:rPr>
              <a:t>   </a:t>
            </a:r>
            <a:r>
              <a:rPr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Babysitting </a:t>
            </a:r>
            <a:r>
              <a:rPr lang="en-US" altLang="zh-CN" sz="3600" b="1" i="0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on</a:t>
            </a:r>
            <a:r>
              <a:rPr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 a </a:t>
            </a:r>
            <a:r>
              <a:rPr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Spring </a:t>
            </a:r>
            <a:r>
              <a:rPr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Day</a:t>
            </a:r>
            <a:endParaRPr lang="en-US" sz="3600" b="1" i="0" u="none" strike="noStrike" kern="1200" cap="none" spc="0" normalizeH="0" baseline="0">
              <a:solidFill>
                <a:srgbClr val="0070C0"/>
              </a:solidFill>
              <a:latin typeface="Calibri" panose="020F0502020204030204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21460" y="1550035"/>
            <a:ext cx="4636770" cy="45440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defTabSz="457200" fontAlgn="base">
              <a:lnSpc>
                <a:spcPct val="100000"/>
              </a:lnSpc>
              <a:buClrTx/>
              <a:buSzTx/>
              <a:buFontTx/>
            </a:pP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words：</a:t>
            </a:r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fontAlgn="auto">
              <a:lnSpc>
                <a:spcPts val="3860"/>
              </a:lnSpc>
            </a:pP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babysit</a:t>
            </a:r>
            <a:r>
              <a:rPr lang="en-US" altLang="zh-CN" sz="3200" b="1">
                <a:solidFill>
                  <a:srgbClr val="FF0000"/>
                </a:solidFill>
              </a:rPr>
              <a:t> </a:t>
            </a:r>
            <a:r>
              <a:rPr lang="en-US" altLang="zh-CN" sz="2800"/>
              <a:t>   </a:t>
            </a:r>
            <a:r>
              <a:rPr lang="en-US" altLang="zh-CN" sz="2800" b="1">
                <a:solidFill>
                  <a:srgbClr val="0070C0"/>
                </a:solidFill>
              </a:rPr>
              <a:t>临时</a:t>
            </a:r>
            <a:r>
              <a:rPr lang="en-US" altLang="zh-CN" sz="2800" b="1">
                <a:solidFill>
                  <a:srgbClr val="0070C0"/>
                </a:solidFill>
              </a:rPr>
              <a:t>照顾婴儿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Debbie    </a:t>
            </a:r>
            <a:r>
              <a:rPr lang="en-US" altLang="zh-CN" sz="2800" b="1">
                <a:solidFill>
                  <a:srgbClr val="0070C0"/>
                </a:solidFill>
              </a:rPr>
              <a:t>黛比（女）   </a:t>
            </a:r>
            <a:endParaRPr lang="en-US" altLang="zh-CN" sz="2800" b="1">
              <a:solidFill>
                <a:srgbClr val="0070C0"/>
              </a:solidFill>
            </a:endParaRPr>
          </a:p>
          <a:p>
            <a:pPr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          </a:t>
            </a:r>
            <a:r>
              <a:rPr lang="zh-CN" altLang="en-US" sz="2800" b="1">
                <a:solidFill>
                  <a:srgbClr val="0070C0"/>
                </a:solidFill>
              </a:rPr>
              <a:t>栏；门栓；酒吧</a:t>
            </a:r>
            <a:endParaRPr lang="en-US" altLang="zh-CN" sz="2800" b="1">
              <a:solidFill>
                <a:srgbClr val="0070C0"/>
              </a:solidFill>
            </a:endParaRPr>
          </a:p>
          <a:p>
            <a:pPr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instead   </a:t>
            </a:r>
            <a:r>
              <a:rPr lang="zh-CN" altLang="en-US" sz="2800" b="1">
                <a:solidFill>
                  <a:srgbClr val="0070C0"/>
                </a:solidFill>
              </a:rPr>
              <a:t>代替</a:t>
            </a:r>
            <a:endParaRPr lang="en-US" altLang="zh-CN" sz="2800" b="1">
              <a:solidFill>
                <a:srgbClr val="0070C0"/>
              </a:solidFill>
            </a:endParaRPr>
          </a:p>
          <a:p>
            <a:pPr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       </a:t>
            </a:r>
            <a:r>
              <a:rPr lang="zh-CN" altLang="en-US" sz="2800" b="1">
                <a:solidFill>
                  <a:srgbClr val="0070C0"/>
                </a:solidFill>
              </a:rPr>
              <a:t>推</a:t>
            </a:r>
            <a:endParaRPr lang="en-US" altLang="zh-CN" sz="2800" b="1">
              <a:solidFill>
                <a:srgbClr val="0070C0"/>
              </a:solidFill>
            </a:endParaRPr>
          </a:p>
          <a:p>
            <a:pPr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soccer </a:t>
            </a:r>
            <a:r>
              <a:rPr lang="zh-CN" altLang="en-US" sz="2800" b="1">
                <a:solidFill>
                  <a:srgbClr val="0070C0"/>
                </a:solidFill>
              </a:rPr>
              <a:t>（英式）足球</a:t>
            </a:r>
            <a:endParaRPr lang="en-US" altLang="zh-CN" sz="2800" b="1">
              <a:solidFill>
                <a:srgbClr val="0070C0"/>
              </a:solidFill>
            </a:endParaRPr>
          </a:p>
          <a:p>
            <a:pPr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shall       </a:t>
            </a:r>
            <a:r>
              <a:rPr lang="zh-CN" altLang="en-US" sz="2800" b="1">
                <a:solidFill>
                  <a:srgbClr val="0070C0"/>
                </a:solidFill>
              </a:rPr>
              <a:t>将；会</a:t>
            </a:r>
            <a:r>
              <a:rPr lang="en-US" altLang="zh-CN" sz="2800" b="1">
                <a:solidFill>
                  <a:srgbClr val="0070C0"/>
                </a:solidFill>
              </a:rPr>
              <a:t>  </a:t>
            </a:r>
            <a:r>
              <a:rPr lang="zh-CN" altLang="en-US" sz="2800">
                <a:solidFill>
                  <a:srgbClr val="0070C0"/>
                </a:solidFill>
              </a:rPr>
              <a:t>       </a:t>
            </a:r>
            <a:r>
              <a:rPr lang="zh-CN" altLang="en-US" sz="2800" b="1"/>
              <a:t>  </a:t>
            </a:r>
            <a:r>
              <a:rPr lang="zh-CN" altLang="en-US" sz="2800"/>
              <a:t>                     </a:t>
            </a:r>
            <a:r>
              <a:rPr lang="zh-CN" altLang="en-US" sz="2800" b="1"/>
              <a:t>    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6059805" y="1550035"/>
            <a:ext cx="6767830" cy="39820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defTabSz="457200" fontAlgn="base">
              <a:lnSpc>
                <a:spcPct val="100000"/>
              </a:lnSpc>
              <a:buClrTx/>
              <a:buSzTx/>
              <a:buFontTx/>
            </a:pPr>
            <a:r>
              <a:rPr lang="en-US" altLang="zh-CN" sz="32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phreses：</a:t>
            </a:r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l" defTabSz="457200" fontAlgn="base">
              <a:lnSpc>
                <a:spcPct val="100000"/>
              </a:lnSpc>
              <a:buClrTx/>
              <a:buSzTx/>
              <a:buFontTx/>
            </a:pPr>
            <a:endParaRPr lang="en-US" altLang="zh-CN" sz="3200" b="1">
              <a:solidFill>
                <a:srgbClr val="0070C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turn around     </a:t>
            </a:r>
            <a:r>
              <a:rPr lang="zh-CN" altLang="en-US" sz="2800" b="1">
                <a:solidFill>
                  <a:srgbClr val="0070C0"/>
                </a:solidFill>
                <a:sym typeface="+mn-ea"/>
              </a:rPr>
              <a:t>转身</a:t>
            </a:r>
            <a:endParaRPr lang="en-US" altLang="zh-CN" sz="2800" b="1">
              <a:solidFill>
                <a:srgbClr val="0070C0"/>
              </a:solidFill>
              <a:sym typeface="+mn-ea"/>
            </a:endParaRPr>
          </a:p>
          <a:p>
            <a:pPr algn="l"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monkey bar     </a:t>
            </a:r>
            <a:r>
              <a:rPr lang="en-US" altLang="zh-CN" sz="2800" b="1">
                <a:solidFill>
                  <a:srgbClr val="0070C0"/>
                </a:solidFill>
                <a:sym typeface="+mn-ea"/>
              </a:rPr>
              <a:t>攀爬架</a:t>
            </a:r>
            <a:endParaRPr lang="en-US" altLang="zh-CN" sz="2800" b="1">
              <a:solidFill>
                <a:srgbClr val="0070C0"/>
              </a:solidFill>
              <a:sym typeface="+mn-ea"/>
            </a:endParaRPr>
          </a:p>
          <a:p>
            <a:pPr algn="l"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hold </a:t>
            </a:r>
            <a:r>
              <a:rPr lang="en-US" altLang="zh-CN" sz="2800" b="1">
                <a:solidFill>
                  <a:srgbClr val="FF0000"/>
                </a:solidFill>
                <a:sym typeface="+mn-ea"/>
              </a:rPr>
              <a:t>o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</a:t>
            </a:r>
            <a:r>
              <a:rPr lang="en-US" altLang="zh-CN" sz="2800" b="1">
                <a:solidFill>
                  <a:srgbClr val="FF0000"/>
                </a:solidFill>
                <a:sym typeface="+mn-ea"/>
              </a:rPr>
              <a:t>               </a:t>
            </a:r>
            <a:r>
              <a:rPr lang="en-US" altLang="zh-CN" sz="2800" b="1">
                <a:solidFill>
                  <a:srgbClr val="0070C0"/>
                </a:solidFill>
                <a:sym typeface="+mn-ea"/>
              </a:rPr>
              <a:t>抓住；抓紧</a:t>
            </a:r>
            <a:endParaRPr lang="en-US" altLang="zh-CN" sz="2800" b="1">
              <a:solidFill>
                <a:srgbClr val="0070C0"/>
              </a:solidFill>
              <a:sym typeface="+mn-ea"/>
            </a:endParaRPr>
          </a:p>
          <a:p>
            <a:pPr algn="l"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come 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down     </a:t>
            </a:r>
            <a:r>
              <a:rPr lang="en-US" altLang="zh-CN" sz="2800" b="1">
                <a:solidFill>
                  <a:srgbClr val="0070C0"/>
                </a:solidFill>
                <a:sym typeface="+mn-ea"/>
              </a:rPr>
              <a:t>下来</a:t>
            </a:r>
            <a:endParaRPr lang="en-US" altLang="zh-CN" sz="2800" b="1">
              <a:solidFill>
                <a:srgbClr val="0070C0"/>
              </a:solidFill>
              <a:sym typeface="+mn-ea"/>
            </a:endParaRPr>
          </a:p>
          <a:p>
            <a:pPr algn="l" fontAlgn="auto">
              <a:lnSpc>
                <a:spcPts val="3860"/>
              </a:lnSpc>
            </a:pPr>
            <a:r>
              <a:rPr lang="en-US" altLang="zh-CN" sz="2800" b="1">
                <a:solidFill>
                  <a:srgbClr val="FF0000"/>
                </a:solidFill>
                <a:sym typeface="+mn-ea"/>
              </a:rPr>
              <a:t>g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</a:t>
            </a:r>
            <a:r>
              <a:rPr lang="en-US" altLang="zh-CN" sz="2800" b="1">
                <a:solidFill>
                  <a:srgbClr val="FF0000"/>
                </a:solidFill>
                <a:sym typeface="+mn-ea"/>
              </a:rPr>
              <a:t>ve...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r>
              <a:rPr lang="en-US" altLang="zh-CN" sz="2800" b="1">
                <a:solidFill>
                  <a:srgbClr val="FF0000"/>
                </a:solidFill>
                <a:sym typeface="+mn-ea"/>
              </a:rPr>
              <a:t>a 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push     </a:t>
            </a:r>
            <a:r>
              <a:rPr lang="en-US" altLang="zh-CN" sz="2800" b="1">
                <a:solidFill>
                  <a:srgbClr val="0070C0"/>
                </a:solidFill>
                <a:sym typeface="+mn-ea"/>
              </a:rPr>
              <a:t>推....一下</a:t>
            </a:r>
            <a:endParaRPr lang="en-US" altLang="zh-CN" sz="2800" b="1">
              <a:solidFill>
                <a:srgbClr val="0070C0"/>
              </a:solidFill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  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5128" name="TextBox 4"/>
          <p:cNvSpPr txBox="1">
            <a:spLocks noChangeArrowheads="1"/>
          </p:cNvSpPr>
          <p:nvPr/>
        </p:nvSpPr>
        <p:spPr bwMode="auto">
          <a:xfrm>
            <a:off x="1401445" y="567055"/>
            <a:ext cx="10407650" cy="507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0850" marR="0" lvl="0" indent="-45085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二、单项选择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-535305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6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—What a fine day! Let's go fishing.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 —________. When shall we go?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Very well            B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Good idea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Well done           D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My pleasure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-535305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7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Would you please ________ your MP3 a little? Your baby sister is sleeping.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-535305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      A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turn up               B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turn down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535305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turn on               D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turn in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8" name="TextBox 29"/>
          <p:cNvSpPr txBox="1"/>
          <p:nvPr/>
        </p:nvSpPr>
        <p:spPr>
          <a:xfrm>
            <a:off x="890905" y="1209675"/>
            <a:ext cx="5969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Box 29"/>
          <p:cNvSpPr txBox="1"/>
          <p:nvPr/>
        </p:nvSpPr>
        <p:spPr>
          <a:xfrm>
            <a:off x="890905" y="3429318"/>
            <a:ext cx="5969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6152" name="TextBox 4"/>
          <p:cNvSpPr txBox="1">
            <a:spLocks noChangeArrowheads="1"/>
          </p:cNvSpPr>
          <p:nvPr/>
        </p:nvSpPr>
        <p:spPr bwMode="auto">
          <a:xfrm>
            <a:off x="1229360" y="353695"/>
            <a:ext cx="9939655" cy="341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628650" marR="0" lvl="0" indent="-62865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8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It's sunny. Let's go </a:t>
            </a:r>
            <a:r>
              <a:rPr kumimoji="0" lang="en-US" altLang="zh-CN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sighting________watching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 TV in our hotel room.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thanks to  B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instead of    C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as well as 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-62865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9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—Can I speak to Mr. Brown, please?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—________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I'm Mr. Brown         B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Hold on, please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No, you can't           D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Yes, you can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5" name="TextBox 29"/>
          <p:cNvSpPr txBox="1"/>
          <p:nvPr/>
        </p:nvSpPr>
        <p:spPr>
          <a:xfrm>
            <a:off x="616268" y="477203"/>
            <a:ext cx="61277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9"/>
          <p:cNvSpPr txBox="1"/>
          <p:nvPr/>
        </p:nvSpPr>
        <p:spPr>
          <a:xfrm>
            <a:off x="616268" y="1564958"/>
            <a:ext cx="61277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1111250" y="3687445"/>
            <a:ext cx="10433685" cy="230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628650" marR="0" lvl="0" indent="-62865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10</a:t>
            </a:r>
            <a:r>
              <a:rPr kumimoji="0" lang="zh-CN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—We can invite Nick and Paul to Shanghai Disneyland with us.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—________ I'll give them a call right now.</a:t>
            </a:r>
            <a:b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</a:b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Why not?  B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What for?</a:t>
            </a:r>
            <a:endParaRPr kumimoji="0" lang="zh-CN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628650" marR="0" lvl="0" indent="0" algn="l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Of course not.  D</a:t>
            </a:r>
            <a:r>
              <a:rPr kumimoji="0" lang="zh-CN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Not at all.</a:t>
            </a:r>
            <a:endParaRPr kumimoji="0" lang="zh-CN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8" name="TextBox 29"/>
          <p:cNvSpPr txBox="1"/>
          <p:nvPr/>
        </p:nvSpPr>
        <p:spPr>
          <a:xfrm>
            <a:off x="711518" y="3768408"/>
            <a:ext cx="51752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Tx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" name="图片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1066165" y="260350"/>
            <a:ext cx="9081135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Lesson </a:t>
            </a:r>
            <a:r>
              <a:rPr kumimoji="0" lang="en-US" sz="3600" b="1" i="0" u="none" strike="noStrike" kern="1200" cap="none" spc="0" normalizeH="0" baseline="0">
                <a:solidFill>
                  <a:srgbClr val="0070C0"/>
                </a:solidFill>
                <a:latin typeface="Calibri" panose="020F0502020204030204" charset="0"/>
                <a:cs typeface="Times New Roman" panose="02020603050405020304" pitchFamily="18" charset="0"/>
              </a:rPr>
              <a:t>5</a:t>
            </a:r>
            <a:r>
              <a:rPr kumimoji="0" lang="en-US" sz="3600" i="0" u="none" strike="noStrike" kern="1200" cap="none" spc="0" normalizeH="0" baseline="0">
                <a:solidFill>
                  <a:srgbClr val="0070C0"/>
                </a:solidFill>
                <a:latin typeface="Calibri" panose="020F0502020204030204" charset="0"/>
                <a:cs typeface="Times New Roman" panose="02020603050405020304" pitchFamily="18" charset="0"/>
              </a:rPr>
              <a:t>   </a:t>
            </a:r>
            <a:r>
              <a:rPr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Babysitting </a:t>
            </a:r>
            <a:r>
              <a:rPr lang="en-US" altLang="zh-CN" sz="3600" b="1" i="0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on</a:t>
            </a:r>
            <a:r>
              <a:rPr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 a</a:t>
            </a:r>
            <a:r>
              <a:rPr lang="en-US" sz="3600" b="1" i="0" u="none" strike="noStrike" kern="1200" cap="none" spc="0" normalizeH="0" baseline="0">
                <a:solidFill>
                  <a:srgbClr val="0070C0"/>
                </a:solidFill>
                <a:latin typeface="Calibri" panose="020F0502020204030204" charset="0"/>
                <a:cs typeface="Times New Roman" panose="02020603050405020304" pitchFamily="18" charset="0"/>
              </a:rPr>
              <a:t> </a:t>
            </a:r>
            <a:r>
              <a:rPr lang="en-US" altLang="zh-CN" sz="3600" b="1" i="0" u="none" strike="noStrike" kern="1200" cap="none" spc="0" normalizeH="0" baseline="0">
                <a:solidFill>
                  <a:srgbClr val="0070C0"/>
                </a:solidFill>
                <a:cs typeface="Arial" panose="020B0604020202020204" pitchFamily="34" charset="0"/>
              </a:rPr>
              <a:t>Spring Day</a:t>
            </a:r>
            <a:endParaRPr lang="en-US" sz="3600" b="1" i="0" u="none" strike="noStrike" kern="1200" cap="none" spc="0" normalizeH="0" baseline="0">
              <a:solidFill>
                <a:srgbClr val="0070C0"/>
              </a:solidFill>
              <a:latin typeface="Calibri" panose="020F0502020204030204" charset="0"/>
              <a:cs typeface="Times New Roman" panose="02020603050405020304" pitchFamily="18" charset="0"/>
            </a:endParaRPr>
          </a:p>
        </p:txBody>
      </p:sp>
      <p:sp>
        <p:nvSpPr>
          <p:cNvPr id="29705" name="矩形 11"/>
          <p:cNvSpPr/>
          <p:nvPr/>
        </p:nvSpPr>
        <p:spPr>
          <a:xfrm>
            <a:off x="81915" y="993140"/>
            <a:ext cx="9528175" cy="12541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dirty="0">
                <a:latin typeface="Arial" panose="020B0604020202020204" pitchFamily="34" charset="0"/>
              </a:rPr>
              <a:t>·</a:t>
            </a:r>
            <a:r>
              <a:rPr lang="en-US" altLang="zh-CN" sz="2800" dirty="0">
                <a:latin typeface="Arial" panose="020B0604020202020204" pitchFamily="34" charset="0"/>
              </a:rPr>
              <a:t>What </a:t>
            </a:r>
            <a:r>
              <a:rPr lang="en-US" altLang="zh-CN" sz="2800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</a:rPr>
              <a:t>outdoor activities</a:t>
            </a:r>
            <a:r>
              <a:rPr lang="en-US" altLang="zh-CN" sz="2800" dirty="0">
                <a:latin typeface="Arial" panose="020B0604020202020204" pitchFamily="34" charset="0"/>
              </a:rPr>
              <a:t> do you usually do in spring?</a:t>
            </a:r>
            <a:endParaRPr lang="en-US" altLang="zh-CN" sz="2800" dirty="0">
              <a:latin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</a:rPr>
              <a:t>·Have you ever been a </a:t>
            </a:r>
            <a:r>
              <a:rPr lang="en-US" altLang="zh-CN" sz="2800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</a:rPr>
              <a:t>babysitter</a:t>
            </a:r>
            <a:r>
              <a:rPr lang="en-US" altLang="zh-CN" sz="2800" dirty="0">
                <a:latin typeface="Arial" panose="020B0604020202020204" pitchFamily="34" charset="0"/>
              </a:rPr>
              <a:t>?</a:t>
            </a:r>
            <a:endParaRPr lang="en-US" altLang="zh-CN" sz="2800" dirty="0">
              <a:latin typeface="Arial" panose="020B0604020202020204" pitchFamily="34" charset="0"/>
            </a:endParaRPr>
          </a:p>
        </p:txBody>
      </p:sp>
      <p:sp>
        <p:nvSpPr>
          <p:cNvPr id="29706" name="TextBox 11"/>
          <p:cNvSpPr txBox="1"/>
          <p:nvPr/>
        </p:nvSpPr>
        <p:spPr>
          <a:xfrm>
            <a:off x="243205" y="2615565"/>
            <a:ext cx="1228852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Danny is babysitting his cousin Debbie</a:t>
            </a:r>
            <a:r>
              <a:rPr lang="en-US" altLang="zh-CN" sz="2800" i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ea typeface="黑体" panose="02010609060101010101" pitchFamily="49" charset="-122"/>
              </a:rPr>
              <a:t> on the playground</a:t>
            </a: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Brian is </a:t>
            </a:r>
            <a:r>
              <a:rPr lang="en-US" altLang="zh-CN" sz="2800" i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ea typeface="黑体" panose="02010609060101010101" pitchFamily="49" charset="-122"/>
              </a:rPr>
              <a:t>with </a:t>
            </a: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hem.</a:t>
            </a:r>
            <a:r>
              <a:rPr lang="en-US" altLang="zh-CN" sz="2800" i="1" dirty="0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en-US" altLang="zh-CN" sz="2800" i="1" dirty="0">
              <a:solidFill>
                <a:srgbClr val="0070C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Danny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Thank you for helping me,</a:t>
            </a:r>
            <a:r>
              <a:rPr lang="en-US" altLang="zh-CN" sz="2800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Brian.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This is my 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       first time babysitting. 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Brian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You’re welcome, Danny. But where is Debbie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？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 i="1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   </a:t>
            </a: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(Danny </a:t>
            </a:r>
            <a:r>
              <a:rPr lang="en-US" altLang="zh-CN" sz="2800" i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ea typeface="黑体" panose="02010609060101010101" pitchFamily="49" charset="-122"/>
              </a:rPr>
              <a:t>turns around. </a:t>
            </a: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Debbie is on the </a:t>
            </a:r>
            <a:r>
              <a:rPr lang="en-US" altLang="zh-CN" sz="2800" i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pitchFamily="18" charset="0"/>
                <a:ea typeface="黑体" panose="02010609060101010101" pitchFamily="49" charset="-122"/>
              </a:rPr>
              <a:t>monkey bars. </a:t>
            </a:r>
            <a:endParaRPr lang="en-US" altLang="zh-CN" sz="2800" i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       She is climbing very </a:t>
            </a:r>
            <a:r>
              <a:rPr lang="en-US" altLang="zh-CN" sz="2800" i="1" u="sng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high</a:t>
            </a: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 )</a:t>
            </a:r>
            <a:endParaRPr lang="en-US" altLang="zh-CN" sz="2800" i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42085" y="1436370"/>
            <a:ext cx="129540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户外活动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923665" y="2247265"/>
            <a:ext cx="127952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临时保姆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914650" y="5760720"/>
            <a:ext cx="72834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转身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378700" y="5840095"/>
            <a:ext cx="96583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攀爬架</a:t>
            </a:r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3923665" y="806450"/>
            <a:ext cx="127952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照看小孩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5" grpId="0"/>
      <p:bldP spid="3" grpId="0" bldLvl="0" animBg="1"/>
      <p:bldP spid="3" grpId="1" animBg="1"/>
      <p:bldP spid="5" grpId="0" bldLvl="0" animBg="1"/>
      <p:bldP spid="5" grpId="1" animBg="1"/>
      <p:bldP spid="8" grpId="0" bldLvl="0" animBg="1"/>
      <p:bldP spid="8" grpId="1" animBg="1"/>
      <p:bldP spid="9" grpId="0" bldLvl="0" animBg="1"/>
      <p:bldP spid="9" grpId="1" animBg="1"/>
      <p:bldP spid="29706" grpId="0"/>
      <p:bldP spid="2" grpId="0" bldLvl="0" animBg="1"/>
      <p:bldP spid="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0728" name="TextBox 21"/>
          <p:cNvSpPr txBox="1"/>
          <p:nvPr/>
        </p:nvSpPr>
        <p:spPr>
          <a:xfrm>
            <a:off x="777240" y="254000"/>
            <a:ext cx="11172190" cy="57213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Danny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on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❶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Debbie! Don’t</a:t>
            </a:r>
            <a:r>
              <a:rPr lang="en-US" altLang="zh-CN" sz="2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fall off !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(Danny runs </a:t>
            </a:r>
            <a:r>
              <a:rPr lang="en-US" altLang="zh-CN" sz="2800" i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towards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Debbie. )</a:t>
            </a:r>
            <a:endParaRPr lang="en-US" altLang="zh-C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Danny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down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, please!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want to climb higher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Come down, Debbie. You’re 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 high up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 Let’s play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on the swings </a:t>
            </a:r>
            <a:r>
              <a:rPr lang="en-US" altLang="zh-CN" sz="28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instead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❷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, OK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Danny will 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you. </a:t>
            </a:r>
            <a:endParaRPr lang="en-US" altLang="zh-CN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0729" name="Picture 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clrChange>
              <a:clrFrom>
                <a:srgbClr val="FCFCFE">
                  <a:alpha val="100000"/>
                </a:srgbClr>
              </a:clrFrom>
              <a:clrTo>
                <a:srgbClr val="FCFCFE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64280" y="946150"/>
            <a:ext cx="2047875" cy="16236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2121535" y="767715"/>
            <a:ext cx="72009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抓紧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514975" y="767715"/>
            <a:ext cx="114998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摔下来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512310" y="3244850"/>
            <a:ext cx="82867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朝向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841625" y="3841115"/>
            <a:ext cx="70929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下来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732020" y="5854065"/>
            <a:ext cx="70929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代替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 bldLvl="0" animBg="1"/>
      <p:bldP spid="3" grpId="1" animBg="1"/>
      <p:bldP spid="4" grpId="0" bldLvl="0" animBg="1"/>
      <p:bldP spid="4" grpId="1" animBg="1"/>
      <p:bldP spid="6" grpId="0" bldLvl="0" animBg="1"/>
      <p:bldP spid="6" grpId="1" animBg="1"/>
      <p:bldP spid="8" grpId="0" bldLvl="0" animBg="1"/>
      <p:bldP spid="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1752" name="TextBox 21"/>
          <p:cNvSpPr txBox="1"/>
          <p:nvPr/>
        </p:nvSpPr>
        <p:spPr>
          <a:xfrm>
            <a:off x="727710" y="0"/>
            <a:ext cx="11061700" cy="65544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OK, I love swings!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(She </a:t>
            </a:r>
            <a:r>
              <a:rPr lang="en-US" altLang="zh-CN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climbs down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runs to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swing and climbs on. )</a:t>
            </a:r>
            <a:endParaRPr lang="en-US" altLang="zh-C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Push me, Danny! 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 me up higher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Danny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OK.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(He </a:t>
            </a:r>
            <a:r>
              <a:rPr lang="en-US" altLang="zh-CN" sz="2800" i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 her a push.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altLang="zh-CN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(She laughs. )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 harder!</a:t>
            </a:r>
            <a:endParaRPr lang="en-US" altLang="zh-CN" sz="28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Brian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Can I 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 you a push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No, I 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 Danny to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! Higher, Danny!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Danny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(He is tired and hot. )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time to stop swinging,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Debbie.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(She</a:t>
            </a:r>
            <a:r>
              <a:rPr lang="en-US" altLang="zh-CN" sz="2800" i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gets off </a:t>
            </a:r>
            <a:r>
              <a:rPr lang="en-US" altLang="zh-C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swing. )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Let’s run! Let’s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play catch.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Or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soccer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What about basketball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Let’s play!</a:t>
            </a:r>
            <a:endParaRPr lang="en-US" altLang="zh-CN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210560" y="1210310"/>
            <a:ext cx="90297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爬下来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204970" y="3162935"/>
            <a:ext cx="157099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再用力点推！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9997440" y="5363210"/>
            <a:ext cx="157099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传球游戏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7" grpId="1" animBg="1"/>
      <p:bldP spid="6" grpId="0" bldLvl="0" animBg="1"/>
      <p:bldP spid="6" grpId="1" animBg="1"/>
      <p:bldP spid="10" grpId="0" bldLvl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2776" name="TextBox 15"/>
          <p:cNvSpPr txBox="1"/>
          <p:nvPr/>
        </p:nvSpPr>
        <p:spPr>
          <a:xfrm>
            <a:off x="981075" y="605790"/>
            <a:ext cx="10396855" cy="50463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Danny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I know a good game. Let’s play “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on the Grass”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Brian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Shall we look at the clouds, Debbie</a:t>
            </a:r>
            <a:r>
              <a: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OK! That one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looks like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a big, white rabbit! It’s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jumping </a:t>
            </a:r>
            <a:r>
              <a:rPr lang="en-US" altLang="zh-CN" sz="2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 and down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! I want to jump, too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！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2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Come on, Danny! Danny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？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2777" name="Picture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AFAFC">
                  <a:alpha val="100000"/>
                </a:srgbClr>
              </a:clrFrom>
              <a:clrTo>
                <a:srgbClr val="FAFAFC">
                  <a:alpha val="100000"/>
                  <a:alpha val="0"/>
                </a:srgbClr>
              </a:clrTo>
            </a:clrChange>
            <a:lum contrast="30000"/>
          </a:blip>
          <a:stretch>
            <a:fillRect/>
          </a:stretch>
        </p:blipFill>
        <p:spPr>
          <a:xfrm>
            <a:off x="7847330" y="4432935"/>
            <a:ext cx="3338195" cy="1993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4907915" y="3173095"/>
            <a:ext cx="1205230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看起来像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049395" y="4064635"/>
            <a:ext cx="1269365" cy="3683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p>
            <a:r>
              <a:rPr lang="zh-CN" altLang="en-US"/>
              <a:t>上上下下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  <p:bldP spid="5" grpId="0" bldLvl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1595" y="327025"/>
            <a:ext cx="40474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 </a:t>
            </a:r>
            <a:r>
              <a:rPr lang="en-US" altLang="zh-CN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1</a:t>
            </a:r>
            <a:endParaRPr lang="en-US" altLang="zh-CN" sz="360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22545" name="TextBox 39"/>
          <p:cNvSpPr txBox="1"/>
          <p:nvPr/>
        </p:nvSpPr>
        <p:spPr>
          <a:xfrm>
            <a:off x="61595" y="3125470"/>
            <a:ext cx="8304530" cy="1210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eg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I will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babysit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the children when you are absent.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你不在的时候我来照看孩子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21970" y="1303655"/>
            <a:ext cx="25088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39"/>
          <p:cNvSpPr txBox="1"/>
          <p:nvPr/>
        </p:nvSpPr>
        <p:spPr>
          <a:xfrm>
            <a:off x="241935" y="4675505"/>
            <a:ext cx="9467850" cy="1210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eg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She couldn't always afford a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babysitter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她并非总能雇得起临时保姆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41935" y="1102360"/>
            <a:ext cx="4506595" cy="144081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babysit         v.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babysitting   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babysitter     n</a:t>
            </a:r>
            <a:endParaRPr kumimoji="1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945765" y="1102360"/>
            <a:ext cx="20351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临时照顾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945765" y="1953260"/>
            <a:ext cx="20351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Arial" panose="020B0604020202020204" pitchFamily="34" charset="0"/>
                <a:cs typeface="Arial" panose="020B0604020202020204" pitchFamily="34" charset="0"/>
              </a:rPr>
              <a:t>临时保姆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0" grpId="0"/>
      <p:bldP spid="1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03835" y="221615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2</a:t>
            </a:r>
            <a:endParaRPr lang="en-US" altLang="zh-CN" sz="360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59155" y="1317625"/>
            <a:ext cx="1032129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Thank you for helping me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, Brian. This is my first time babysitting. </a:t>
            </a:r>
            <a:endParaRPr lang="zh-CN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55370" y="1925320"/>
            <a:ext cx="4506595" cy="10318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for doing / n.</a:t>
            </a:r>
            <a:endParaRPr kumimoji="1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Thanks for doing / n.</a:t>
            </a:r>
            <a:endParaRPr kumimoji="1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45" name="TextBox 39"/>
          <p:cNvSpPr txBox="1"/>
          <p:nvPr/>
        </p:nvSpPr>
        <p:spPr>
          <a:xfrm>
            <a:off x="936625" y="2957195"/>
            <a:ext cx="6278563" cy="2330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eg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：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Thank you for helping me.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Thanks for helping me.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Thanks for your help.</a:t>
            </a:r>
            <a:endParaRPr lang="en-US" altLang="zh-CN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感谢你的帮助。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55370" y="5287645"/>
            <a:ext cx="6629400" cy="10318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is my first time doing sth...</a:t>
            </a:r>
            <a:endParaRPr kumimoji="1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is the first time(for sb.) to do sth...</a:t>
            </a:r>
            <a:endParaRPr kumimoji="1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7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03100" cy="69589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143000" y="1166495"/>
            <a:ext cx="3027680" cy="6508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Hold on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Debbie!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419100" y="340360"/>
            <a:ext cx="27641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知识点讲解</a:t>
            </a:r>
            <a:r>
              <a:rPr lang="en-US" altLang="zh-CN" sz="3600">
                <a:solidFill>
                  <a:srgbClr val="0070C0"/>
                </a:solidFill>
                <a:latin typeface="华文琥珀" panose="02010800040101010101" charset="-122"/>
                <a:ea typeface="华文琥珀" panose="02010800040101010101" charset="-122"/>
              </a:rPr>
              <a:t>3</a:t>
            </a:r>
            <a:endParaRPr lang="en-US" altLang="zh-CN" sz="3600">
              <a:solidFill>
                <a:srgbClr val="0070C0"/>
              </a:soli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43000" y="2030095"/>
            <a:ext cx="5303520" cy="10318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hold on  </a:t>
            </a:r>
            <a:r>
              <a:rPr kumimoji="1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抓紧；</a:t>
            </a:r>
            <a:endParaRPr kumimoji="1" lang="zh-CN" altLang="en-US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</a:t>
            </a:r>
            <a:r>
              <a:rPr kumimoji="1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别挂断（打电话）</a:t>
            </a:r>
            <a:endParaRPr kumimoji="1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81430" y="3274695"/>
            <a:ext cx="6927215" cy="17703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eg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—May I speak to Jenny, please?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请找詹妮接电话好吗？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       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—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Hold on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, please.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请稍等。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/>
    </p:bldLst>
  </p:timing>
</p:sld>
</file>

<file path=ppt/tags/tag1.xml><?xml version="1.0" encoding="utf-8"?>
<p:tagLst xmlns:p="http://schemas.openxmlformats.org/presentationml/2006/main">
  <p:tag name="REFSHAPE" val="464025844"/>
  <p:tag name="KSO_WM_UNIT_PLACING_PICTURE_USER_VIEWPORT" val="{&quot;height&quot;:3270,&quot;width&quot;:4125}"/>
</p:tagLst>
</file>

<file path=ppt/tags/tag2.xml><?xml version="1.0" encoding="utf-8"?>
<p:tagLst xmlns:p="http://schemas.openxmlformats.org/presentationml/2006/main">
  <p:tag name="KSO_WM_UNIT_TABLE_BEAUTIFY" val="smartTable{cd406d2c-81a8-41ca-b835-89f701b4584a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5981</Words>
  <Application>WPS 演示</Application>
  <PresentationFormat>宽屏</PresentationFormat>
  <Paragraphs>344</Paragraphs>
  <Slides>21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3" baseType="lpstr">
      <vt:lpstr>Arial</vt:lpstr>
      <vt:lpstr>宋体</vt:lpstr>
      <vt:lpstr>Wingdings</vt:lpstr>
      <vt:lpstr>微软雅黑</vt:lpstr>
      <vt:lpstr>Calibri</vt:lpstr>
      <vt:lpstr>Times New Roman</vt:lpstr>
      <vt:lpstr>黑体</vt:lpstr>
      <vt:lpstr>华文琥珀</vt:lpstr>
      <vt:lpstr>Arial Unicode MS</vt:lpstr>
      <vt:lpstr>Courier New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Lynn</cp:lastModifiedBy>
  <cp:revision>149</cp:revision>
  <dcterms:created xsi:type="dcterms:W3CDTF">2019-06-19T02:08:00Z</dcterms:created>
  <dcterms:modified xsi:type="dcterms:W3CDTF">2021-01-31T17:28:44Z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