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58" r:id="rId4"/>
    <p:sldId id="271" r:id="rId5"/>
    <p:sldId id="257" r:id="rId6"/>
    <p:sldId id="273" r:id="rId8"/>
    <p:sldId id="274" r:id="rId9"/>
    <p:sldId id="275" r:id="rId10"/>
    <p:sldId id="277" r:id="rId11"/>
    <p:sldId id="278" r:id="rId12"/>
    <p:sldId id="276" r:id="rId13"/>
    <p:sldId id="279" r:id="rId14"/>
    <p:sldId id="280" r:id="rId15"/>
    <p:sldId id="281" r:id="rId16"/>
    <p:sldId id="282" r:id="rId17"/>
    <p:sldId id="283" r:id="rId18"/>
    <p:sldId id="265" r:id="rId19"/>
    <p:sldId id="293" r:id="rId20"/>
    <p:sldId id="294" r:id="rId21"/>
    <p:sldId id="302" r:id="rId22"/>
    <p:sldId id="303" r:id="rId23"/>
    <p:sldId id="311" r:id="rId24"/>
    <p:sldId id="259" r:id="rId25"/>
    <p:sldId id="284" r:id="rId26"/>
    <p:sldId id="285" r:id="rId27"/>
    <p:sldId id="286" r:id="rId28"/>
    <p:sldId id="288" r:id="rId29"/>
    <p:sldId id="289" r:id="rId30"/>
    <p:sldId id="261" r:id="rId31"/>
  </p:sldIdLst>
  <p:sldSz cx="9144000" cy="6858000" type="screen4x3"/>
  <p:notesSz cx="6858000" cy="9144000"/>
  <p:defaultTextStyle>
    <a:defPPr>
      <a:defRPr lang="es-E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9" clrIdx="0"/>
  <p:cmAuthor id="2" name="新课标第一网" initials="新" lastIdx="1" clrIdx="0"/>
  <p:cmAuthor id="3" name="xkb1.com" initials="x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21"/>
        <p:guide pos="285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5" Type="http://schemas.openxmlformats.org/officeDocument/2006/relationships/commentAuthors" Target="commentAuthors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/>
              <a:t>Haga clic para cambiar el estilo de título	</a:t>
            </a:r>
            <a:endParaRPr lang="en-US" altLang="zh-CN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zh-CN"/>
              <a:t>Haga clic para modificar el estilo de texto del patrón</a:t>
            </a:r>
            <a:endParaRPr lang="en-US" altLang="zh-CN"/>
          </a:p>
          <a:p>
            <a:pPr lvl="1" indent="-285750"/>
            <a:r>
              <a:rPr lang="en-US" altLang="zh-CN"/>
              <a:t>Segundo nivel</a:t>
            </a:r>
            <a:endParaRPr lang="en-US" altLang="zh-CN"/>
          </a:p>
          <a:p>
            <a:pPr lvl="2" indent="-228600"/>
            <a:r>
              <a:rPr lang="en-US" altLang="zh-CN"/>
              <a:t>Tercer nivel</a:t>
            </a:r>
            <a:endParaRPr lang="en-US" altLang="zh-CN"/>
          </a:p>
          <a:p>
            <a:pPr lvl="3" indent="-228600"/>
            <a:r>
              <a:rPr lang="en-US" altLang="zh-CN"/>
              <a:t>Cuarto nivel</a:t>
            </a:r>
            <a:endParaRPr lang="en-US" altLang="zh-CN"/>
          </a:p>
          <a:p>
            <a:pPr lvl="4" indent="-228600"/>
            <a:r>
              <a:rPr lang="en-US" altLang="zh-CN"/>
              <a:t>Quinto nivel</a:t>
            </a:r>
            <a:endParaRPr lang="en-US" altLang="zh-CN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/>
              <a:t>Haga clic para cambiar el estilo de título	</a:t>
            </a:r>
            <a:endParaRPr lang="en-US" altLang="zh-CN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zh-CN"/>
              <a:t>Haga clic para modificar el estilo de texto del patrón</a:t>
            </a:r>
            <a:endParaRPr lang="en-US" altLang="zh-CN"/>
          </a:p>
          <a:p>
            <a:pPr lvl="1" indent="-285750"/>
            <a:r>
              <a:rPr lang="en-US" altLang="zh-CN"/>
              <a:t>Segundo nivel</a:t>
            </a:r>
            <a:endParaRPr lang="en-US" altLang="zh-CN"/>
          </a:p>
          <a:p>
            <a:pPr lvl="2" indent="-228600"/>
            <a:r>
              <a:rPr lang="en-US" altLang="zh-CN"/>
              <a:t>Tercer nivel</a:t>
            </a:r>
            <a:endParaRPr lang="en-US" altLang="zh-CN"/>
          </a:p>
          <a:p>
            <a:pPr lvl="3" indent="-228600"/>
            <a:r>
              <a:rPr lang="en-US" altLang="zh-CN"/>
              <a:t>Cuarto nivel</a:t>
            </a:r>
            <a:endParaRPr lang="en-US" altLang="zh-CN"/>
          </a:p>
          <a:p>
            <a:pPr lvl="4" indent="-228600"/>
            <a:r>
              <a:rPr lang="en-US" altLang="zh-CN"/>
              <a:t>Quinto nivel</a:t>
            </a:r>
            <a:endParaRPr lang="en-US" altLang="zh-CN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fld id="{9A0DB2DC-4C9A-4742-B13C-FB6460FD3503}" type="slidenum">
              <a:rPr lang="es-E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s-ES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4"/>
          <p:cNvSpPr>
            <a:spLocks noGrp="1"/>
          </p:cNvSpPr>
          <p:nvPr>
            <p:ph type="ctrTitle" idx="4294967295"/>
          </p:nvPr>
        </p:nvSpPr>
        <p:spPr>
          <a:xfrm>
            <a:off x="755650" y="1052513"/>
            <a:ext cx="7772400" cy="1470025"/>
          </a:xfrm>
        </p:spPr>
        <p:txBody>
          <a:bodyPr vert="horz" wrap="square" anchor="ctr"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>
              <a:buSzTx/>
            </a:pPr>
            <a:r>
              <a:rPr lang="zh-CN" altLang="zh-CN">
                <a:ea typeface="宋体" panose="02010600030101010101" pitchFamily="2" charset="-122"/>
              </a:rPr>
              <a:t>八年级爱学习</a:t>
            </a:r>
            <a:r>
              <a:rPr lang="en-US" altLang="zh-CN">
                <a:ea typeface="宋体" panose="02010600030101010101" pitchFamily="2" charset="-122"/>
              </a:rPr>
              <a:t>L1-3</a:t>
            </a:r>
            <a:r>
              <a:rPr lang="zh-CN" altLang="en-US">
                <a:ea typeface="宋体" panose="02010600030101010101" pitchFamily="2" charset="-122"/>
              </a:rPr>
              <a:t>复习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8490" y="69215"/>
            <a:ext cx="8303260" cy="7108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4.  Are you facing a ____that looks impossible to fix?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A.information	     B.direction    C.instruction    D.situation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5.He </a:t>
            </a:r>
            <a:r>
              <a:rPr lang="en-US" altLang="zh-CN" sz="2400" dirty="0">
                <a:cs typeface="Arial" panose="020B0604020202020204" pitchFamily="34" charset="0"/>
                <a:sym typeface="+mn-ea"/>
              </a:rPr>
              <a:t>volunteered ____the old last year.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A.look after         B.to look after   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C.looking after    D.looked after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6.</a:t>
            </a:r>
            <a:r>
              <a:rPr lang="en-US" altLang="zh-CN" sz="2400" dirty="0">
                <a:cs typeface="Arial" panose="020B0604020202020204" pitchFamily="34" charset="0"/>
                <a:sym typeface="+mn-ea"/>
              </a:rPr>
              <a:t>I noticed Peter ____on his chair when I went into the classroom.</a:t>
            </a: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A. lie                     B. lying            C. to lie          D. lies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7.He lives______.But he never feels _____.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A. alone; alone     B.lonely;lonely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C.alone;lonely      D.lonely;alone</a:t>
            </a: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265" y="212408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2410" y="1290638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4000" y="2977833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7490" y="4611688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8490" y="69215"/>
            <a:ext cx="830326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8. His mother is satisfied_____his grade.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A.on		B.with		C.at		D.about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9.He_____up his hand and answered the question.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A.raised	B.rose		C.risen	D.rise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10.He arrived at home _____midnight yesterday.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A.at		B.on		C.in		D.for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11.Lucy and Lily enjoyed______at the party.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A.herself	B.themselves 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  <a:cs typeface="Arial" panose="020B0604020202020204" pitchFamily="34" charset="0"/>
              </a:rPr>
              <a:t>C.ourselves	D.yourselves	.</a:t>
            </a: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265" y="212408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2410" y="1290638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4000" y="2403793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7490" y="3535363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9060" y="902335"/>
            <a:ext cx="356870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400"/>
              <a:t>1.</a:t>
            </a:r>
            <a:r>
              <a:rPr lang="zh-CN" altLang="en-US" sz="2400"/>
              <a:t>怎么了?出什么事了?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2.</a:t>
            </a:r>
            <a:r>
              <a:rPr lang="zh-CN" altLang="en-US" sz="2400"/>
              <a:t>感冒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3.</a:t>
            </a:r>
            <a:r>
              <a:rPr lang="zh-CN" altLang="en-US" sz="2400"/>
              <a:t>咳嗽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4</a:t>
            </a:r>
            <a:r>
              <a:rPr lang="zh-CN" altLang="en-US" sz="2400"/>
              <a:t>.拍X光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ym typeface="+mn-ea"/>
              </a:rPr>
              <a:t>5.</a:t>
            </a:r>
            <a:r>
              <a:rPr lang="zh-CN" altLang="en-US" sz="2400">
                <a:sym typeface="+mn-ea"/>
              </a:rPr>
              <a:t>发烧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6</a:t>
            </a:r>
            <a:r>
              <a:rPr lang="zh-CN" altLang="en-US" sz="2400"/>
              <a:t>. 量体温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7.</a:t>
            </a:r>
            <a:r>
              <a:rPr lang="zh-CN" altLang="en-US" sz="2400"/>
              <a:t>使.</a:t>
            </a:r>
            <a:r>
              <a:rPr lang="en-US" altLang="zh-CN" sz="2400"/>
              <a:t>..</a:t>
            </a:r>
            <a:r>
              <a:rPr lang="zh-CN" altLang="en-US" sz="2400"/>
              <a:t>惊讶的;出乎.</a:t>
            </a:r>
            <a:r>
              <a:rPr lang="en-US" altLang="zh-CN" sz="2400"/>
              <a:t>..</a:t>
            </a:r>
            <a:r>
              <a:rPr lang="zh-CN" altLang="en-US" sz="2400"/>
              <a:t>意料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8</a:t>
            </a:r>
            <a:r>
              <a:rPr lang="zh-CN" altLang="en-US" sz="2400"/>
              <a:t>. 立即;马上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9</a:t>
            </a:r>
            <a:r>
              <a:rPr lang="zh-CN" altLang="en-US" sz="2400"/>
              <a:t>.陷入;参与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3964305" y="900430"/>
            <a:ext cx="3290570" cy="63696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What's the matter?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have a cold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have a cough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take an X-ray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have a fever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take one's temperature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to one's surprise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right away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get into</a:t>
            </a: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  <a:p>
            <a:pPr lvl="0" algn="l" fontAlgn="auto">
              <a:lnSpc>
                <a:spcPct val="150000"/>
              </a:lnSpc>
              <a:buClrTx/>
              <a:buSzTx/>
            </a:pPr>
            <a:endParaRPr lang="en-US" altLang="zh-CN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218440" y="113665"/>
            <a:ext cx="8229600" cy="725805"/>
          </a:xfrm>
        </p:spPr>
        <p:txBody>
          <a:bodyPr vert="horz" wrap="square" anchor="ctr"/>
          <a:p>
            <a:pPr algn="l" eaLnBrk="1" hangingPunct="1"/>
            <a:r>
              <a:rPr lang="en-US" altLang="zh-CN" sz="3600" dirty="0">
                <a:solidFill>
                  <a:srgbClr val="FF0000"/>
                </a:solidFill>
              </a:rPr>
              <a:t>2.重点</a:t>
            </a:r>
            <a:r>
              <a:rPr lang="zh-CN" altLang="en-US" sz="3600" dirty="0">
                <a:solidFill>
                  <a:srgbClr val="FF0000"/>
                </a:solidFill>
              </a:rPr>
              <a:t>短语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86995" y="440055"/>
            <a:ext cx="4304665" cy="6327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10.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深呼吸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11.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上气不接下气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12.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习惯于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zh-CN" alt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13.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被用于做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  <a:sym typeface="+mn-ea"/>
              </a:rPr>
              <a:t>14.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  <a:sym typeface="+mn-ea"/>
              </a:rPr>
              <a:t>过去常常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  <a:sym typeface="+mn-ea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15. 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偶然地；非故意地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16.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切断（水，电，燃气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);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切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除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17. 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打算做某事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18.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意味着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19.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离开；从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出来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20.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做决定做某事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21.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掌管，管理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22.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失控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23.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放弃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8060" y="440055"/>
            <a:ext cx="3824605" cy="6548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10.take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 deep breath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11.out of breath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12.be used to doing...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13.be used to do...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14.used to do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15.by accident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16.cut off 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17.mean to do...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18.mean doing...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19.get out of...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20.make a decision to do...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21.be in control of 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22.out of control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23.give up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5405" y="252730"/>
            <a:ext cx="4862830" cy="6327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24.分发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25.</a:t>
            </a:r>
            <a:r>
              <a:rPr lang="en-US" altLang="zh-CN" sz="2400" dirty="0">
                <a:cs typeface="Arial" panose="020B0604020202020204" pitchFamily="34" charset="0"/>
                <a:sym typeface="+mn-ea"/>
              </a:rPr>
              <a:t>散发光，热，气味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26.使高兴，振奋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27.想出，提出（主意，计划)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  <a:sym typeface="+mn-ea"/>
              </a:rPr>
              <a:t>28.推迟...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29. 搭建，建立，张贴...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30.上交...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31. 打电话给...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32.想要做某事...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33.对...满意的...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34.玩的开心...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35.参加...选拔;试用...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36.</a:t>
            </a:r>
            <a:r>
              <a:rPr lang="zh-CN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筹款，募捐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...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37.在子夜</a:t>
            </a: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endParaRPr lang="en-US" altLang="zh-CN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02455" y="252730"/>
            <a:ext cx="4171315" cy="6585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24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.give out /hand out...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5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give off...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26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.cheer up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27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.come up with...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28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.put off...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29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.put up...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30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.hand in...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31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.call up/ring up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32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.feel like doing...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33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.be satisfied with...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34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.enjoy oneself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35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.try out...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36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.raise money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37</a:t>
            </a:r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.at midnight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lvl="0" algn="l" fontAlgn="auto">
              <a:lnSpc>
                <a:spcPct val="110000"/>
              </a:lnSpc>
              <a:buClrTx/>
              <a:buSzTx/>
            </a:pP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1" name="Rectangle 6"/>
          <p:cNvSpPr>
            <a:spLocks noGrp="1"/>
          </p:cNvSpPr>
          <p:nvPr/>
        </p:nvSpPr>
        <p:spPr>
          <a:xfrm>
            <a:off x="0" y="85725"/>
            <a:ext cx="8229600" cy="62611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1" hangingPunct="1"/>
            <a:r>
              <a:rPr lang="en-US" sz="3600" dirty="0">
                <a:solidFill>
                  <a:srgbClr val="FF0000"/>
                </a:solidFill>
              </a:rPr>
              <a:t>Exercise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3665" y="762635"/>
            <a:ext cx="180340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indent="-342900" defTabSz="914400"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I.</a:t>
            </a:r>
            <a:r>
              <a:rPr lang="zh-CN" altLang="en-US" sz="28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单项选择</a:t>
            </a:r>
            <a:endParaRPr lang="zh-CN" altLang="en-US" sz="28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81940" y="1297305"/>
            <a:ext cx="882269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1. My brother often ________ his spare time to help me with my spoken English.A. puts up　  		B. gives up　  C. opens up　  		D. tidies up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2. ________ our surprise, Larry came here earliest today.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To  		B. With  	C. Without  		D. In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3. Lucy is used ________ a walk after dinner.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to take  	B. taking  	C. to taking  　	D. take</a:t>
            </a:r>
            <a:endParaRPr lang="en-US" sz="24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915" y="147478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405" y="361092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95" y="474249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1940" y="364490"/>
            <a:ext cx="882269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4. My sister ________ be lazy. But now she works really hard.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used to  			B. is used to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C. was used to  		D. were used to 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5. You could visit the sick people in the hospital to ________. 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cheer up him  		B. cheer him up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C. cheer up them  		D. cheer them up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6.Larry wants to fix up these bikes and ________ to the poor children.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give away them  		B. give away it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C. give it away 	 	D. give them away</a:t>
            </a:r>
            <a:endParaRPr lang="en-US" sz="24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60" y="47021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350" y="210407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95" y="380968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1940" y="436245"/>
            <a:ext cx="882269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7. It seems that we are in a very difficult situation. However, we   won't____ hope. 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run out  	B. lie down  	C. get into  	D. give up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8. Toby isn't tall enough, so he has ____ in reaching the book on the top of the bookcase. 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difficulty	B. feeling  	C. control	D. experience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9.Lisa had a___, so she decided to see a dentist.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A. headache			B. stomachache	</a:t>
            </a:r>
            <a:endParaRPr lang="en-US" sz="2400"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C. toothache			</a:t>
            </a:r>
            <a:r>
              <a:rPr lang="en-US" sz="2400">
                <a:ea typeface="宋体" panose="02010600030101010101" pitchFamily="2" charset="-122"/>
              </a:rPr>
              <a:t>D. cold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</a:t>
            </a:r>
            <a:endParaRPr lang="en-US" sz="24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60" y="54197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350" y="224758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95" y="388143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1940" y="364490"/>
            <a:ext cx="882269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10. When the old man ___the bus,the driver asked him to be careful. 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got off 	B. turned off	  C. took off	   D. cut off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11.Were you just pretending not___in what we are talking about?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A.being interesting		  </a:t>
            </a:r>
            <a:r>
              <a:rPr lang="en-US" sz="2400">
                <a:ea typeface="宋体" panose="02010600030101010101" pitchFamily="2" charset="-122"/>
              </a:rPr>
              <a:t>B. to be interested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C. being lnterested		  </a:t>
            </a:r>
            <a:r>
              <a:rPr lang="en-US" sz="2400">
                <a:ea typeface="宋体" panose="02010600030101010101" pitchFamily="2" charset="-122"/>
              </a:rPr>
              <a:t>D. to be interesting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12.--Mom, I don't know which skirt to choose.Can 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 you make a___for me?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  --OK. Let me see.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decision	B. decide	  C. situation	   D. situate </a:t>
            </a:r>
            <a:endParaRPr lang="en-US" sz="24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60" y="54197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350" y="217582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95" y="380968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1940" y="364490"/>
            <a:ext cx="882269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13. Sally is my best friend.She is always there whenever I'm__.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in trouble		B.in control	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C. in surprise    	D. by accident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14.You need to stay___your emotions.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in control of	B. out of control of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C. in control		D. out of control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15.We are sure that we'll ___an idea to solve the difficult problem soon.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A. put up		B. come up with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C. give out		D. give up</a:t>
            </a:r>
            <a:endParaRPr lang="en-US" sz="24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60" y="54197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405" y="217582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95" y="380968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/>
          <p:nvPr/>
        </p:nvSpPr>
        <p:spPr>
          <a:xfrm>
            <a:off x="184150" y="279400"/>
            <a:ext cx="20510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US" altLang="zh-C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18005" y="1860550"/>
            <a:ext cx="524065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ym typeface="+mn-ea"/>
              </a:rPr>
              <a:t>1.</a:t>
            </a:r>
            <a:r>
              <a:rPr lang="zh-CN" altLang="en-US" sz="3200" dirty="0">
                <a:sym typeface="+mn-ea"/>
              </a:rPr>
              <a:t>重点单词回顾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2.</a:t>
            </a:r>
            <a:r>
              <a:rPr lang="zh-CN" altLang="en-US" sz="3200" dirty="0"/>
              <a:t>重点短语回顾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3.</a:t>
            </a:r>
            <a:r>
              <a:rPr lang="zh-CN" altLang="en-US" sz="3200" dirty="0"/>
              <a:t>重点语法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1940" y="364490"/>
            <a:ext cx="8822690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16. Studying hard means_______a good result.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 A. to get		B.getting		C. get            D. gets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17.Mary feels like ______with her friends.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 A.to chat		B.chatting		C.chat           D.chatted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18.--Mom, can I leave my homework for tomorrow?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   --I'm afraid not. Don't_____what you can do today till 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    tomorrow.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 A. put away		B. put out	</a:t>
            </a:r>
            <a:endParaRPr lang="en-US" sz="24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</a:rPr>
              <a:t> C. put off		D. put up</a:t>
            </a:r>
            <a:endParaRPr lang="en-US" sz="24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60" y="54197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405" y="160178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95" y="273335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78740" y="155575"/>
            <a:ext cx="8229600" cy="516255"/>
          </a:xfrm>
        </p:spPr>
        <p:txBody>
          <a:bodyPr vert="horz" wrap="square" anchor="ctr"/>
          <a:p>
            <a:pPr algn="l" eaLnBrk="1" hangingPunct="1"/>
            <a:r>
              <a:rPr lang="en-US" altLang="zh-CN" sz="3600" dirty="0">
                <a:solidFill>
                  <a:srgbClr val="FF0000"/>
                </a:solidFill>
              </a:rPr>
              <a:t>3.重点语法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59105" y="1195698"/>
            <a:ext cx="6745203" cy="3600457"/>
            <a:chOff x="896" y="2669"/>
            <a:chExt cx="9879" cy="4133"/>
          </a:xfrm>
        </p:grpSpPr>
        <p:sp>
          <p:nvSpPr>
            <p:cNvPr id="5" name="圆角矩形 4"/>
            <p:cNvSpPr/>
            <p:nvPr/>
          </p:nvSpPr>
          <p:spPr>
            <a:xfrm>
              <a:off x="896" y="3518"/>
              <a:ext cx="3713" cy="328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z="1800" strike="noStrike" noProof="1">
                <a:latin typeface="Arial" panose="020B0604020202020204" pitchFamily="34" charset="0"/>
                <a:sym typeface="+mn-ea"/>
              </a:endParaRPr>
            </a:p>
            <a:p>
              <a:pPr algn="ctr" fontAlgn="base">
                <a:lnSpc>
                  <a:spcPct val="140000"/>
                </a:lnSpc>
              </a:pPr>
              <a:r>
                <a:rPr lang="en-US" sz="2800" strike="noStrike" noProof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反身代词</a:t>
              </a:r>
              <a:endParaRPr lang="en-US" sz="2800" strike="noStrike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endParaRPr>
            </a:p>
            <a:p>
              <a:pPr algn="ctr" fontAlgn="base">
                <a:lnSpc>
                  <a:spcPct val="140000"/>
                </a:lnSpc>
              </a:pPr>
              <a:r>
                <a:rPr lang="en-US" sz="2800" strike="noStrike" noProof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和</a:t>
              </a:r>
              <a:endParaRPr lang="en-US" sz="2800" strike="noStrike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fontAlgn="base">
                <a:lnSpc>
                  <a:spcPct val="140000"/>
                </a:lnSpc>
              </a:pPr>
              <a:r>
                <a:rPr lang="en-US" sz="2800" strike="noStrike" noProof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相互代词</a:t>
              </a:r>
              <a:endParaRPr lang="en-US" sz="2800" strike="noStrike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fontAlgn="base"/>
              <a:endParaRPr lang="en-US" sz="2400" strike="noStrike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fontAlgn="base"/>
              <a:endParaRPr lang="en-US" sz="2400" strike="noStrike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4628" y="4693"/>
              <a:ext cx="585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4628" y="5950"/>
              <a:ext cx="585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圆角矩形 7"/>
            <p:cNvSpPr/>
            <p:nvPr/>
          </p:nvSpPr>
          <p:spPr>
            <a:xfrm>
              <a:off x="5213" y="4233"/>
              <a:ext cx="2824" cy="66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z="2400" strike="noStrike" noProof="1">
                <a:latin typeface="Arial" panose="020B0604020202020204" pitchFamily="34" charset="0"/>
                <a:sym typeface="+mn-ea"/>
              </a:endParaRPr>
            </a:p>
            <a:p>
              <a:pPr algn="ctr" fontAlgn="base"/>
              <a:r>
                <a:rPr lang="zh-CN" altLang="en-US" sz="2400" strike="noStrike" noProof="1">
                  <a:latin typeface="Arial" panose="020B0604020202020204" pitchFamily="34" charset="0"/>
                  <a:sym typeface="+mn-ea"/>
                </a:rPr>
                <a:t>反身代词</a:t>
              </a:r>
              <a:endParaRPr lang="zh-CN" altLang="en-US" sz="2400" strike="noStrike" noProof="1">
                <a:latin typeface="Arial" panose="020B0604020202020204" pitchFamily="34" charset="0"/>
              </a:endParaRPr>
            </a:p>
            <a:p>
              <a:pPr algn="ctr" fontAlgn="base"/>
              <a:endParaRPr lang="zh-CN" altLang="en-US" sz="2400" strike="noStrike" noProof="1">
                <a:latin typeface="Arial" panose="020B0604020202020204" pitchFamily="34" charset="0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213" y="5683"/>
              <a:ext cx="2713" cy="76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z="1800" strike="noStrike" noProof="1">
                <a:latin typeface="Arial" panose="020B0604020202020204" pitchFamily="34" charset="0"/>
                <a:sym typeface="+mn-ea"/>
              </a:endParaRPr>
            </a:p>
            <a:p>
              <a:pPr algn="ctr" fontAlgn="base"/>
              <a:endParaRPr lang="zh-CN" altLang="en-US" sz="1800" strike="noStrike" noProof="1">
                <a:latin typeface="Arial" panose="020B0604020202020204" pitchFamily="34" charset="0"/>
                <a:sym typeface="+mn-ea"/>
              </a:endParaRPr>
            </a:p>
            <a:p>
              <a:pPr algn="ctr" fontAlgn="base"/>
              <a:r>
                <a:rPr lang="zh-CN" altLang="en-US" sz="2400" strike="noStrike" noProof="1">
                  <a:latin typeface="Arial" panose="020B0604020202020204" pitchFamily="34" charset="0"/>
                  <a:sym typeface="+mn-ea"/>
                </a:rPr>
                <a:t>相互代词</a:t>
              </a:r>
              <a:endParaRPr lang="zh-CN" altLang="en-US" sz="2400" strike="noStrike" noProof="1">
                <a:latin typeface="Arial" panose="020B0604020202020204" pitchFamily="34" charset="0"/>
              </a:endParaRPr>
            </a:p>
            <a:p>
              <a:pPr algn="ctr" fontAlgn="base"/>
              <a:endParaRPr lang="zh-CN" altLang="en-US" sz="2400" strike="noStrike" noProof="1">
                <a:latin typeface="Arial" panose="020B0604020202020204" pitchFamily="34" charset="0"/>
              </a:endParaRPr>
            </a:p>
            <a:p>
              <a:pPr algn="ctr" fontAlgn="base"/>
              <a:endParaRPr lang="zh-CN" altLang="en-US" sz="1800" strike="noStrike" noProof="1">
                <a:latin typeface="Arial" panose="020B0604020202020204" pitchFamily="34" charset="0"/>
              </a:endParaRPr>
            </a:p>
          </p:txBody>
        </p:sp>
        <p:grpSp>
          <p:nvGrpSpPr>
            <p:cNvPr id="24583" name="组合 20"/>
            <p:cNvGrpSpPr/>
            <p:nvPr/>
          </p:nvGrpSpPr>
          <p:grpSpPr>
            <a:xfrm>
              <a:off x="8038" y="3066"/>
              <a:ext cx="1598" cy="2047"/>
              <a:chOff x="6709410" y="1834515"/>
              <a:chExt cx="1353185" cy="1167130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6709410" y="2720975"/>
                <a:ext cx="436880" cy="8255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flipH="1">
                <a:off x="7144592" y="1834669"/>
                <a:ext cx="1575" cy="1165846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7157085" y="1834515"/>
                <a:ext cx="90551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7157085" y="2440940"/>
                <a:ext cx="90551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7157085" y="3001645"/>
                <a:ext cx="90551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文本框 1"/>
            <p:cNvSpPr txBox="1"/>
            <p:nvPr/>
          </p:nvSpPr>
          <p:spPr>
            <a:xfrm>
              <a:off x="8667" y="2669"/>
              <a:ext cx="1248" cy="40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>
                <a:lnSpc>
                  <a:spcPct val="70000"/>
                </a:lnSpc>
              </a:pPr>
              <a:r>
                <a:rPr lang="en-US" sz="2400">
                  <a:sym typeface="+mn-ea"/>
                </a:rPr>
                <a:t>定义</a:t>
              </a:r>
              <a:endParaRPr lang="en-US" altLang="en-US" sz="2400">
                <a:sym typeface="+mn-ea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8441" y="3682"/>
              <a:ext cx="2333" cy="40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>
                <a:lnSpc>
                  <a:spcPct val="70000"/>
                </a:lnSpc>
              </a:pPr>
              <a:r>
                <a:rPr lang="en-US" sz="2400">
                  <a:sym typeface="+mn-ea"/>
                </a:rPr>
                <a:t>句法功能</a:t>
              </a:r>
              <a:endParaRPr lang="en-US" sz="24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567" y="4664"/>
              <a:ext cx="2208" cy="40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l">
                <a:lnSpc>
                  <a:spcPct val="70000"/>
                </a:lnSpc>
                <a:buClrTx/>
                <a:buSzTx/>
                <a:buFontTx/>
              </a:pPr>
              <a:r>
                <a:rPr lang="en-US" sz="2400">
                  <a:sym typeface="+mn-ea"/>
                </a:rPr>
                <a:t>固定短语</a:t>
              </a:r>
              <a:endParaRPr lang="en-US" altLang="en-US" sz="2400"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61595" y="112395"/>
            <a:ext cx="7623175" cy="99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altLang="zh-CN" sz="2800" strike="noStrike" noProof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I.反身代词</a:t>
            </a:r>
            <a:endParaRPr lang="en-US" altLang="zh-CN" sz="2800" strike="noStrike" noProof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endParaRPr lang="en-US" altLang="zh-CN" sz="2800" strike="noStrike" noProof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620" y="1297305"/>
            <a:ext cx="8599170" cy="592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sz="2400" strike="noStrike" noProof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1.定义</a:t>
            </a:r>
            <a:endParaRPr lang="en-US" sz="2400" strike="noStrike" noProof="1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表示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“某人自己”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的代词称为反身代词。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2.变化规则</a:t>
            </a:r>
            <a:endParaRPr lang="en-US" sz="240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一，二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形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，第三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宾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，遇到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“自己”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变反身。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3.句法功能</a:t>
            </a:r>
            <a:endParaRPr lang="en-US" sz="240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1）作宾语  2）作表语  3）作同位语  4）不能作主语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r>
              <a:rPr lang="en-US" sz="24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4.固定短语</a:t>
            </a:r>
            <a:endParaRPr lang="en-US" sz="240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enjoy </a:t>
            </a:r>
            <a:r>
              <a:rPr lang="en-US" sz="2400">
                <a:solidFill>
                  <a:srgbClr val="7030A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oneself       </a:t>
            </a:r>
            <a:r>
              <a:rPr lang="en-US" sz="2400">
                <a:solidFill>
                  <a:srgbClr val="FF0000"/>
                </a:solidFill>
                <a:sym typeface="+mn-ea"/>
              </a:rPr>
              <a:t>help  </a:t>
            </a:r>
            <a:r>
              <a:rPr lang="en-US" sz="2400">
                <a:solidFill>
                  <a:srgbClr val="7030A0"/>
                </a:solidFill>
                <a:sym typeface="+mn-ea"/>
              </a:rPr>
              <a:t>oneself</a:t>
            </a:r>
            <a:r>
              <a:rPr lang="en-US" sz="2400">
                <a:solidFill>
                  <a:srgbClr val="FF0000"/>
                </a:solidFill>
                <a:sym typeface="+mn-ea"/>
              </a:rPr>
              <a:t>   to      teach/learn by</a:t>
            </a:r>
            <a:r>
              <a:rPr lang="en-US" sz="2400">
                <a:solidFill>
                  <a:srgbClr val="7030A0"/>
                </a:solidFill>
                <a:sym typeface="+mn-ea"/>
              </a:rPr>
              <a:t> oneself</a:t>
            </a:r>
            <a:r>
              <a:rPr lang="en-US" sz="2400">
                <a:solidFill>
                  <a:srgbClr val="FF0000"/>
                </a:solidFill>
                <a:sym typeface="+mn-ea"/>
              </a:rPr>
              <a:t> </a:t>
            </a:r>
            <a:endParaRPr lang="en-US" sz="2400">
              <a:solidFill>
                <a:srgbClr val="FF0000"/>
              </a:solidFill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sym typeface="+mn-ea"/>
              </a:rPr>
              <a:t>by </a:t>
            </a:r>
            <a:r>
              <a:rPr lang="en-US" sz="2400">
                <a:solidFill>
                  <a:srgbClr val="7030A0"/>
                </a:solidFill>
                <a:sym typeface="+mn-ea"/>
              </a:rPr>
              <a:t>oneself </a:t>
            </a:r>
            <a:r>
              <a:rPr lang="en-US" sz="2400">
                <a:solidFill>
                  <a:srgbClr val="FF0000"/>
                </a:solidFill>
                <a:sym typeface="+mn-ea"/>
              </a:rPr>
              <a:t>          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dress </a:t>
            </a:r>
            <a:r>
              <a:rPr lang="en-US" sz="2400">
                <a:solidFill>
                  <a:srgbClr val="7030A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oneself            </a:t>
            </a:r>
            <a:r>
              <a:rPr lang="en-US" sz="2400">
                <a:solidFill>
                  <a:srgbClr val="FF0000"/>
                </a:solidFill>
                <a:sym typeface="+mn-ea"/>
              </a:rPr>
              <a:t>hurt  </a:t>
            </a:r>
            <a:r>
              <a:rPr lang="en-US" sz="2400">
                <a:solidFill>
                  <a:srgbClr val="7030A0"/>
                </a:solidFill>
                <a:sym typeface="+mn-ea"/>
              </a:rPr>
              <a:t>oneself</a:t>
            </a:r>
            <a:endParaRPr lang="en-US" sz="2400">
              <a:solidFill>
                <a:srgbClr val="7030A0"/>
              </a:solidFill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sym typeface="+mn-ea"/>
              </a:rPr>
              <a:t>talk to </a:t>
            </a:r>
            <a:r>
              <a:rPr lang="en-US" sz="2400">
                <a:solidFill>
                  <a:srgbClr val="7030A0"/>
                </a:solidFill>
                <a:sym typeface="+mn-ea"/>
              </a:rPr>
              <a:t> oneself</a:t>
            </a:r>
            <a:endParaRPr lang="en-US" sz="2400">
              <a:solidFill>
                <a:srgbClr val="FF0000"/>
              </a:solidFill>
              <a:sym typeface="+mn-ea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endParaRPr lang="en-US" sz="2400" strike="noStrike" noProof="1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endParaRPr lang="zh-CN" altLang="en-US" sz="2400" strike="noStrike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endParaRPr lang="en-US" sz="2400" b="1" strike="noStrike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base">
              <a:lnSpc>
                <a:spcPct val="140000"/>
              </a:lnSpc>
              <a:buClrTx/>
              <a:buSzTx/>
              <a:buFontTx/>
            </a:pPr>
            <a:endParaRPr lang="en-US" sz="2400" strike="noStrike" noProof="1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6865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0" y="87313"/>
            <a:ext cx="835025" cy="620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6" name="文本框 3"/>
          <p:cNvSpPr txBox="1"/>
          <p:nvPr/>
        </p:nvSpPr>
        <p:spPr>
          <a:xfrm>
            <a:off x="917575" y="212725"/>
            <a:ext cx="25400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sz="2800" b="1">
                <a:solidFill>
                  <a:srgbClr val="7030A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II．相互代词</a:t>
            </a:r>
            <a:endParaRPr lang="en-US" sz="2800" b="1">
              <a:solidFill>
                <a:srgbClr val="7030A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6375" y="1101725"/>
            <a:ext cx="8402638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sym typeface="+mn-ea"/>
              </a:rPr>
              <a:t>意为“互相，相互”的代词</a:t>
            </a:r>
            <a:endParaRPr lang="en-US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each other和one another两种形式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3180" y="2454910"/>
            <a:ext cx="905764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 should learn from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each other/one another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endParaRPr lang="en-US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students corrected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each other's/one another's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mistakes in their homework.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54480" y="4761865"/>
            <a:ext cx="6163310" cy="82994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sym typeface="+mn-ea"/>
              </a:rPr>
              <a:t>所有格形式为each other's和one another's，在句中作定语。</a:t>
            </a: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234305" y="3148965"/>
            <a:ext cx="2483485" cy="4324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base"/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相互代词做宾语</a:t>
            </a:r>
            <a:endParaRPr lang="zh-CN" altLang="en-US" sz="2400" b="1" strike="noStrike" noProof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1"/>
      <p:bldP spid="6" grpId="2"/>
      <p:bldP spid="14" grpId="0" bldLvl="0" animBg="1"/>
      <p:bldP spid="2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61290" y="819150"/>
            <a:ext cx="8983345" cy="5754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I.反身代词填空</a:t>
            </a:r>
            <a:endParaRPr lang="en-US" sz="2800"/>
          </a:p>
          <a:p>
            <a:endParaRPr lang="en-US" sz="2800"/>
          </a:p>
          <a:p>
            <a:r>
              <a:rPr lang="en-US" sz="2400"/>
              <a:t>1.The old man lives by_______.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/>
              <a:t>2.The food_____was very good, but I was not hungry.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/>
              <a:t>3.We should think to __________that it is our duty to finish the work on time.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/>
              <a:t>4.Mary is old enough to take care of_______.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/>
              <a:t>5.Can you carry this box upstairs by________,Tom?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/>
              <a:t>6.</a:t>
            </a:r>
            <a:r>
              <a:rPr lang="en-US" sz="2400">
                <a:sym typeface="+mn-ea"/>
              </a:rPr>
              <a:t>Did you enjoy_________at the party yesterday, girls?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400">
                <a:sym typeface="+mn-ea"/>
              </a:rPr>
              <a:t>7.Look, is this room beautiful? I painted it_______.</a:t>
            </a:r>
            <a:endParaRPr lang="en-US" sz="2400"/>
          </a:p>
          <a:p>
            <a:pPr>
              <a:lnSpc>
                <a:spcPct val="150000"/>
              </a:lnSpc>
            </a:pPr>
            <a:endParaRPr 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161290" y="129540"/>
            <a:ext cx="164465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2800">
                <a:solidFill>
                  <a:srgbClr val="FF0000"/>
                </a:solidFill>
                <a:sym typeface="+mn-ea"/>
              </a:rPr>
              <a:t>Exercise:</a:t>
            </a:r>
            <a:endParaRPr lang="en-US" sz="2800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52800" y="1494790"/>
            <a:ext cx="114871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sym typeface="+mn-ea"/>
              </a:rPr>
              <a:t>himself</a:t>
            </a:r>
            <a:endParaRPr lang="en-US" alt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94815" y="2094230"/>
            <a:ext cx="913765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>
              <a:lnSpc>
                <a:spcPct val="150000"/>
              </a:lnSpc>
              <a:buClrTx/>
              <a:buSzTx/>
            </a:pPr>
            <a:r>
              <a:rPr lang="en-US" sz="2400">
                <a:solidFill>
                  <a:srgbClr val="FF0000"/>
                </a:solidFill>
                <a:sym typeface="+mn-ea"/>
              </a:rPr>
              <a:t>itself</a:t>
            </a:r>
            <a:endParaRPr 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39745" y="2545715"/>
            <a:ext cx="170307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>
              <a:lnSpc>
                <a:spcPct val="150000"/>
              </a:lnSpc>
              <a:buClrTx/>
              <a:buSzTx/>
            </a:pPr>
            <a:r>
              <a:rPr lang="en-US" sz="2400">
                <a:solidFill>
                  <a:srgbClr val="FF0000"/>
                </a:solidFill>
                <a:sym typeface="+mn-ea"/>
              </a:rPr>
              <a:t>ourselves</a:t>
            </a:r>
            <a:endParaRPr 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75555" y="3671570"/>
            <a:ext cx="1249045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>
              <a:lnSpc>
                <a:spcPct val="150000"/>
              </a:lnSpc>
              <a:buClrTx/>
              <a:buSzTx/>
            </a:pPr>
            <a:r>
              <a:rPr lang="en-US" sz="2400">
                <a:solidFill>
                  <a:srgbClr val="FF0000"/>
                </a:solidFill>
                <a:sym typeface="+mn-ea"/>
              </a:rPr>
              <a:t>herself</a:t>
            </a:r>
            <a:endParaRPr 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02555" y="4199255"/>
            <a:ext cx="1426845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>
              <a:lnSpc>
                <a:spcPct val="150000"/>
              </a:lnSpc>
              <a:buClrTx/>
              <a:buSzTx/>
            </a:pPr>
            <a:r>
              <a:rPr lang="en-US" sz="2400">
                <a:solidFill>
                  <a:srgbClr val="FF0000"/>
                </a:solidFill>
                <a:sym typeface="+mn-ea"/>
              </a:rPr>
              <a:t>yourself</a:t>
            </a:r>
            <a:endParaRPr 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26005" y="4777105"/>
            <a:ext cx="164020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en-US" altLang="en-US" sz="2400">
                <a:solidFill>
                  <a:srgbClr val="FF0000"/>
                </a:solidFill>
                <a:sym typeface="+mn-ea"/>
              </a:rPr>
              <a:t>yourselves</a:t>
            </a:r>
            <a:endParaRPr lang="en-US" alt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45810" y="5278120"/>
            <a:ext cx="1209675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>
              <a:lnSpc>
                <a:spcPct val="150000"/>
              </a:lnSpc>
              <a:buClrTx/>
              <a:buSzTx/>
            </a:pPr>
            <a:r>
              <a:rPr lang="en-US" sz="2400">
                <a:solidFill>
                  <a:srgbClr val="FF0000"/>
                </a:solidFill>
                <a:sym typeface="+mn-ea"/>
              </a:rPr>
              <a:t>myself</a:t>
            </a:r>
            <a:endParaRPr lang="en-US" sz="2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2" grpId="0"/>
      <p:bldP spid="2" grpId="1"/>
      <p:bldP spid="3" grpId="0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7"/>
          <p:cNvSpPr txBox="1"/>
          <p:nvPr/>
        </p:nvSpPr>
        <p:spPr>
          <a:xfrm>
            <a:off x="153670" y="106363"/>
            <a:ext cx="41767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sz="2800">
                <a:latin typeface="Arial" panose="020B0604020202020204" pitchFamily="34" charset="0"/>
                <a:ea typeface="宋体" panose="02010600030101010101" pitchFamily="2" charset="-122"/>
              </a:rPr>
              <a:t>II.单项选择</a:t>
            </a:r>
            <a:endParaRPr 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文本框 9"/>
          <p:cNvSpPr txBox="1"/>
          <p:nvPr/>
        </p:nvSpPr>
        <p:spPr>
          <a:xfrm>
            <a:off x="459105" y="747395"/>
            <a:ext cx="862647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8.David made the model gun _____.He really enjoyed_____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when he did it.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A. him; him    B. himself; himself   C. him; himself   D. his; him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9.She is so young that you can't leave her by_____.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A. oneself     B.herself       C. myself	     D.yourself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10.Boys and girls, help_____to some fish. It's very nice.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A. himself	B.themselves     C. yourself     D. yourselves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11. People didn't really know___at the party last weekend.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A. one another 	B. one another's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C. another		D.other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3670" y="90074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295" y="252888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1295" y="368331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1295" y="477170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11" grpId="0"/>
      <p:bldP spid="11" grpId="1"/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7" name="文本框 9"/>
          <p:cNvSpPr txBox="1"/>
          <p:nvPr/>
        </p:nvSpPr>
        <p:spPr>
          <a:xfrm>
            <a:off x="438785" y="118745"/>
            <a:ext cx="862647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12.Those girls enjoyed____in the party last night.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A. them	B.they		C. themselves 	D. herself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13.Those students are always copying___homework.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A.one another	B.each other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anose="020B0604020202020204" pitchFamily="34" charset="0"/>
                <a:ea typeface="宋体" panose="02010600030101010101" pitchFamily="2" charset="-122"/>
              </a:rPr>
              <a:t>C.others		D.one another's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14.Help_______to some fish, children.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A. yourself	   B. your          C.yours                   D. yourselves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15.--Who teaches_______to dance?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    -- I teach________because I am talented in dancing.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A. your; myself        B.you; myself    </a:t>
            </a:r>
            <a:endParaRPr lang="en-US" sz="2400"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C.you; me               D. you; herself</a:t>
            </a: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3670" y="28098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295" y="137953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4785" y="3013393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1765" y="4110038"/>
            <a:ext cx="573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2" grpId="0"/>
      <p:bldP spid="2" grpId="1"/>
      <p:bldP spid="5" grpId="0"/>
      <p:bldP spid="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5057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6"/>
          <p:cNvSpPr>
            <a:spLocks noGrp="1"/>
          </p:cNvSpPr>
          <p:nvPr>
            <p:ph type="title" idx="4294967295"/>
          </p:nvPr>
        </p:nvSpPr>
        <p:spPr>
          <a:xfrm>
            <a:off x="238125" y="85725"/>
            <a:ext cx="8229600" cy="662940"/>
          </a:xfrm>
        </p:spPr>
        <p:txBody>
          <a:bodyPr vert="horz" wrap="square" anchor="ctr"/>
          <a:p>
            <a:pPr algn="l" eaLnBrk="1" hangingPunct="1"/>
            <a:r>
              <a:rPr lang="en-US" altLang="zh-CN" sz="3600" dirty="0">
                <a:solidFill>
                  <a:srgbClr val="FF0000"/>
                </a:solidFill>
              </a:rPr>
              <a:t>1.</a:t>
            </a:r>
            <a:r>
              <a:rPr lang="zh-CN" altLang="en-US" sz="3600" dirty="0">
                <a:solidFill>
                  <a:srgbClr val="FF0000"/>
                </a:solidFill>
              </a:rPr>
              <a:t>重点词汇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098" name="Rectangle 7"/>
          <p:cNvSpPr>
            <a:spLocks noGrp="1"/>
          </p:cNvSpPr>
          <p:nvPr>
            <p:ph type="body" idx="4294967295"/>
          </p:nvPr>
        </p:nvSpPr>
        <p:spPr>
          <a:xfrm>
            <a:off x="238125" y="586105"/>
            <a:ext cx="3092450" cy="5727065"/>
          </a:xfrm>
        </p:spPr>
        <p:txBody>
          <a:bodyPr vert="horz" wrap="square" anchor="t"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matter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lie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rest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cough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X-ray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break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trouble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foot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passenger</a:t>
            </a: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indent="0" eaLnBrk="1" hangingPunct="1">
              <a:buNone/>
            </a:pPr>
            <a:endParaRPr lang="en-US" altLang="zh-CN" sz="28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099" name="Rectangle 7"/>
          <p:cNvSpPr>
            <a:spLocks noGrp="1"/>
          </p:cNvSpPr>
          <p:nvPr/>
        </p:nvSpPr>
        <p:spPr>
          <a:xfrm>
            <a:off x="2407920" y="579120"/>
            <a:ext cx="6130925" cy="55905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rtlCol="0" anchor="t">
            <a:noAutofit/>
          </a:bodyPr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</a:t>
            </a: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问题，事情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v.躺</a:t>
            </a: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，说谎，位于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v.&amp;n</a:t>
            </a: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. 放松，休息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n.&amp;v. 咳嗽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n.X射线，X光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n.间歇，休息  </a:t>
            </a: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v. </a:t>
            </a: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打碎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n.问题，苦恼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n.脚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</a:t>
            </a:r>
            <a:r>
              <a:rPr lang="en-US" altLang="zh-C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乘客，旅客</a:t>
            </a:r>
            <a:endParaRPr lang="en-US" altLang="zh-CN" sz="28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6"/>
          <p:cNvSpPr>
            <a:spLocks noGrp="1"/>
          </p:cNvSpPr>
          <p:nvPr>
            <p:ph type="title" idx="4294967295"/>
          </p:nvPr>
        </p:nvSpPr>
        <p:spPr>
          <a:xfrm>
            <a:off x="238125" y="85725"/>
            <a:ext cx="8229600" cy="662940"/>
          </a:xfrm>
        </p:spPr>
        <p:txBody>
          <a:bodyPr vert="horz" wrap="square" anchor="ctr"/>
          <a:p>
            <a:pPr algn="l" eaLnBrk="1" hangingPunct="1"/>
            <a:r>
              <a:rPr lang="en-US" altLang="zh-CN" sz="3600" dirty="0">
                <a:solidFill>
                  <a:srgbClr val="FF0000"/>
                </a:solidFill>
              </a:rPr>
              <a:t>1.</a:t>
            </a:r>
            <a:r>
              <a:rPr lang="zh-CN" altLang="en-US" sz="3600" dirty="0">
                <a:solidFill>
                  <a:srgbClr val="FF0000"/>
                </a:solidFill>
              </a:rPr>
              <a:t>重点词汇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098" name="Rectangle 7"/>
          <p:cNvSpPr>
            <a:spLocks noGrp="1"/>
          </p:cNvSpPr>
          <p:nvPr>
            <p:ph type="body" idx="4294967295"/>
          </p:nvPr>
        </p:nvSpPr>
        <p:spPr>
          <a:xfrm>
            <a:off x="238125" y="801370"/>
            <a:ext cx="3092450" cy="5985510"/>
          </a:xfrm>
        </p:spPr>
        <p:txBody>
          <a:bodyPr vert="horz" wrap="square" anchor="t"/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press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sick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breathe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ourselves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climber 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risk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situation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knife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mean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importance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death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noProof="0" dirty="0">
                <a:solidFill>
                  <a:schemeClr val="tx1"/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decision</a:t>
            </a:r>
            <a:endParaRPr lang="en-US" altLang="zh-CN" sz="2800" noProof="0" dirty="0">
              <a:solidFill>
                <a:schemeClr val="tx1"/>
              </a:solidFill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099" name="Rectangle 7"/>
          <p:cNvSpPr>
            <a:spLocks noGrp="1"/>
          </p:cNvSpPr>
          <p:nvPr/>
        </p:nvSpPr>
        <p:spPr>
          <a:xfrm>
            <a:off x="2547620" y="748665"/>
            <a:ext cx="6130925" cy="55905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rtlCol="0" anchor="t">
            <a:normAutofit/>
          </a:bodyPr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v.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压；挤；按；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adj. 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生病的；有病的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v.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呼吸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我们自己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登山者；攀登者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n.&amp;v.危险；风险；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 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情况，状况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.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刀子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solidFill>
                  <a:schemeClr val="tx1">
                    <a:lumMod val="95000"/>
                    <a:lumOff val="5000"/>
                  </a:schemeClr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v.</a:t>
            </a:r>
            <a:r>
              <a:rPr lang="zh-CN" altLang="en-US" sz="2800" noProof="0" dirty="0">
                <a:solidFill>
                  <a:schemeClr val="tx1">
                    <a:lumMod val="95000"/>
                    <a:lumOff val="5000"/>
                  </a:schemeClr>
                </a:solidFill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意思是，打算，意欲</a:t>
            </a:r>
            <a:endParaRPr lang="en-US" altLang="zh-CN" sz="2800" noProof="0" dirty="0">
              <a:solidFill>
                <a:schemeClr val="tx1">
                  <a:lumMod val="95000"/>
                  <a:lumOff val="5000"/>
                </a:schemeClr>
              </a:solidFill>
              <a:ea typeface="黑体" panose="02010600030101010101" pitchFamily="49" charset="-122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重要性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死亡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n.</a:t>
            </a:r>
            <a:r>
              <a:rPr lang="en-US" altLang="zh-CN" sz="2800" noProof="0" dirty="0">
                <a:latin typeface="+mn-lt"/>
                <a:ea typeface="黑体" panose="02010600030101010101" pitchFamily="49" charset="-122"/>
                <a:cs typeface="Arial" panose="020B0604020202020204" pitchFamily="34" charset="0"/>
                <a:sym typeface="+mn-ea"/>
              </a:rPr>
              <a:t>决定，抉择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6"/>
          <p:cNvSpPr>
            <a:spLocks noGrp="1"/>
          </p:cNvSpPr>
          <p:nvPr>
            <p:ph type="title" idx="4294967295"/>
          </p:nvPr>
        </p:nvSpPr>
        <p:spPr>
          <a:xfrm>
            <a:off x="238125" y="85725"/>
            <a:ext cx="8229600" cy="662940"/>
          </a:xfrm>
        </p:spPr>
        <p:txBody>
          <a:bodyPr vert="horz" wrap="square" anchor="ctr"/>
          <a:p>
            <a:pPr algn="l" eaLnBrk="1" hangingPunct="1"/>
            <a:r>
              <a:rPr lang="en-US" altLang="zh-CN" sz="3600" dirty="0">
                <a:solidFill>
                  <a:srgbClr val="FF0000"/>
                </a:solidFill>
              </a:rPr>
              <a:t>1.</a:t>
            </a:r>
            <a:r>
              <a:rPr lang="zh-CN" altLang="en-US" sz="3600" dirty="0">
                <a:solidFill>
                  <a:srgbClr val="FF0000"/>
                </a:solidFill>
              </a:rPr>
              <a:t>重点词汇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098" name="Rectangle 7"/>
          <p:cNvSpPr>
            <a:spLocks noGrp="1"/>
          </p:cNvSpPr>
          <p:nvPr>
            <p:ph type="body" idx="4294967295"/>
          </p:nvPr>
        </p:nvSpPr>
        <p:spPr>
          <a:xfrm>
            <a:off x="238125" y="873125"/>
            <a:ext cx="3092450" cy="5985510"/>
          </a:xfrm>
        </p:spPr>
        <p:txBody>
          <a:bodyPr vert="horz" wrap="square" anchor="t"/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cheer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volunteer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notice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lonely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alone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sign 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joy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satisfaction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owner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raise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midnight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l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noProof="0" dirty="0">
              <a:solidFill>
                <a:schemeClr val="tx1"/>
              </a:solidFill>
              <a:latin typeface="Arial" panose="020B0604020202020204" pitchFamily="34" charset="0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099" name="Rectangle 7"/>
          <p:cNvSpPr>
            <a:spLocks noGrp="1"/>
          </p:cNvSpPr>
          <p:nvPr/>
        </p:nvSpPr>
        <p:spPr>
          <a:xfrm>
            <a:off x="2547620" y="820420"/>
            <a:ext cx="6439535" cy="55905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rtlCol="0" anchor="t">
            <a:normAutofit/>
          </a:bodyPr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v.欢呼；喝彩</a:t>
            </a: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v.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义务做；自愿做   n志愿者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n.通知；通告；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v.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注意  注意到；意识到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adj.孤独的；寂寞的</a:t>
            </a:r>
            <a:endParaRPr lang="en-US" altLang="zh-CN" sz="2800"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adv.独自；单独</a:t>
            </a:r>
            <a:endParaRPr lang="en-US" altLang="zh-CN" sz="2800"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n.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标志；信号</a:t>
            </a:r>
            <a:r>
              <a:rPr lang="en-US" altLang="zh-CN" sz="2800">
                <a:cs typeface="Arial" panose="020B0604020202020204" pitchFamily="34" charset="0"/>
                <a:sym typeface="+mn-ea"/>
              </a:rPr>
              <a:t> ; v.</a:t>
            </a:r>
            <a:r>
              <a:rPr lang="zh-CN" altLang="en-US" sz="2800">
                <a:cs typeface="Arial" panose="020B0604020202020204" pitchFamily="34" charset="0"/>
                <a:sym typeface="+mn-ea"/>
              </a:rPr>
              <a:t>签名</a:t>
            </a:r>
            <a:r>
              <a:rPr lang="en-US" altLang="zh-CN" sz="2800"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2800">
                <a:cs typeface="Arial" panose="020B0604020202020204" pitchFamily="34" charset="0"/>
                <a:sym typeface="+mn-ea"/>
              </a:rPr>
              <a:t>签署</a:t>
            </a:r>
            <a:r>
              <a:rPr lang="en-US" altLang="zh-CN" sz="2800">
                <a:cs typeface="Arial" panose="020B0604020202020204" pitchFamily="34" charset="0"/>
                <a:sym typeface="+mn-ea"/>
              </a:rPr>
              <a:t>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n.高兴；愉快 </a:t>
            </a:r>
            <a:endParaRPr lang="en-US" altLang="zh-CN" sz="2800"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n.满足；满意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n.物主；主人 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v.募集；征集 ;</a:t>
            </a:r>
            <a:r>
              <a:rPr lang="zh-CN" altLang="en-US" sz="2800">
                <a:cs typeface="Arial" panose="020B0604020202020204" pitchFamily="34" charset="0"/>
                <a:sym typeface="+mn-ea"/>
              </a:rPr>
              <a:t>举起，养育</a:t>
            </a:r>
            <a:r>
              <a:rPr lang="en-US" altLang="zh-CN" sz="2800">
                <a:cs typeface="Arial" panose="020B0604020202020204" pitchFamily="34" charset="0"/>
                <a:sym typeface="+mn-ea"/>
              </a:rPr>
              <a:t>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2800">
                <a:cs typeface="Arial" panose="020B0604020202020204" pitchFamily="34" charset="0"/>
                <a:sym typeface="+mn-ea"/>
              </a:rPr>
              <a:t>n.午夜；子夜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Tx/>
              <a:buSzTx/>
              <a:buFontTx/>
            </a:pPr>
            <a:endParaRPr lang="en-US" altLang="zh-CN" sz="2800" noProof="0" dirty="0">
              <a:latin typeface="+mn-lt"/>
              <a:ea typeface="黑体" panose="0201060003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Rectangle 6"/>
          <p:cNvSpPr>
            <a:spLocks noGrp="1"/>
          </p:cNvSpPr>
          <p:nvPr/>
        </p:nvSpPr>
        <p:spPr>
          <a:xfrm>
            <a:off x="0" y="-57785"/>
            <a:ext cx="8229600" cy="62611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1" hangingPunct="1"/>
            <a:r>
              <a:rPr lang="en-US" sz="3600" dirty="0">
                <a:solidFill>
                  <a:srgbClr val="FF0000"/>
                </a:solidFill>
              </a:rPr>
              <a:t>Exercise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3190" y="711835"/>
            <a:ext cx="8809990" cy="61201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lvl="0" indent="-342900" algn="l" defTabSz="914400" rtl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I.</a:t>
            </a: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用括号中所给单词的适当形式填空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1.He felt much better after________(rest)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for a while.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2.Yesterday,he _______(cough)all the night 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3.This cup is______.The naughty boy ______it lask    week.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4.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The old man didn’t go home because he was afraid to bring _______(trouble) to his son.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5.A duck has two _____.(foot)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6.There are many ___________(passenger) on the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   bus.</a:t>
            </a:r>
            <a:endParaRPr lang="en-US" altLang="zh-CN" sz="2800" dirty="0"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dirty="0"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34840" y="1230948"/>
            <a:ext cx="124904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resting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55545" y="1824673"/>
            <a:ext cx="154559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coughed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54250" y="2346643"/>
            <a:ext cx="12687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broken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73470" y="2346643"/>
            <a:ext cx="107124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broke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84325" y="4009073"/>
            <a:ext cx="12687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trouble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5930" y="4602798"/>
            <a:ext cx="7759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feet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57220" y="5124768"/>
            <a:ext cx="201930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passengers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0500" y="224155"/>
            <a:ext cx="8809990" cy="7368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6.Under the________(press) of  winning the football    game, he didn't sleep well yesterday.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7.We can 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 look after ________(our)well.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8.He took a deep ________(breathe) and jumped into  the water.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9. I’m feeling _____(sick). I have to see a doctor.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10.He is a perfect mountain_________.(climb) 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11.You can't get rich without taking _______.(risk)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12.There are two ______(knife) and a  fork 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    on the table.</a:t>
            </a:r>
            <a:endParaRPr lang="en-US" altLang="zh-CN" sz="2800" dirty="0"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dirty="0"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3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dirty="0"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77415" y="325438"/>
            <a:ext cx="156464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pressure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1225" y="1404303"/>
            <a:ext cx="17030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ourselves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8975" y="1998028"/>
            <a:ext cx="118999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breath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3795" y="3105468"/>
            <a:ext cx="7950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sick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89170" y="3627438"/>
            <a:ext cx="112966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climer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18835" y="4221163"/>
            <a:ext cx="9131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risks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67685" y="4743133"/>
            <a:ext cx="118999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knives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0500" y="224155"/>
            <a:ext cx="8809990" cy="720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13.Mr Brown tells his son that the red light ______                       (mean) “stop”.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14.The study shows us the ___________(important) of                   fresh food.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15.His dog _____two years ago. He felt sad for  its_____.(die)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16.He made a_________(decide) to study 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cs typeface="Arial" panose="020B0604020202020204" pitchFamily="34" charset="0"/>
                <a:sym typeface="+mn-ea"/>
              </a:rPr>
              <a:t>hard.</a:t>
            </a:r>
            <a:endParaRPr lang="en-US" altLang="zh-CN" sz="28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dirty="0"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dirty="0"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800" dirty="0"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66585" y="416878"/>
            <a:ext cx="124904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means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45660" y="1691323"/>
            <a:ext cx="193992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importance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28825" y="2942273"/>
            <a:ext cx="85407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died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6105" y="3607753"/>
            <a:ext cx="10718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death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33980" y="4222433"/>
            <a:ext cx="148590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decision</a:t>
            </a:r>
            <a:endParaRPr lang="en-US" altLang="zh-CN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03225" y="427990"/>
            <a:ext cx="8303260" cy="7108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1.  --________? 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     --I have a headache and I don't feel like eating anything. </a:t>
            </a: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   A. How old are you  </a:t>
            </a: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   B. What can I do for you</a:t>
            </a: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   C. What's the matter with you </a:t>
            </a: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   D. How do you like it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</a:rPr>
              <a:t>2.</a:t>
            </a:r>
            <a:r>
              <a:rPr lang="en-US" altLang="zh-CN" sz="2400" dirty="0">
                <a:cs typeface="Arial" panose="020B0604020202020204" pitchFamily="34" charset="0"/>
                <a:sym typeface="+mn-ea"/>
              </a:rPr>
              <a:t>I took the medicine and __________down on the bed.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</a:rPr>
              <a:t>   A.lie		  B.lay		C.lied		D.laid</a:t>
            </a:r>
            <a:endParaRPr lang="en-US" altLang="zh-CN" sz="2400" dirty="0"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</a:rPr>
              <a:t>3.--</a:t>
            </a:r>
            <a:r>
              <a:rPr lang="en-US" altLang="zh-CN" sz="2400" dirty="0">
                <a:cs typeface="Arial" panose="020B0604020202020204" pitchFamily="34" charset="0"/>
                <a:sym typeface="+mn-ea"/>
              </a:rPr>
              <a:t>Candy, I have a toothache. What should I do?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   --You'd better see a dentist and take __ X­-ray.</a:t>
            </a: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400" dirty="0">
                <a:cs typeface="Arial" panose="020B0604020202020204" pitchFamily="34" charset="0"/>
                <a:sym typeface="+mn-ea"/>
              </a:rPr>
              <a:t>  A. a		  B. an		 C. /		 D.the</a:t>
            </a:r>
            <a:endParaRPr lang="en-US" altLang="zh-CN" sz="2400" dirty="0">
              <a:cs typeface="Arial" panose="020B0604020202020204" pitchFamily="34" charset="0"/>
              <a:sym typeface="+mn-ea"/>
            </a:endParaRPr>
          </a:p>
          <a:p>
            <a:pPr marR="0" lvl="0" indent="-342900" algn="l" defTabSz="914400" rtl="0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endParaRPr kumimoji="0" lang="en-US" altLang="zh-CN" sz="2400" b="0" i="0" u="none" strike="noStrike" kern="1200" cap="none" spc="0" normalizeH="0" baseline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R="0" lvl="0" indent="-342900" algn="l" defTabSz="914400" rtl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endParaRPr lang="en-US" altLang="zh-CN" sz="2400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3510" y="571183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7000" y="3855403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0490" y="4986973"/>
            <a:ext cx="386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3510" y="111125"/>
            <a:ext cx="19024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lvl="0" indent="-342900" algn="l" defTabSz="914400" rtl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II.</a:t>
            </a:r>
            <a:r>
              <a:rPr lang="zh-CN" altLang="en-US" sz="2800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单项选择</a:t>
            </a:r>
            <a:endParaRPr lang="zh-CN" altLang="en-US" sz="2800" dirty="0">
              <a:solidFill>
                <a:srgbClr val="FF0000"/>
              </a:solidFill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7958</Words>
  <Application>WPS 演示</Application>
  <PresentationFormat/>
  <Paragraphs>539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Diseño predeterminado</vt:lpstr>
      <vt:lpstr>1_Diseño predeterminado</vt:lpstr>
      <vt:lpstr>八年级爱学习L1-3复习</vt:lpstr>
      <vt:lpstr>PowerPoint 演示文稿</vt:lpstr>
      <vt:lpstr>1.重点词汇</vt:lpstr>
      <vt:lpstr>1.重点词汇</vt:lpstr>
      <vt:lpstr>1.重点词汇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2.重点短语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3.重点语法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苏苏</cp:lastModifiedBy>
  <cp:revision>89</cp:revision>
  <dcterms:created xsi:type="dcterms:W3CDTF">2009-09-08T02:07:00Z</dcterms:created>
  <dcterms:modified xsi:type="dcterms:W3CDTF">2021-01-20T03:30:39Z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