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320" r:id="rId4"/>
    <p:sldId id="319" r:id="rId5"/>
    <p:sldId id="323" r:id="rId6"/>
    <p:sldId id="358" r:id="rId7"/>
    <p:sldId id="359" r:id="rId8"/>
    <p:sldId id="360" r:id="rId9"/>
    <p:sldId id="361" r:id="rId10"/>
    <p:sldId id="258" r:id="rId11"/>
    <p:sldId id="324" r:id="rId12"/>
    <p:sldId id="257" r:id="rId13"/>
    <p:sldId id="273" r:id="rId15"/>
    <p:sldId id="274" r:id="rId16"/>
    <p:sldId id="275" r:id="rId17"/>
    <p:sldId id="277" r:id="rId18"/>
    <p:sldId id="278" r:id="rId19"/>
    <p:sldId id="276" r:id="rId20"/>
    <p:sldId id="279" r:id="rId21"/>
    <p:sldId id="280" r:id="rId22"/>
    <p:sldId id="281" r:id="rId23"/>
    <p:sldId id="282" r:id="rId24"/>
    <p:sldId id="283" r:id="rId25"/>
    <p:sldId id="265" r:id="rId26"/>
    <p:sldId id="293" r:id="rId27"/>
    <p:sldId id="294" r:id="rId28"/>
    <p:sldId id="302" r:id="rId29"/>
    <p:sldId id="303" r:id="rId30"/>
    <p:sldId id="311" r:id="rId31"/>
    <p:sldId id="259" r:id="rId32"/>
    <p:sldId id="284" r:id="rId33"/>
    <p:sldId id="285" r:id="rId34"/>
    <p:sldId id="286" r:id="rId35"/>
    <p:sldId id="288" r:id="rId36"/>
    <p:sldId id="289" r:id="rId37"/>
    <p:sldId id="362" r:id="rId38"/>
    <p:sldId id="363" r:id="rId39"/>
    <p:sldId id="364" r:id="rId40"/>
    <p:sldId id="365" r:id="rId41"/>
    <p:sldId id="366" r:id="rId42"/>
    <p:sldId id="261" r:id="rId43"/>
  </p:sldIdLst>
  <p:sldSz cx="12192000" cy="6858000"/>
  <p:notesSz cx="6858000" cy="9144000"/>
  <p:defaultTextStyle>
    <a:defPPr>
      <a:defRPr lang="es-E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9" clrIdx="0"/>
  <p:cmAuthor id="2" name="新课标第一网" initials="新" lastIdx="1" clrIdx="0"/>
  <p:cmAuthor id="3" name="xkb1.com" initials="x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02"/>
        <p:guide pos="383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get into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trouble/</a:t>
            </a:r>
            <a:r>
              <a:rPr lang="en-US" altLang="zh-CN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 trouble </a:t>
            </a:r>
            <a:r>
              <a:rPr lang="zh-CN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遇到麻烦，陷入困境</a:t>
            </a:r>
            <a:endParaRPr lang="en-US" altLang="zh-C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handle </a:t>
            </a:r>
            <a:r>
              <a:rPr lang="zh-CN" altLang="en-US"/>
              <a:t>处理应对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扑灭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/>
              <a:t>Haga clic para cambiar el estilo de título	</a:t>
            </a:r>
            <a:endParaRPr lang="en-US" altLang="zh-CN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altLang="zh-CN"/>
              <a:t>Haga clic para modificar el estilo de texto del patrón</a:t>
            </a:r>
            <a:endParaRPr lang="en-US" altLang="zh-CN"/>
          </a:p>
          <a:p>
            <a:pPr lvl="1" indent="-285750"/>
            <a:r>
              <a:rPr lang="en-US" altLang="zh-CN"/>
              <a:t>Segundo nivel</a:t>
            </a:r>
            <a:endParaRPr lang="en-US" altLang="zh-CN"/>
          </a:p>
          <a:p>
            <a:pPr lvl="2" indent="-228600"/>
            <a:r>
              <a:rPr lang="en-US" altLang="zh-CN"/>
              <a:t>Tercer nivel</a:t>
            </a:r>
            <a:endParaRPr lang="en-US" altLang="zh-CN"/>
          </a:p>
          <a:p>
            <a:pPr lvl="3" indent="-228600"/>
            <a:r>
              <a:rPr lang="en-US" altLang="zh-CN"/>
              <a:t>Cuarto nivel</a:t>
            </a:r>
            <a:endParaRPr lang="en-US" altLang="zh-CN"/>
          </a:p>
          <a:p>
            <a:pPr lvl="4" indent="-228600"/>
            <a:r>
              <a:rPr lang="en-US" altLang="zh-CN"/>
              <a:t>Quinto nivel</a:t>
            </a:r>
            <a:endParaRPr lang="en-US" altLang="zh-CN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/>
              <a:t>Haga clic para cambiar el estilo de título	</a:t>
            </a:r>
            <a:endParaRPr lang="en-US" altLang="zh-CN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altLang="zh-CN"/>
              <a:t>Haga clic para modificar el estilo de texto del patrón</a:t>
            </a:r>
            <a:endParaRPr lang="en-US" altLang="zh-CN"/>
          </a:p>
          <a:p>
            <a:pPr lvl="1" indent="-285750"/>
            <a:r>
              <a:rPr lang="en-US" altLang="zh-CN"/>
              <a:t>Segundo nivel</a:t>
            </a:r>
            <a:endParaRPr lang="en-US" altLang="zh-CN"/>
          </a:p>
          <a:p>
            <a:pPr lvl="2" indent="-228600"/>
            <a:r>
              <a:rPr lang="en-US" altLang="zh-CN"/>
              <a:t>Tercer nivel</a:t>
            </a:r>
            <a:endParaRPr lang="en-US" altLang="zh-CN"/>
          </a:p>
          <a:p>
            <a:pPr lvl="3" indent="-228600"/>
            <a:r>
              <a:rPr lang="en-US" altLang="zh-CN"/>
              <a:t>Cuarto nivel</a:t>
            </a:r>
            <a:endParaRPr lang="en-US" altLang="zh-CN"/>
          </a:p>
          <a:p>
            <a:pPr lvl="4" indent="-228600"/>
            <a:r>
              <a:rPr lang="en-US" altLang="zh-CN"/>
              <a:t>Quinto nivel</a:t>
            </a:r>
            <a:endParaRPr lang="en-US" altLang="zh-CN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es-ES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s-ES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tags" Target="../tags/tag4.xml"/><Relationship Id="rId2" Type="http://schemas.openxmlformats.org/officeDocument/2006/relationships/image" Target="../media/image24.png"/><Relationship Id="rId1" Type="http://schemas.openxmlformats.org/officeDocument/2006/relationships/tags" Target="../tags/tag3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940" y="297180"/>
            <a:ext cx="5861050" cy="62020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990" y="431165"/>
            <a:ext cx="5771515" cy="6325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6"/>
          <p:cNvSpPr>
            <a:spLocks noGrp="1"/>
          </p:cNvSpPr>
          <p:nvPr>
            <p:ph type="title" idx="4294967295"/>
          </p:nvPr>
        </p:nvSpPr>
        <p:spPr>
          <a:xfrm>
            <a:off x="317500" y="-1028700"/>
            <a:ext cx="10972800" cy="883920"/>
          </a:xfrm>
        </p:spPr>
        <p:txBody>
          <a:bodyPr vert="horz" wrap="square" anchor="ctr"/>
          <a:p>
            <a:pPr algn="l" eaLnBrk="1" hangingPunct="1"/>
            <a:r>
              <a:rPr lang="en-US" altLang="zh-CN" sz="4800" dirty="0">
                <a:solidFill>
                  <a:srgbClr val="FF0000"/>
                </a:solidFill>
              </a:rPr>
              <a:t>1.</a:t>
            </a:r>
            <a:r>
              <a:rPr lang="zh-CN" altLang="en-US" sz="4800" dirty="0">
                <a:solidFill>
                  <a:srgbClr val="FF0000"/>
                </a:solidFill>
              </a:rPr>
              <a:t>重点词汇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4098" name="Rectangle 7"/>
          <p:cNvSpPr>
            <a:spLocks noGrp="1"/>
          </p:cNvSpPr>
          <p:nvPr>
            <p:ph type="body" idx="4294967295"/>
          </p:nvPr>
        </p:nvSpPr>
        <p:spPr>
          <a:xfrm>
            <a:off x="414655" y="286808"/>
            <a:ext cx="4123267" cy="7636087"/>
          </a:xfrm>
        </p:spPr>
        <p:txBody>
          <a:bodyPr vert="horz" wrap="square" anchor="t"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matter</a:t>
            </a:r>
            <a:endParaRPr lang="en-US" altLang="zh-CN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lie</a:t>
            </a:r>
            <a:endParaRPr lang="en-US" altLang="zh-CN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rest</a:t>
            </a:r>
            <a:endParaRPr lang="en-US" altLang="zh-CN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cough</a:t>
            </a:r>
            <a:endParaRPr lang="en-US" altLang="zh-CN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X-ray</a:t>
            </a:r>
            <a:endParaRPr lang="en-US" altLang="zh-CN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break</a:t>
            </a:r>
            <a:endParaRPr lang="en-US" altLang="zh-CN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trouble</a:t>
            </a:r>
            <a:endParaRPr lang="en-US" altLang="zh-CN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foot</a:t>
            </a:r>
            <a:endParaRPr lang="en-US" altLang="zh-CN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passenger</a:t>
            </a:r>
            <a:endParaRPr lang="en-US" altLang="zh-CN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indent="0" eaLnBrk="1" hangingPunct="1">
              <a:buNone/>
            </a:pPr>
            <a:endParaRPr lang="en-US" altLang="zh-CN" sz="28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099" name="Rectangle 7"/>
          <p:cNvSpPr>
            <a:spLocks noGrp="1"/>
          </p:cNvSpPr>
          <p:nvPr/>
        </p:nvSpPr>
        <p:spPr>
          <a:xfrm>
            <a:off x="3805555" y="287020"/>
            <a:ext cx="8174567" cy="745405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t">
            <a:noAutofit/>
          </a:bodyPr>
          <a:p>
            <a:pPr lv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n.问题，事情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v.躺，位于，说谎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v.&amp;n. 放松，休息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n.&amp;v. 咳嗽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n.X射线，X光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n.间歇，休息  v. 打碎/</a:t>
            </a: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弄坏</a:t>
            </a: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打断</a:t>
            </a: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违反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n.问题，苦恼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n.脚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n.乘客，旅客</a:t>
            </a:r>
            <a:endParaRPr lang="en-US" altLang="zh-CN" sz="28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10300" y="4277360"/>
            <a:ext cx="4054475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get into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trouble/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in trouble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29095" y="1842135"/>
            <a:ext cx="45612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up with  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与某人断绝关系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out 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爆发（战争疾病等）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 into 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闯入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6"/>
          <p:cNvSpPr>
            <a:spLocks noGrp="1"/>
          </p:cNvSpPr>
          <p:nvPr>
            <p:ph type="title" idx="4294967295"/>
          </p:nvPr>
        </p:nvSpPr>
        <p:spPr>
          <a:xfrm>
            <a:off x="317500" y="-1028700"/>
            <a:ext cx="10972800" cy="883920"/>
          </a:xfrm>
        </p:spPr>
        <p:txBody>
          <a:bodyPr vert="horz" wrap="square" anchor="ctr"/>
          <a:p>
            <a:pPr algn="l" eaLnBrk="1" hangingPunct="1"/>
            <a:r>
              <a:rPr lang="en-US" altLang="zh-CN" sz="4800" dirty="0">
                <a:solidFill>
                  <a:srgbClr val="FF0000"/>
                </a:solidFill>
              </a:rPr>
              <a:t>1.</a:t>
            </a:r>
            <a:r>
              <a:rPr lang="zh-CN" altLang="en-US" sz="4800" dirty="0">
                <a:solidFill>
                  <a:srgbClr val="FF0000"/>
                </a:solidFill>
              </a:rPr>
              <a:t>重点词汇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4098" name="Rectangle 7"/>
          <p:cNvSpPr>
            <a:spLocks noGrp="1"/>
          </p:cNvSpPr>
          <p:nvPr>
            <p:ph type="body" idx="4294967295"/>
          </p:nvPr>
        </p:nvSpPr>
        <p:spPr>
          <a:xfrm>
            <a:off x="328295" y="496993"/>
            <a:ext cx="4123267" cy="7980680"/>
          </a:xfrm>
        </p:spPr>
        <p:txBody>
          <a:bodyPr vert="horz" wrap="square" anchor="t"/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press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sick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breathe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ourselves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climber 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risk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situation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knife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mean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importance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death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noProof="0" dirty="0">
                <a:solidFill>
                  <a:schemeClr val="tx1"/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decision</a:t>
            </a:r>
            <a:endParaRPr lang="en-US" altLang="zh-CN" sz="2800" noProof="0" dirty="0">
              <a:solidFill>
                <a:schemeClr val="tx1"/>
              </a:solidFill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099" name="Rectangle 7"/>
          <p:cNvSpPr>
            <a:spLocks noGrp="1"/>
          </p:cNvSpPr>
          <p:nvPr/>
        </p:nvSpPr>
        <p:spPr>
          <a:xfrm>
            <a:off x="3407622" y="497205"/>
            <a:ext cx="8174567" cy="745405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t">
            <a:normAutofit/>
          </a:bodyPr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atin typeface="+mn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v.压；挤；按；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atin typeface="+mn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adj. 生病的；有病的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atin typeface="+mn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v.呼吸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atin typeface="+mn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我们自己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atin typeface="+mn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n.登山者；攀登者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atin typeface="+mn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n.&amp;v.危险；风险；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atin typeface="+mn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 情况，状况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atin typeface="+mn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n.刀子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v.</a:t>
            </a:r>
            <a:r>
              <a:rPr lang="zh-CN" altLang="en-US" sz="2800" noProof="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意思是，打算，意欲</a:t>
            </a:r>
            <a:endParaRPr lang="en-US" altLang="zh-CN" sz="2800" noProof="0" dirty="0">
              <a:solidFill>
                <a:schemeClr val="tx1">
                  <a:lumMod val="95000"/>
                  <a:lumOff val="5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atin typeface="+mn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n.重要性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atin typeface="+mn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n.死亡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noProof="0" dirty="0">
                <a:latin typeface="+mn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n.决定，抉择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43987" y="580813"/>
            <a:ext cx="3683000" cy="829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4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pressure   n.</a:t>
            </a:r>
            <a:r>
              <a:rPr lang="zh-CN" altLang="en-US" sz="24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压力 </a:t>
            </a:r>
            <a:endParaRPr lang="zh-CN" altLang="en-US" sz="2400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under the pressure of...</a:t>
            </a:r>
            <a:endParaRPr lang="en-US" altLang="zh-CN" sz="2400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43775" y="1554480"/>
            <a:ext cx="4221480" cy="1198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4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breath  n.</a:t>
            </a:r>
            <a:r>
              <a:rPr lang="zh-CN" altLang="en-US" sz="24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呼吸 </a:t>
            </a:r>
            <a:endParaRPr lang="zh-CN" altLang="en-US" sz="2400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take a deep breath </a:t>
            </a:r>
            <a:r>
              <a:rPr lang="zh-CN" altLang="en-US" sz="24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深呼吸</a:t>
            </a:r>
            <a:endParaRPr lang="en-US" altLang="zh-CN" sz="2400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out of breath </a:t>
            </a:r>
            <a:r>
              <a:rPr lang="zh-CN" altLang="en-US" sz="24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上气不接下气</a:t>
            </a:r>
            <a:endParaRPr lang="zh-CN" altLang="en-US" sz="2400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45910" y="2753360"/>
            <a:ext cx="5546090" cy="501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665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take risks of doing sth... </a:t>
            </a:r>
            <a:r>
              <a:rPr lang="zh-CN" altLang="en-US" sz="2665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冒险做某事</a:t>
            </a:r>
            <a:endParaRPr lang="zh-CN" altLang="en-US" sz="2665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00875" y="3178175"/>
            <a:ext cx="5191125" cy="5016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665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 a difficult situation    </a:t>
            </a:r>
            <a:r>
              <a:rPr lang="zh-CN" altLang="en-US" sz="2665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处境困难</a:t>
            </a:r>
            <a:endParaRPr lang="zh-CN" altLang="en-US" sz="2665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40880" y="4353560"/>
            <a:ext cx="3986107" cy="138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8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differen</a:t>
            </a:r>
            <a:r>
              <a:rPr lang="en-US" sz="2800" noProof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en-US" sz="28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/differen</a:t>
            </a:r>
            <a:r>
              <a:rPr lang="en-US" sz="2800" noProof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ce</a:t>
            </a:r>
            <a:endParaRPr lang="en-US" sz="2800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sz="28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confident/confiden</a:t>
            </a:r>
            <a:r>
              <a:rPr lang="en-US" sz="2800" noProof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ce</a:t>
            </a:r>
            <a:endParaRPr lang="en-US" sz="2800" noProof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sz="28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distan</a:t>
            </a:r>
            <a:r>
              <a:rPr lang="en-US" sz="2800" noProof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en-US" sz="2800" noProof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/distan</a:t>
            </a:r>
            <a:r>
              <a:rPr lang="en-US" sz="2800" noProof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ce</a:t>
            </a:r>
            <a:endParaRPr lang="en-US" sz="2800" noProof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6" grpId="0" bldLvl="0" animBg="1"/>
      <p:bldP spid="3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6"/>
          <p:cNvSpPr>
            <a:spLocks noGrp="1"/>
          </p:cNvSpPr>
          <p:nvPr>
            <p:ph type="title" idx="4294967295"/>
          </p:nvPr>
        </p:nvSpPr>
        <p:spPr>
          <a:xfrm>
            <a:off x="317500" y="-1028700"/>
            <a:ext cx="10972800" cy="883920"/>
          </a:xfrm>
        </p:spPr>
        <p:txBody>
          <a:bodyPr vert="horz" wrap="square" anchor="ctr"/>
          <a:p>
            <a:pPr algn="l" eaLnBrk="1" hangingPunct="1"/>
            <a:r>
              <a:rPr lang="en-US" altLang="zh-CN" sz="4800" dirty="0">
                <a:solidFill>
                  <a:srgbClr val="FF0000"/>
                </a:solidFill>
              </a:rPr>
              <a:t>1.</a:t>
            </a:r>
            <a:r>
              <a:rPr lang="zh-CN" altLang="en-US" sz="4800" dirty="0">
                <a:solidFill>
                  <a:srgbClr val="FF0000"/>
                </a:solidFill>
              </a:rPr>
              <a:t>重点词汇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4098" name="Rectangle 7"/>
          <p:cNvSpPr>
            <a:spLocks noGrp="1"/>
          </p:cNvSpPr>
          <p:nvPr>
            <p:ph type="body" idx="4294967295"/>
          </p:nvPr>
        </p:nvSpPr>
        <p:spPr>
          <a:xfrm>
            <a:off x="349885" y="754592"/>
            <a:ext cx="4123267" cy="7980680"/>
          </a:xfrm>
        </p:spPr>
        <p:txBody>
          <a:bodyPr vert="horz" wrap="square" anchor="t"/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cheer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volunteer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notice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lonely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alone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sign 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joy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satisfaction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owner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raise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midnight</a:t>
            </a:r>
            <a:endParaRPr lang="en-US" altLang="zh-C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l" eaLnBrk="1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2800" noProof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099" name="Rectangle 7"/>
          <p:cNvSpPr>
            <a:spLocks noGrp="1"/>
          </p:cNvSpPr>
          <p:nvPr/>
        </p:nvSpPr>
        <p:spPr>
          <a:xfrm>
            <a:off x="3429212" y="684318"/>
            <a:ext cx="8586047" cy="745405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rtlCol="0" anchor="t">
            <a:normAutofit/>
          </a:bodyPr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v.欢呼；喝彩</a:t>
            </a: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v.义务做；自愿做   n志愿者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n.通知；通告；v.注意  注意到；意识到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>
                <a:cs typeface="Arial" panose="020B0604020202020204" pitchFamily="34" charset="0"/>
                <a:sym typeface="+mn-ea"/>
              </a:rPr>
              <a:t>adj.孤独的；寂寞的</a:t>
            </a:r>
            <a:endParaRPr lang="en-US" altLang="zh-CN" sz="2800"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>
                <a:cs typeface="Arial" panose="020B0604020202020204" pitchFamily="34" charset="0"/>
                <a:sym typeface="+mn-ea"/>
              </a:rPr>
              <a:t>adv.独自；单独</a:t>
            </a:r>
            <a:endParaRPr lang="en-US" altLang="zh-CN" sz="2800"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>
                <a:cs typeface="Arial" panose="020B0604020202020204" pitchFamily="34" charset="0"/>
                <a:sym typeface="+mn-ea"/>
              </a:rPr>
              <a:t>n.</a:t>
            </a:r>
            <a:r>
              <a:rPr lang="en-US" altLang="zh-CN" sz="2800" dirty="0">
                <a:cs typeface="Arial" panose="020B0604020202020204" pitchFamily="34" charset="0"/>
                <a:sym typeface="+mn-ea"/>
              </a:rPr>
              <a:t>标志；信号</a:t>
            </a:r>
            <a:r>
              <a:rPr lang="en-US" altLang="zh-CN" sz="2800">
                <a:cs typeface="Arial" panose="020B0604020202020204" pitchFamily="34" charset="0"/>
                <a:sym typeface="+mn-ea"/>
              </a:rPr>
              <a:t> ; v.</a:t>
            </a:r>
            <a:r>
              <a:rPr lang="zh-CN" altLang="en-US" sz="2800">
                <a:cs typeface="Arial" panose="020B0604020202020204" pitchFamily="34" charset="0"/>
                <a:sym typeface="+mn-ea"/>
              </a:rPr>
              <a:t>签名</a:t>
            </a:r>
            <a:r>
              <a:rPr lang="en-US" altLang="zh-CN" sz="2800">
                <a:cs typeface="Arial" panose="020B0604020202020204" pitchFamily="34" charset="0"/>
                <a:sym typeface="+mn-ea"/>
              </a:rPr>
              <a:t>,</a:t>
            </a:r>
            <a:r>
              <a:rPr lang="zh-CN" altLang="en-US" sz="2800">
                <a:cs typeface="Arial" panose="020B0604020202020204" pitchFamily="34" charset="0"/>
                <a:sym typeface="+mn-ea"/>
              </a:rPr>
              <a:t>签署</a:t>
            </a:r>
            <a:r>
              <a:rPr lang="en-US" altLang="zh-CN" sz="2800">
                <a:cs typeface="Arial" panose="020B0604020202020204" pitchFamily="34" charset="0"/>
                <a:sym typeface="+mn-ea"/>
              </a:rPr>
              <a:t>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>
                <a:cs typeface="Arial" panose="020B0604020202020204" pitchFamily="34" charset="0"/>
                <a:sym typeface="+mn-ea"/>
              </a:rPr>
              <a:t>n.高兴；愉快 </a:t>
            </a:r>
            <a:endParaRPr lang="en-US" altLang="zh-CN" sz="2800"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>
                <a:cs typeface="Arial" panose="020B0604020202020204" pitchFamily="34" charset="0"/>
                <a:sym typeface="+mn-ea"/>
              </a:rPr>
              <a:t>n.满足；满意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>
                <a:cs typeface="Arial" panose="020B0604020202020204" pitchFamily="34" charset="0"/>
                <a:sym typeface="+mn-ea"/>
              </a:rPr>
              <a:t>n.物主；主人 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>
                <a:cs typeface="Arial" panose="020B0604020202020204" pitchFamily="34" charset="0"/>
                <a:sym typeface="+mn-ea"/>
              </a:rPr>
              <a:t>v.募集；征集 ;</a:t>
            </a:r>
            <a:r>
              <a:rPr lang="zh-CN" altLang="en-US" sz="2800">
                <a:cs typeface="Arial" panose="020B0604020202020204" pitchFamily="34" charset="0"/>
                <a:sym typeface="+mn-ea"/>
              </a:rPr>
              <a:t>举起，养育</a:t>
            </a:r>
            <a:r>
              <a:rPr lang="en-US" altLang="zh-CN" sz="2800">
                <a:cs typeface="Arial" panose="020B0604020202020204" pitchFamily="34" charset="0"/>
                <a:sym typeface="+mn-ea"/>
              </a:rPr>
              <a:t>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>
                <a:cs typeface="Arial" panose="020B0604020202020204" pitchFamily="34" charset="0"/>
                <a:sym typeface="+mn-ea"/>
              </a:rPr>
              <a:t>n.午夜；子夜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endParaRPr lang="en-US" altLang="zh-CN" sz="2800" noProof="0" dirty="0">
              <a:latin typeface="+mn-lt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2038" y="636693"/>
            <a:ext cx="11746653" cy="6343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-342900" algn="l" defTabSz="914400" rtl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I.用括号中所给单词的适当形式填空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1.He felt much better after________(rest)for a while.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2.Yesterday,he _______(cough)all the night .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3.This cup is______.The naughty boy ______it lask week.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4.The old man didn’t go home because he was afraid to bring _______(trouble) to his son.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5.A duck has two _____.(foot)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6.There are many ___________(passenger) on the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   bus.</a:t>
            </a:r>
            <a:endParaRPr lang="en-US" altLang="zh-CN" sz="3200" dirty="0"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32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11445" y="1210099"/>
            <a:ext cx="14027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resting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0060" y="1882987"/>
            <a:ext cx="17424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coughed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38637" y="2546562"/>
            <a:ext cx="142557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broken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70538" y="2466552"/>
            <a:ext cx="11995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broke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4598" y="3672841"/>
            <a:ext cx="142557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trouble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91043" y="4355889"/>
            <a:ext cx="8610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feet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91467" y="4939454"/>
            <a:ext cx="22840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passengers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870" y="439843"/>
            <a:ext cx="11746653" cy="7770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6.Under the________(press) of  winning the football    game, he didn't sleep well yesterday.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7.We can  look after ________(our)well.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8.He took a deep ________(breathe) and jumped into  the water.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9. I’m feeling _____(sick). I have to see a doctor.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10.He is a perfect mountain_________.(climb) 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11.You can't get rich without taking _______.(risk)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12.There are two ______(knife) and a  fork 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    on the table.</a:t>
            </a:r>
            <a:endParaRPr lang="en-US" altLang="zh-CN" sz="3200" dirty="0"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3200" dirty="0"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30000"/>
              </a:lnSpc>
              <a:spcBef>
                <a:spcPts val="0"/>
              </a:spcBef>
              <a:buClrTx/>
              <a:buSzTx/>
              <a:buFontTx/>
              <a:buNone/>
            </a:pPr>
            <a:endParaRPr lang="en-US" altLang="zh-CN" sz="32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90140" y="520912"/>
            <a:ext cx="176403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pressure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38693" y="1721909"/>
            <a:ext cx="192214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ourselves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42335" y="2477982"/>
            <a:ext cx="13354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breath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74527" y="3061124"/>
            <a:ext cx="8826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sick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18480" y="3644689"/>
            <a:ext cx="12661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climer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01485" y="4386792"/>
            <a:ext cx="10179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risks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42547" y="4970357"/>
            <a:ext cx="133477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knives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3665" y="603038"/>
            <a:ext cx="11746653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13.Mr Brown tells his son that the red light ______                       (mean) “stop”.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14.The study shows us the ___________(important) of                   fresh food.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15.His dog _____two years ago. He felt sad for its_____.(die)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200" dirty="0">
                <a:cs typeface="Arial" panose="020B0604020202020204" pitchFamily="34" charset="0"/>
                <a:sym typeface="+mn-ea"/>
              </a:rPr>
              <a:t>16.He made a_________(decide) to study hard.</a:t>
            </a:r>
            <a:endParaRPr lang="en-US" altLang="zh-CN" sz="3200" dirty="0"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74000" y="776182"/>
            <a:ext cx="14027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means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1903" y="2196677"/>
            <a:ext cx="21932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importance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2990" y="3699511"/>
            <a:ext cx="95123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died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76503" y="3699722"/>
            <a:ext cx="12001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death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85863" y="4422141"/>
            <a:ext cx="16738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cs typeface="Arial" panose="020B0604020202020204" pitchFamily="34" charset="0"/>
              </a:rPr>
              <a:t>decision</a:t>
            </a:r>
            <a:endParaRPr lang="en-US" altLang="zh-CN" sz="3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9858" y="474768"/>
            <a:ext cx="11071013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1.  --________? 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     --I have a headache and I don't feel like eating anything. </a:t>
            </a:r>
            <a:endParaRPr kumimoji="0" lang="en-US" altLang="zh-CN" sz="2800" b="0" i="0" u="none" strike="noStrike" kern="1200" cap="none" spc="0" normalizeH="0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   A. How old are you                     B. What can I do for you</a:t>
            </a:r>
            <a:endParaRPr kumimoji="0" lang="en-US" altLang="zh-CN" sz="2800" b="0" i="0" u="none" strike="noStrike" kern="1200" cap="none" spc="0" normalizeH="0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   C. What's the matter with you    D. How do you like it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</a:rPr>
              <a:t>2.</a:t>
            </a:r>
            <a:r>
              <a:rPr lang="en-US" altLang="zh-CN" sz="2800" dirty="0">
                <a:cs typeface="Arial" panose="020B0604020202020204" pitchFamily="34" charset="0"/>
                <a:sym typeface="+mn-ea"/>
              </a:rPr>
              <a:t>I took the medicine and __________down on the bed.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</a:rPr>
              <a:t>   A.lie		  B.lay		C.lied		D.laid</a:t>
            </a:r>
            <a:endParaRPr lang="en-US" altLang="zh-CN" sz="2800" dirty="0"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</a:rPr>
              <a:t>3.--</a:t>
            </a:r>
            <a:r>
              <a:rPr lang="en-US" altLang="zh-CN" sz="2800" dirty="0">
                <a:cs typeface="Arial" panose="020B0604020202020204" pitchFamily="34" charset="0"/>
                <a:sym typeface="+mn-ea"/>
              </a:rPr>
              <a:t>Candy, I have a toothache. What should I do?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   --You'd better see a dentist and take __ X­-ray.</a:t>
            </a:r>
            <a:endParaRPr kumimoji="0" lang="en-US" altLang="zh-CN" sz="2800" b="0" i="0" u="none" strike="noStrike" kern="1200" cap="none" spc="0" normalizeH="0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  A. a		  B. an		 C. /		 D.the</a:t>
            </a:r>
            <a:endParaRPr kumimoji="0" lang="en-US" altLang="zh-CN" sz="2800" b="0" i="0" u="none" strike="noStrike" kern="1200" cap="none" spc="0" normalizeH="0" baseline="0" dirty="0">
              <a:solidFill>
                <a:schemeClr val="tx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757" y="596477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9488" y="3241887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9700" y="4447752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0092" y="74507"/>
            <a:ext cx="19024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lvl="0" indent="-342900" algn="l" defTabSz="914400" rtl="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II.</a:t>
            </a:r>
            <a:r>
              <a:rPr lang="zh-CN" altLang="en-US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单项选择</a:t>
            </a:r>
            <a:endParaRPr lang="zh-CN" altLang="en-US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6533" y="151977"/>
            <a:ext cx="11071013" cy="65544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4.  Are you facing a ____that looks impossible to handle?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A.information	     B.direction    C.instruction    D.situation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5.He </a:t>
            </a:r>
            <a:r>
              <a:rPr lang="en-US" altLang="zh-CN" sz="2800" dirty="0">
                <a:cs typeface="Arial" panose="020B0604020202020204" pitchFamily="34" charset="0"/>
                <a:sym typeface="+mn-ea"/>
              </a:rPr>
              <a:t>volunteered ____the old last year.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A.look after         B.to look after   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C.looking after    D.looked after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6.I noticed Peter ____on his chair when I went into the classroom.</a:t>
            </a:r>
            <a:endParaRPr kumimoji="0" lang="en-US" altLang="zh-CN" sz="2800" b="0" i="0" u="none" strike="noStrike" kern="1200" cap="none" spc="0" normalizeH="0" baseline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A. lie                     B. lying            C. to lie          D. lies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7.He lives______.But he never feels _____.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A. alone; alone     B.lonely;lonely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C.alone;lonely      D.lonely;alone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0495" y="316231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375" y="1636396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707" y="3475779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6163" y="4778587"/>
            <a:ext cx="4394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40833" y="475192"/>
            <a:ext cx="11071013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  <a:sym typeface="+mn-ea"/>
              </a:rPr>
              <a:t>8. His mother is satisfied_____his grade.</a:t>
            </a:r>
            <a:endParaRPr lang="en-US" altLang="zh-CN" sz="2800" dirty="0">
              <a:cs typeface="Arial" panose="020B0604020202020204" pitchFamily="34" charset="0"/>
              <a:sym typeface="+mn-ea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A.on		B.with		C.at		D.about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9.He_____up his hand and answered the question.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A.raised	B.rose		C.risen	D.rise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10.He arrived at home _____midnight yesterday.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A.at		B.on		C.in		D.for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11.Lucy and Lily enjoyed______at the party.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A.herself	B.themselves 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R="0" lvl="0" indent="-342900" algn="l" defTabSz="914400" rtl="0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C.ourselves	D.yourselves	.</a:t>
            </a:r>
            <a:endParaRPr lang="en-US" altLang="zh-CN" sz="28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6535" y="640081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6685" y="1931036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6747" y="3168227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A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2833" y="4459182"/>
            <a:ext cx="4203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</a:rPr>
              <a:t>B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86055" y="726863"/>
            <a:ext cx="4758267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/>
              <a:t>1.</a:t>
            </a:r>
            <a:r>
              <a:rPr lang="zh-CN" altLang="en-US" sz="2800"/>
              <a:t>怎么了?出什么事了?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2.</a:t>
            </a:r>
            <a:r>
              <a:rPr lang="zh-CN" altLang="en-US" sz="2800"/>
              <a:t>感冒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3.</a:t>
            </a:r>
            <a:r>
              <a:rPr lang="zh-CN" altLang="en-US" sz="2800"/>
              <a:t>咳嗽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4</a:t>
            </a:r>
            <a:r>
              <a:rPr lang="zh-CN" altLang="en-US" sz="2800"/>
              <a:t>.拍X光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sym typeface="+mn-ea"/>
              </a:rPr>
              <a:t>5.</a:t>
            </a:r>
            <a:r>
              <a:rPr lang="zh-CN" altLang="en-US" sz="2800">
                <a:sym typeface="+mn-ea"/>
              </a:rPr>
              <a:t>发烧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6</a:t>
            </a:r>
            <a:r>
              <a:rPr lang="zh-CN" altLang="en-US" sz="2800"/>
              <a:t>. 量体温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7.</a:t>
            </a:r>
            <a:r>
              <a:rPr lang="zh-CN" altLang="en-US" sz="2800"/>
              <a:t>使.</a:t>
            </a:r>
            <a:r>
              <a:rPr lang="en-US" altLang="zh-CN" sz="2800"/>
              <a:t>..</a:t>
            </a:r>
            <a:r>
              <a:rPr lang="zh-CN" altLang="en-US" sz="2800"/>
              <a:t>惊讶的;出乎.</a:t>
            </a:r>
            <a:r>
              <a:rPr lang="en-US" altLang="zh-CN" sz="2800"/>
              <a:t>..</a:t>
            </a:r>
            <a:r>
              <a:rPr lang="zh-CN" altLang="en-US" sz="2800"/>
              <a:t>意料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8</a:t>
            </a:r>
            <a:r>
              <a:rPr lang="zh-CN" altLang="en-US" sz="2800"/>
              <a:t>. 立即;马上</a:t>
            </a:r>
            <a:endParaRPr lang="zh-CN" altLang="en-US" sz="2800"/>
          </a:p>
          <a:p>
            <a:pPr fontAlgn="auto">
              <a:lnSpc>
                <a:spcPct val="150000"/>
              </a:lnSpc>
            </a:pPr>
            <a:r>
              <a:rPr lang="en-US" altLang="zh-CN" sz="2800"/>
              <a:t>9</a:t>
            </a:r>
            <a:r>
              <a:rPr lang="zh-CN" altLang="en-US" sz="2800"/>
              <a:t>.陷入;参与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5339715" y="726863"/>
            <a:ext cx="4387427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50000"/>
              </a:lnSpc>
              <a:buClrTx/>
              <a:buSzTx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What's the matter?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have a cold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have a cough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take an X-ray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have a fever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take one's temperature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to one's surprise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right away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</a:pPr>
            <a:r>
              <a:rPr lang="en-US" altLang="zh-CN" sz="2800">
                <a:solidFill>
                  <a:srgbClr val="FF0000"/>
                </a:solidFill>
                <a:sym typeface="+mn-ea"/>
              </a:rPr>
              <a:t>get into</a:t>
            </a:r>
            <a:endParaRPr lang="en-US" altLang="zh-CN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280458" y="-212"/>
            <a:ext cx="10972800" cy="967740"/>
          </a:xfrm>
        </p:spPr>
        <p:txBody>
          <a:bodyPr vert="horz" wrap="square" anchor="ctr"/>
          <a:p>
            <a:pPr algn="l" eaLnBrk="1" hangingPunct="1"/>
            <a:r>
              <a:rPr lang="en-US" altLang="zh-CN" sz="3600" dirty="0">
                <a:solidFill>
                  <a:srgbClr val="FF0000"/>
                </a:solidFill>
              </a:rPr>
              <a:t>2.重点</a:t>
            </a:r>
            <a:r>
              <a:rPr lang="zh-CN" altLang="en-US" sz="3600" dirty="0">
                <a:solidFill>
                  <a:srgbClr val="FF0000"/>
                </a:solidFill>
              </a:rPr>
              <a:t>短语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0615" y="137795"/>
            <a:ext cx="8307070" cy="6199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77405" y="785495"/>
            <a:ext cx="1491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wind(s)</a:t>
            </a:r>
            <a:endParaRPr lang="zh-CN" altLang="en-US" sz="2400" b="1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27070" y="1128395"/>
            <a:ext cx="971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first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09495" y="1461135"/>
            <a:ext cx="1889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Suddenly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88150" y="2155825"/>
            <a:ext cx="1771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to/towards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42710" y="249745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began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77405" y="2836545"/>
            <a:ext cx="1381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waiting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55745" y="3430270"/>
            <a:ext cx="971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their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41980" y="4099560"/>
            <a:ext cx="1885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passengers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54595" y="4852035"/>
            <a:ext cx="971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60265" y="5488940"/>
            <a:ext cx="971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74895" y="140335"/>
            <a:ext cx="3477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ea typeface="宋体" panose="02010600030101010101" pitchFamily="2" charset="-122"/>
              </a:rPr>
              <a:t>课前测试</a:t>
            </a:r>
            <a:endParaRPr lang="zh-CN" altLang="en-US" sz="3600" b="1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17685" y="2231390"/>
            <a:ext cx="2540000" cy="119888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hardly...when...”是固定句型，意为“刚…就</a:t>
            </a:r>
            <a:r>
              <a:rPr lang="en-US" altLang="zh-CN" sz="2400">
                <a:solidFill>
                  <a:srgbClr val="FF0000"/>
                </a:solidFill>
              </a:rPr>
              <a:t>...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5993" y="66675"/>
            <a:ext cx="5739553" cy="6725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10.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深呼吸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11.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上气不接下气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12.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习惯于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endParaRPr lang="zh-CN" alt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13.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被用于做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14.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过去常常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15. 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偶然地；非故意地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16.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切断（水，电，燃气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);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切除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17. 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打算做某事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18.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意味着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19.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离开；从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出来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20.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做决定做某事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21.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掌管，管理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22.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失控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23.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放弃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97413" y="66040"/>
            <a:ext cx="4431030" cy="67252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10.take a deep breath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11.out of breath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12.be used to doing...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13.be used to do...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14.used to do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15.by accident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16.cut off 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17.mean to do...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18.mean doing...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19.get out of...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20.make a decision to do...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21.be in control of 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22.out of control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23.give up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592" y="66463"/>
            <a:ext cx="6483773" cy="6725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24.分发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25.</a:t>
            </a:r>
            <a:r>
              <a:rPr lang="en-US" altLang="zh-CN" sz="2800" dirty="0">
                <a:cs typeface="Arial" panose="020B0604020202020204" pitchFamily="34" charset="0"/>
                <a:sym typeface="+mn-ea"/>
              </a:rPr>
              <a:t>散发光，热，气味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26.使高兴，振奋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27.想出，提出（主意，计划)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  <a:sym typeface="+mn-ea"/>
              </a:rPr>
              <a:t>28.推迟...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29. 搭建，建立，张贴...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30.上交...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31. 打电话给...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32.想要做某事...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33.对...满意的...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34.玩的开心...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35.参加...选拔;试用...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36.</a:t>
            </a:r>
            <a:r>
              <a:rPr lang="zh-CN" alt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筹款，募捐</a:t>
            </a: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fontAlgn="auto">
              <a:lnSpc>
                <a:spcPct val="110000"/>
              </a:lnSpc>
            </a:pPr>
            <a:r>
              <a:rPr lang="en-US" altLang="zh-CN" sz="2800" dirty="0">
                <a:solidFill>
                  <a:schemeClr val="tx1"/>
                </a:solidFill>
                <a:cs typeface="Arial" panose="020B0604020202020204" pitchFamily="34" charset="0"/>
              </a:rPr>
              <a:t>37.在子夜</a:t>
            </a:r>
            <a:endParaRPr lang="en-US" altLang="zh-CN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02325" y="66463"/>
            <a:ext cx="5561753" cy="6725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24.give out /hand out...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25.give off...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26.cheer up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27.come up with...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28.put off...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29.put up...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30.hand in...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31.call up/ring up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32.feel like doing...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33.be satisfied with...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34.enjoy oneself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35.try out...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36.raise money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  <a:p>
            <a:pPr lvl="0" algn="l" fontAlgn="auto">
              <a:lnSpc>
                <a:spcPct val="110000"/>
              </a:lnSpc>
              <a:buClrTx/>
              <a:buSzTx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37.at midnight</a:t>
            </a:r>
            <a:endParaRPr lang="en-US" altLang="zh-CN" sz="28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1" name="Rectangle 6"/>
          <p:cNvSpPr>
            <a:spLocks noGrp="1"/>
          </p:cNvSpPr>
          <p:nvPr/>
        </p:nvSpPr>
        <p:spPr>
          <a:xfrm>
            <a:off x="118110" y="0"/>
            <a:ext cx="10972800" cy="8348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1" hangingPunct="1"/>
            <a:r>
              <a:rPr lang="en-US" sz="3600" dirty="0">
                <a:solidFill>
                  <a:srgbClr val="FF0000"/>
                </a:solidFill>
              </a:rPr>
              <a:t>Exercise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4258" y="705697"/>
            <a:ext cx="2265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R="0" indent="-342900" defTabSz="914400"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I.</a:t>
            </a:r>
            <a:r>
              <a:rPr lang="zh-CN" altLang="en-US" sz="36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单项选择</a:t>
            </a:r>
            <a:endParaRPr lang="zh-CN" altLang="en-US" sz="3600" dirty="0">
              <a:solidFill>
                <a:srgbClr val="FF0000"/>
              </a:solidFill>
              <a:cs typeface="Arial" panose="020B0604020202020204" pitchFamily="34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28625" y="1418590"/>
            <a:ext cx="11763587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1. My brother often ________ his spare time to help me with my spoken English.A. puts up　  		B. gives up　  C. opens up　  		D. tidies up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2. ________ our surprise, Larry came here earliest today.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To  		B. With  	C. Without  		D. In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3. Lucy is used ________ a walk after dinner.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to take  	B. taking  	C. to taking  　	D. take</a:t>
            </a:r>
            <a:endParaRPr lang="en-US" sz="28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8110" y="1601259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322" y="4157981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898" y="5472431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28625" y="475192"/>
            <a:ext cx="11763587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4. My sister ________ be lazy. But now she works really hard.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used to  			B. is used to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C. was used to  		D. were used to 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5. You could visit the sick people in the hospital to ________. 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cheer up him  		B. cheer him up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C. cheer up them         D. cheer them up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6.Larry wants to fix up these bikes and ________ to the poor children.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give away them       B. give away it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C. give it away 	 	D. give them away</a:t>
            </a:r>
            <a:endParaRPr lang="en-US" sz="28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52" y="616162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828" y="2611121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828" y="4485217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28625" y="151765"/>
            <a:ext cx="11763587" cy="65544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7. It seems that we are in a very difficult situation. However, we   won't____ hope. 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run out  	B. lie down     C. get into  	D. give up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8. Toby isn't tall enough, so he has ____ in reaching the book on the top of the bookcase. 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difficulty	B. feeling  	    C. control	D. experience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9.Lisa had a___, so she decided to see a dentist.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  <a:sym typeface="+mn-ea"/>
              </a:rPr>
              <a:t>A. headache			B. stomachache	</a:t>
            </a:r>
            <a:endParaRPr lang="en-US" sz="2800"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  <a:sym typeface="+mn-ea"/>
              </a:rPr>
              <a:t>C. toothache			</a:t>
            </a:r>
            <a:r>
              <a:rPr lang="en-US" sz="2800">
                <a:ea typeface="宋体" panose="02010600030101010101" pitchFamily="2" charset="-122"/>
              </a:rPr>
              <a:t>D. cold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 </a:t>
            </a:r>
            <a:endParaRPr lang="en-US" sz="28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52" y="292736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828" y="2286212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828" y="4194811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8135" y="2807970"/>
            <a:ext cx="45427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have difficulty in doing sth. 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做某件事很困难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28625" y="552027"/>
            <a:ext cx="11763587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10. When the old man ___the bus,the driver asked him to be careful. 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got off 	B. turned off	  C. took off	   D. cut off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11.Were you just pretending not___in what we are talking about?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  <a:sym typeface="+mn-ea"/>
              </a:rPr>
              <a:t>A.being interesting		  </a:t>
            </a:r>
            <a:r>
              <a:rPr lang="en-US" sz="2800">
                <a:ea typeface="宋体" panose="02010600030101010101" pitchFamily="2" charset="-122"/>
              </a:rPr>
              <a:t>B. to be interested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  <a:sym typeface="+mn-ea"/>
              </a:rPr>
              <a:t>C. being lnterested		  </a:t>
            </a:r>
            <a:r>
              <a:rPr lang="en-US" sz="2800">
                <a:ea typeface="宋体" panose="02010600030101010101" pitchFamily="2" charset="-122"/>
              </a:rPr>
              <a:t>D. to be interesting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12.--Mom, I don't know which skirt to choose.Can 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  you make a___for me?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   --OK. Let me see.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decision	B. decide	  C. situation	   D. situate </a:t>
            </a:r>
            <a:endParaRPr lang="en-US" sz="28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52" y="788671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828" y="2006389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828" y="3914352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16255" y="475192"/>
            <a:ext cx="11763587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13. Sally is my best friend.She is always there whenever I'm__.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in trouble		B.in control	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C. in surprise    	         D. by accident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14.You need to stay___your emotions.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in control of	         B. out of control of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C. in control		D. out of control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15.We are sure that we'll ___an idea to solve the difficult problem soon.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A. put up		B. come up with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C. give out		D. give up</a:t>
            </a:r>
            <a:endParaRPr lang="en-US" sz="28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882" y="647066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3882" y="2577254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3458" y="4474422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28625" y="562822"/>
            <a:ext cx="11763587" cy="5908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16. Studying hard means_______a good result.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  A. to get		B.getting		C. get            D. gets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17.Mary feels like ______with her friends.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  A.to chat		B.chatting		C.chat           D.chatted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18.--Mom, can I leave my homework for tomorrow?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    --I'm afraid not. Don't_____what you can do today till 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     tomorrow.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  A. put away		B. put out	</a:t>
            </a:r>
            <a:endParaRPr lang="en-US" sz="2800"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</a:rPr>
              <a:t> C. put off		         D. put up</a:t>
            </a:r>
            <a:endParaRPr lang="en-US" sz="28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252" y="799466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252" y="1996652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828" y="3363807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78220" y="5218430"/>
            <a:ext cx="26212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put out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扑灭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72602" y="223943"/>
            <a:ext cx="10972800" cy="688340"/>
          </a:xfrm>
        </p:spPr>
        <p:txBody>
          <a:bodyPr vert="horz" wrap="square" anchor="ctr"/>
          <a:p>
            <a:pPr algn="l" eaLnBrk="1" hangingPunct="1"/>
            <a:r>
              <a:rPr lang="en-US" altLang="zh-CN" sz="4800" dirty="0">
                <a:solidFill>
                  <a:srgbClr val="FF0000"/>
                </a:solidFill>
              </a:rPr>
              <a:t>3.重点语法</a:t>
            </a:r>
            <a:endParaRPr lang="en-US" altLang="zh-CN" sz="4800" dirty="0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2140" y="451264"/>
            <a:ext cx="8993604" cy="4800609"/>
            <a:chOff x="896" y="2669"/>
            <a:chExt cx="9879" cy="4133"/>
          </a:xfrm>
        </p:grpSpPr>
        <p:sp>
          <p:nvSpPr>
            <p:cNvPr id="5" name="圆角矩形 4"/>
            <p:cNvSpPr/>
            <p:nvPr/>
          </p:nvSpPr>
          <p:spPr>
            <a:xfrm>
              <a:off x="896" y="3518"/>
              <a:ext cx="3713" cy="328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>
                <a:latin typeface="Arial" panose="020B0604020202020204" pitchFamily="34" charset="0"/>
                <a:sym typeface="+mn-ea"/>
              </a:endParaRPr>
            </a:p>
            <a:p>
              <a:pPr algn="ctr" fontAlgn="base">
                <a:lnSpc>
                  <a:spcPct val="140000"/>
                </a:lnSpc>
              </a:pPr>
              <a:r>
                <a:rPr lang="en-US" sz="3735" strike="noStrike" noProof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反身代词</a:t>
              </a:r>
              <a:endParaRPr lang="en-US" sz="3735" strike="noStrike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endParaRPr>
            </a:p>
            <a:p>
              <a:pPr algn="ctr" fontAlgn="base">
                <a:lnSpc>
                  <a:spcPct val="140000"/>
                </a:lnSpc>
              </a:pPr>
              <a:r>
                <a:rPr lang="en-US" sz="3735" strike="noStrike" noProof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和</a:t>
              </a:r>
              <a:endParaRPr lang="en-US" sz="3735" strike="noStrike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fontAlgn="base">
                <a:lnSpc>
                  <a:spcPct val="140000"/>
                </a:lnSpc>
              </a:pPr>
              <a:r>
                <a:rPr lang="en-US" sz="3735" strike="noStrike" noProof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+mn-ea"/>
                </a:rPr>
                <a:t>相互代词</a:t>
              </a:r>
              <a:endParaRPr lang="en-US" sz="3735" strike="noStrike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fontAlgn="base"/>
              <a:endParaRPr lang="en-US" sz="3200" strike="noStrike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fontAlgn="base"/>
              <a:endParaRPr lang="en-US" sz="3200" strike="noStrike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628" y="4693"/>
              <a:ext cx="585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628" y="5950"/>
              <a:ext cx="585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圆角矩形 7"/>
            <p:cNvSpPr/>
            <p:nvPr/>
          </p:nvSpPr>
          <p:spPr>
            <a:xfrm>
              <a:off x="5213" y="4233"/>
              <a:ext cx="2824" cy="66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3200" strike="noStrike" noProof="1">
                <a:latin typeface="Arial" panose="020B0604020202020204" pitchFamily="34" charset="0"/>
                <a:sym typeface="+mn-ea"/>
              </a:endParaRPr>
            </a:p>
            <a:p>
              <a:pPr algn="ctr" fontAlgn="base"/>
              <a:r>
                <a:rPr lang="zh-CN" altLang="en-US" sz="3200" strike="noStrike" noProof="1">
                  <a:latin typeface="Arial" panose="020B0604020202020204" pitchFamily="34" charset="0"/>
                  <a:sym typeface="+mn-ea"/>
                </a:rPr>
                <a:t>反身代词</a:t>
              </a:r>
              <a:endParaRPr lang="zh-CN" altLang="en-US" sz="3200" strike="noStrike" noProof="1">
                <a:latin typeface="Arial" panose="020B0604020202020204" pitchFamily="34" charset="0"/>
              </a:endParaRPr>
            </a:p>
            <a:p>
              <a:pPr algn="ctr" fontAlgn="base"/>
              <a:endParaRPr lang="zh-CN" altLang="en-US" sz="3200" strike="noStrike" noProof="1">
                <a:latin typeface="Arial" panose="020B0604020202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5213" y="5683"/>
              <a:ext cx="2713" cy="765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>
                <a:latin typeface="Arial" panose="020B0604020202020204" pitchFamily="34" charset="0"/>
                <a:sym typeface="+mn-ea"/>
              </a:endParaRPr>
            </a:p>
            <a:p>
              <a:pPr algn="ctr" fontAlgn="base"/>
              <a:endParaRPr lang="zh-CN" altLang="en-US" sz="2400" strike="noStrike" noProof="1">
                <a:latin typeface="Arial" panose="020B0604020202020204" pitchFamily="34" charset="0"/>
                <a:sym typeface="+mn-ea"/>
              </a:endParaRPr>
            </a:p>
            <a:p>
              <a:pPr algn="ctr" fontAlgn="base"/>
              <a:r>
                <a:rPr lang="zh-CN" altLang="en-US" sz="3200" strike="noStrike" noProof="1">
                  <a:latin typeface="Arial" panose="020B0604020202020204" pitchFamily="34" charset="0"/>
                  <a:sym typeface="+mn-ea"/>
                </a:rPr>
                <a:t>相互代词</a:t>
              </a:r>
              <a:endParaRPr lang="zh-CN" altLang="en-US" sz="3200" strike="noStrike" noProof="1">
                <a:latin typeface="Arial" panose="020B0604020202020204" pitchFamily="34" charset="0"/>
              </a:endParaRPr>
            </a:p>
            <a:p>
              <a:pPr algn="ctr" fontAlgn="base"/>
              <a:endParaRPr lang="zh-CN" altLang="en-US" sz="3200" strike="noStrike" noProof="1">
                <a:latin typeface="Arial" panose="020B0604020202020204" pitchFamily="34" charset="0"/>
              </a:endParaRPr>
            </a:p>
            <a:p>
              <a:pPr algn="ctr" fontAlgn="base"/>
              <a:endParaRPr lang="zh-CN" altLang="en-US" sz="2400" strike="noStrike" noProof="1">
                <a:latin typeface="Arial" panose="020B0604020202020204" pitchFamily="34" charset="0"/>
              </a:endParaRPr>
            </a:p>
          </p:txBody>
        </p:sp>
        <p:grpSp>
          <p:nvGrpSpPr>
            <p:cNvPr id="24583" name="组合 20"/>
            <p:cNvGrpSpPr/>
            <p:nvPr/>
          </p:nvGrpSpPr>
          <p:grpSpPr>
            <a:xfrm>
              <a:off x="8038" y="3066"/>
              <a:ext cx="1598" cy="2047"/>
              <a:chOff x="6709410" y="1834515"/>
              <a:chExt cx="1353185" cy="116713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6709410" y="2720975"/>
                <a:ext cx="436880" cy="8255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7144592" y="1834669"/>
                <a:ext cx="1575" cy="1165846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7157085" y="1834515"/>
                <a:ext cx="905510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7157085" y="2440940"/>
                <a:ext cx="905510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7157085" y="3001645"/>
                <a:ext cx="905510" cy="0"/>
              </a:xfrm>
              <a:prstGeom prst="line">
                <a:avLst/>
              </a:prstGeom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文本框 1"/>
            <p:cNvSpPr txBox="1"/>
            <p:nvPr/>
          </p:nvSpPr>
          <p:spPr>
            <a:xfrm>
              <a:off x="8667" y="2669"/>
              <a:ext cx="1248" cy="3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70000"/>
                </a:lnSpc>
              </a:pPr>
              <a:r>
                <a:rPr lang="en-US" sz="3200">
                  <a:sym typeface="+mn-ea"/>
                </a:rPr>
                <a:t>定义</a:t>
              </a:r>
              <a:endParaRPr lang="en-US" altLang="en-US" sz="3200">
                <a:sym typeface="+mn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441" y="3682"/>
              <a:ext cx="2333" cy="3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70000"/>
                </a:lnSpc>
              </a:pPr>
              <a:r>
                <a:rPr lang="en-US" sz="3200">
                  <a:sym typeface="+mn-ea"/>
                </a:rPr>
                <a:t>句法功能</a:t>
              </a:r>
              <a:endParaRPr lang="en-US" sz="320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7" y="4664"/>
              <a:ext cx="2208" cy="3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70000"/>
                </a:lnSpc>
                <a:buClrTx/>
                <a:buSzTx/>
                <a:buFontTx/>
              </a:pPr>
              <a:r>
                <a:rPr lang="en-US" sz="3200">
                  <a:sym typeface="+mn-ea"/>
                </a:rPr>
                <a:t>固定短语</a:t>
              </a:r>
              <a:endParaRPr lang="en-US" altLang="en-US" sz="3200"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115147" y="-269240"/>
            <a:ext cx="10164233" cy="132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base">
              <a:lnSpc>
                <a:spcPct val="140000"/>
              </a:lnSpc>
              <a:buClrTx/>
              <a:buSzTx/>
              <a:buFontTx/>
            </a:pPr>
            <a:r>
              <a:rPr lang="en-US" altLang="zh-CN" sz="3600" strike="noStrike" noProof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I.反身代词</a:t>
            </a:r>
            <a:endParaRPr lang="en-US" altLang="zh-CN" sz="3600" strike="noStrike" noProof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38455"/>
            <a:ext cx="11465560" cy="7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base">
              <a:lnSpc>
                <a:spcPct val="140000"/>
              </a:lnSpc>
              <a:buClrTx/>
              <a:buSzTx/>
              <a:buFontTx/>
            </a:pPr>
            <a:r>
              <a:rPr lang="en-US" sz="2800" strike="noStrike" noProof="1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1.定义</a:t>
            </a:r>
            <a:endParaRPr lang="en-US" sz="2800" strike="noStrike" noProof="1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fontAlgn="base">
              <a:lnSpc>
                <a:spcPct val="140000"/>
              </a:lnSpc>
              <a:buClrTx/>
              <a:buSzTx/>
              <a:buFontTx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表示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“某人自己”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的代词称为反身代词。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l" fontAlgn="base">
              <a:lnSpc>
                <a:spcPct val="140000"/>
              </a:lnSpc>
              <a:buClrTx/>
              <a:buSzTx/>
              <a:buFontTx/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2.变化规则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l" fontAlgn="base">
              <a:lnSpc>
                <a:spcPct val="140000"/>
              </a:lnSpc>
              <a:buClrTx/>
              <a:buSzTx/>
              <a:buFontTx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一，二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形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，第三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宾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，遇到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“自己”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变反身。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l" fontAlgn="base">
              <a:lnSpc>
                <a:spcPct val="140000"/>
              </a:lnSpc>
              <a:buClrTx/>
              <a:buSzTx/>
              <a:buFontTx/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3.句法功能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l" fontAlgn="base">
              <a:lnSpc>
                <a:spcPct val="140000"/>
              </a:lnSpc>
              <a:buClrTx/>
              <a:buSzTx/>
              <a:buFontTx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1）作宾语  2）作表语  3）作同位语  4）不能作主语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l" fontAlgn="base">
              <a:lnSpc>
                <a:spcPct val="140000"/>
              </a:lnSpc>
              <a:buClrTx/>
              <a:buSzTx/>
              <a:buFontTx/>
            </a:pP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4.固定短语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enjoy </a:t>
            </a: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oneself       </a:t>
            </a:r>
            <a:r>
              <a:rPr lang="en-US" sz="2800">
                <a:solidFill>
                  <a:srgbClr val="FF0000"/>
                </a:solidFill>
                <a:sym typeface="+mn-ea"/>
              </a:rPr>
              <a:t>help  </a:t>
            </a:r>
            <a:r>
              <a:rPr lang="en-US" sz="2800">
                <a:solidFill>
                  <a:srgbClr val="7030A0"/>
                </a:solidFill>
                <a:sym typeface="+mn-ea"/>
              </a:rPr>
              <a:t>oneself</a:t>
            </a:r>
            <a:r>
              <a:rPr lang="en-US" sz="2800">
                <a:solidFill>
                  <a:srgbClr val="FF0000"/>
                </a:solidFill>
                <a:sym typeface="+mn-ea"/>
              </a:rPr>
              <a:t>   to      teach/learn by</a:t>
            </a:r>
            <a:r>
              <a:rPr lang="en-US" sz="2800">
                <a:solidFill>
                  <a:srgbClr val="7030A0"/>
                </a:solidFill>
                <a:sym typeface="+mn-ea"/>
              </a:rPr>
              <a:t> oneself</a:t>
            </a:r>
            <a:r>
              <a:rPr lang="en-US" sz="2800">
                <a:solidFill>
                  <a:srgbClr val="FF0000"/>
                </a:solidFill>
                <a:sym typeface="+mn-ea"/>
              </a:rPr>
              <a:t> </a:t>
            </a:r>
            <a:endParaRPr lang="en-US" sz="2800">
              <a:solidFill>
                <a:srgbClr val="FF0000"/>
              </a:solidFill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800">
                <a:solidFill>
                  <a:srgbClr val="FF0000"/>
                </a:solidFill>
                <a:sym typeface="+mn-ea"/>
              </a:rPr>
              <a:t>by </a:t>
            </a:r>
            <a:r>
              <a:rPr lang="en-US" sz="2800">
                <a:solidFill>
                  <a:srgbClr val="7030A0"/>
                </a:solidFill>
                <a:sym typeface="+mn-ea"/>
              </a:rPr>
              <a:t>oneself </a:t>
            </a:r>
            <a:r>
              <a:rPr lang="en-US" sz="2800">
                <a:solidFill>
                  <a:srgbClr val="FF0000"/>
                </a:solidFill>
                <a:sym typeface="+mn-ea"/>
              </a:rPr>
              <a:t>           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dress </a:t>
            </a: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oneself            </a:t>
            </a:r>
            <a:r>
              <a:rPr lang="en-US" sz="2800">
                <a:solidFill>
                  <a:srgbClr val="FF0000"/>
                </a:solidFill>
                <a:sym typeface="+mn-ea"/>
              </a:rPr>
              <a:t>hurt  </a:t>
            </a:r>
            <a:r>
              <a:rPr lang="en-US" sz="2800">
                <a:solidFill>
                  <a:srgbClr val="7030A0"/>
                </a:solidFill>
                <a:sym typeface="+mn-ea"/>
              </a:rPr>
              <a:t>oneself</a:t>
            </a:r>
            <a:endParaRPr lang="en-US" sz="2800">
              <a:solidFill>
                <a:srgbClr val="7030A0"/>
              </a:solidFill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800">
                <a:solidFill>
                  <a:srgbClr val="FF0000"/>
                </a:solidFill>
                <a:sym typeface="+mn-ea"/>
              </a:rPr>
              <a:t>talk to </a:t>
            </a:r>
            <a:r>
              <a:rPr lang="en-US" sz="2800">
                <a:solidFill>
                  <a:srgbClr val="7030A0"/>
                </a:solidFill>
                <a:sym typeface="+mn-ea"/>
              </a:rPr>
              <a:t> oneself</a:t>
            </a:r>
            <a:endParaRPr lang="zh-CN" altLang="en-US" sz="2800" strike="noStrike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fontAlgn="base">
              <a:lnSpc>
                <a:spcPct val="140000"/>
              </a:lnSpc>
              <a:buClrTx/>
              <a:buSzTx/>
              <a:buFontTx/>
            </a:pPr>
            <a:endParaRPr lang="en-US" sz="2800" b="1" strike="noStrike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fontAlgn="base">
              <a:lnSpc>
                <a:spcPct val="140000"/>
              </a:lnSpc>
              <a:buClrTx/>
              <a:buSzTx/>
              <a:buFontTx/>
            </a:pPr>
            <a:endParaRPr lang="en-US" sz="2800" b="1" strike="noStrike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775" y="64135"/>
            <a:ext cx="6083300" cy="3253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86355" y="1099820"/>
            <a:ext cx="1491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out</a:t>
            </a:r>
            <a:endParaRPr lang="zh-CN" altLang="en-US" sz="2400" b="1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21965" y="1461135"/>
            <a:ext cx="971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up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54300" y="1892935"/>
            <a:ext cx="1889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off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6790" y="2285365"/>
            <a:ext cx="1771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out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98955" y="274574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up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38515" y="140335"/>
            <a:ext cx="3477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ea typeface="宋体" panose="02010600030101010101" pitchFamily="2" charset="-122"/>
              </a:rPr>
              <a:t>课堂落实</a:t>
            </a:r>
            <a:endParaRPr lang="zh-CN" altLang="en-US" sz="3600" b="1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206115"/>
            <a:ext cx="7780655" cy="36398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25" y="1099820"/>
            <a:ext cx="5947410" cy="295656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178810" y="367220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11500" y="449008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51280" y="540829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38515" y="100076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12075" y="285750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/>
      <p:bldP spid="18" grpId="0"/>
      <p:bldP spid="19" grpId="0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文本框 3"/>
          <p:cNvSpPr txBox="1"/>
          <p:nvPr/>
        </p:nvSpPr>
        <p:spPr>
          <a:xfrm>
            <a:off x="274743" y="-212"/>
            <a:ext cx="338666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II．相互代词</a:t>
            </a:r>
            <a:endParaRPr lang="en-US" sz="3600" b="1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397" y="541867"/>
            <a:ext cx="11203517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sym typeface="+mn-ea"/>
              </a:rPr>
              <a:t>意为“互相，相互”的代词</a:t>
            </a:r>
            <a:endParaRPr lang="en-US" sz="280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each other和one another两种形式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573" y="2130213"/>
            <a:ext cx="12076853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 should learn from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each other/one another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students corrected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each other's/one another's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mistakes in their homework.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72640" y="5206153"/>
            <a:ext cx="8217747" cy="95313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sym typeface="+mn-ea"/>
              </a:rPr>
              <a:t>所有格形式为each other's和one another's，在句中作定语。</a:t>
            </a:r>
            <a:endParaRPr lang="zh-CN" altLang="en-US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79073" y="3055620"/>
            <a:ext cx="3311313" cy="5765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zh-CN" altLang="en-US" sz="2800" b="1" strike="noStrike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相互代词做宾语</a:t>
            </a:r>
            <a:endParaRPr lang="zh-CN" altLang="en-US" sz="2800" b="1" strike="noStrike" noProof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6" grpId="2"/>
      <p:bldP spid="14" grpId="0" bldLvl="0" animBg="1"/>
      <p:bldP spid="2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15053" y="455930"/>
            <a:ext cx="11977793" cy="7068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735"/>
              <a:t>I.反身代词填空</a:t>
            </a:r>
            <a:endParaRPr lang="en-US" sz="3735"/>
          </a:p>
          <a:p>
            <a:r>
              <a:rPr lang="en-US" sz="3200"/>
              <a:t>1.The old man lives by_______.</a:t>
            </a:r>
            <a:endParaRPr lang="en-US" sz="3200"/>
          </a:p>
          <a:p>
            <a:pPr>
              <a:lnSpc>
                <a:spcPct val="150000"/>
              </a:lnSpc>
            </a:pPr>
            <a:r>
              <a:rPr lang="en-US" sz="3200"/>
              <a:t>2.The food_____was very good, but I was not hungry.</a:t>
            </a:r>
            <a:endParaRPr lang="en-US" sz="3200"/>
          </a:p>
          <a:p>
            <a:pPr>
              <a:lnSpc>
                <a:spcPct val="150000"/>
              </a:lnSpc>
            </a:pPr>
            <a:r>
              <a:rPr lang="en-US" sz="3200"/>
              <a:t>3.We should think to __________that it is our duty to finish the work on time.</a:t>
            </a:r>
            <a:endParaRPr lang="en-US" sz="3200"/>
          </a:p>
          <a:p>
            <a:pPr>
              <a:lnSpc>
                <a:spcPct val="150000"/>
              </a:lnSpc>
            </a:pPr>
            <a:r>
              <a:rPr lang="en-US" sz="3200"/>
              <a:t>4.Mary is old enough to take care of_______.</a:t>
            </a:r>
            <a:endParaRPr lang="en-US" sz="3200"/>
          </a:p>
          <a:p>
            <a:pPr>
              <a:lnSpc>
                <a:spcPct val="150000"/>
              </a:lnSpc>
            </a:pPr>
            <a:r>
              <a:rPr lang="en-US" sz="3200"/>
              <a:t>5.Can you carry this box upstairs by________,Tom?</a:t>
            </a:r>
            <a:endParaRPr lang="en-US" sz="3200"/>
          </a:p>
          <a:p>
            <a:pPr>
              <a:lnSpc>
                <a:spcPct val="150000"/>
              </a:lnSpc>
            </a:pPr>
            <a:r>
              <a:rPr lang="en-US" sz="3200"/>
              <a:t>6.</a:t>
            </a:r>
            <a:r>
              <a:rPr lang="en-US" sz="3200">
                <a:sym typeface="+mn-ea"/>
              </a:rPr>
              <a:t>Did you enjoy_________at the party yesterday, girls?</a:t>
            </a:r>
            <a:endParaRPr lang="en-US" sz="3200"/>
          </a:p>
          <a:p>
            <a:pPr>
              <a:lnSpc>
                <a:spcPct val="150000"/>
              </a:lnSpc>
            </a:pPr>
            <a:r>
              <a:rPr lang="en-US" sz="3200">
                <a:sym typeface="+mn-ea"/>
              </a:rPr>
              <a:t>7.Look, is this room beautiful? I painted it_______.</a:t>
            </a:r>
            <a:endParaRPr lang="en-US" sz="3200"/>
          </a:p>
          <a:p>
            <a:pPr>
              <a:lnSpc>
                <a:spcPct val="150000"/>
              </a:lnSpc>
            </a:pPr>
            <a:endParaRPr 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215053" y="-970280"/>
            <a:ext cx="2136140" cy="6661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735">
                <a:solidFill>
                  <a:srgbClr val="FF0000"/>
                </a:solidFill>
                <a:sym typeface="+mn-ea"/>
              </a:rPr>
              <a:t>Exercise:</a:t>
            </a:r>
            <a:endParaRPr lang="en-US" sz="3735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0400" y="850053"/>
            <a:ext cx="147002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3200">
                <a:solidFill>
                  <a:srgbClr val="FF0000"/>
                </a:solidFill>
                <a:sym typeface="+mn-ea"/>
              </a:rPr>
              <a:t>himself</a:t>
            </a:r>
            <a:endParaRPr lang="en-US" alt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51193" y="1498177"/>
            <a:ext cx="101854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</a:pPr>
            <a:r>
              <a:rPr lang="en-US" sz="3200">
                <a:solidFill>
                  <a:srgbClr val="FF0000"/>
                </a:solidFill>
                <a:sym typeface="+mn-ea"/>
              </a:rPr>
              <a:t>itself</a:t>
            </a:r>
            <a:endParaRPr 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52993" y="2251287"/>
            <a:ext cx="192214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</a:pPr>
            <a:r>
              <a:rPr lang="en-US" sz="3200">
                <a:solidFill>
                  <a:srgbClr val="FF0000"/>
                </a:solidFill>
                <a:sym typeface="+mn-ea"/>
              </a:rPr>
              <a:t>ourselves</a:t>
            </a:r>
            <a:endParaRPr 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67407" y="3752427"/>
            <a:ext cx="140271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</a:pPr>
            <a:r>
              <a:rPr lang="en-US" sz="3200">
                <a:solidFill>
                  <a:srgbClr val="FF0000"/>
                </a:solidFill>
                <a:sym typeface="+mn-ea"/>
              </a:rPr>
              <a:t>herself</a:t>
            </a:r>
            <a:endParaRPr 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36740" y="4456007"/>
            <a:ext cx="160591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</a:pPr>
            <a:r>
              <a:rPr lang="en-US" sz="3200">
                <a:solidFill>
                  <a:srgbClr val="FF0000"/>
                </a:solidFill>
                <a:sym typeface="+mn-ea"/>
              </a:rPr>
              <a:t>yourself</a:t>
            </a:r>
            <a:endParaRPr 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01340" y="5226473"/>
            <a:ext cx="212534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en-US" sz="3200">
                <a:solidFill>
                  <a:srgbClr val="FF0000"/>
                </a:solidFill>
                <a:sym typeface="+mn-ea"/>
              </a:rPr>
              <a:t>yourselves</a:t>
            </a:r>
            <a:endParaRPr lang="en-US" alt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94413" y="5894493"/>
            <a:ext cx="135699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</a:pPr>
            <a:r>
              <a:rPr lang="en-US" sz="3200">
                <a:solidFill>
                  <a:srgbClr val="FF0000"/>
                </a:solidFill>
                <a:sym typeface="+mn-ea"/>
              </a:rPr>
              <a:t>myself</a:t>
            </a:r>
            <a:endParaRPr lang="en-US" sz="32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2" grpId="0"/>
      <p:bldP spid="2" grpId="1"/>
      <p:bldP spid="3" grpId="0"/>
      <p:bldP spid="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7"/>
          <p:cNvSpPr txBox="1"/>
          <p:nvPr/>
        </p:nvSpPr>
        <p:spPr>
          <a:xfrm>
            <a:off x="204893" y="-1001183"/>
            <a:ext cx="5568951" cy="6661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sz="3735">
                <a:latin typeface="Arial" panose="020B0604020202020204" pitchFamily="34" charset="0"/>
                <a:ea typeface="宋体" panose="02010600030101010101" pitchFamily="2" charset="-122"/>
              </a:rPr>
              <a:t>II.单项选择</a:t>
            </a:r>
            <a:endParaRPr lang="en-US" sz="37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文本框 9"/>
          <p:cNvSpPr txBox="1"/>
          <p:nvPr/>
        </p:nvSpPr>
        <p:spPr>
          <a:xfrm>
            <a:off x="536575" y="212"/>
            <a:ext cx="11501967" cy="65544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8.David made the model gun _____.He really enjoyed_____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when he did it.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A. him; him    B. himself; himself   C. him; himself   D. his; him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9.She is so young that you can't leave her by_____.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A. oneself     B.herself       C. myself	     D.yourself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10.Boys and girls, help_____to some fish. It's very nice.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A. himself	B.themselves     C. yourself     D. yourselves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11. People didn't really know___at the party last weekend.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A. one another 	B. one another's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C. another		D.other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328" y="204682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4893" y="2105661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4893" y="3407411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893" y="4706832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11" grpId="0"/>
      <p:bldP spid="11" grpId="1"/>
      <p:bldP spid="2" grpId="0"/>
      <p:bldP spid="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文本框 9"/>
          <p:cNvSpPr txBox="1"/>
          <p:nvPr/>
        </p:nvSpPr>
        <p:spPr>
          <a:xfrm>
            <a:off x="485987" y="303742"/>
            <a:ext cx="11501967" cy="65544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12.Those girls enjoyed____in the party last night.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A. them	         B.they		C. themselves 	D. herself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13.Those students are always copying___homework.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ea typeface="宋体" panose="02010600030101010101" pitchFamily="2" charset="-122"/>
              </a:rPr>
              <a:t>A.one another	B.each other       C.others		D.one another's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  <a:sym typeface="+mn-ea"/>
              </a:rPr>
              <a:t>14.Help_______to some fish, children.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  <a:sym typeface="+mn-ea"/>
              </a:rPr>
              <a:t>A. yourself	         B. your                C.yours                D. yourselves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  <a:sym typeface="+mn-ea"/>
              </a:rPr>
              <a:t>15.--Who teaches_______to dance?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  <a:sym typeface="+mn-ea"/>
              </a:rPr>
              <a:t>    -- I teach________because I am talented in dancing.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  <a:sym typeface="+mn-ea"/>
              </a:rPr>
              <a:t>A. your; myself        B.you; myself    </a:t>
            </a:r>
            <a:endParaRPr lang="en-US" sz="2800"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2800">
                <a:ea typeface="宋体" panose="02010600030101010101" pitchFamily="2" charset="-122"/>
                <a:sym typeface="+mn-ea"/>
              </a:rPr>
              <a:t>C.you; me               D. you; herself</a:t>
            </a:r>
            <a:endParaRPr 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403" y="483236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403" y="1784139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615" y="3036782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403" y="4337051"/>
            <a:ext cx="76411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2" grpId="0"/>
      <p:bldP spid="2" grpId="1"/>
      <p:bldP spid="5" grpId="0"/>
      <p:bldP spid="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805" y="69850"/>
            <a:ext cx="8903970" cy="67183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49860" y="124841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49845" y="69850"/>
            <a:ext cx="34778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  <a:ea typeface="宋体" panose="02010600030101010101" pitchFamily="2" charset="-122"/>
              </a:rPr>
              <a:t>自我巩固</a:t>
            </a:r>
            <a:endParaRPr lang="zh-CN" altLang="en-US" sz="3600" b="1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860" y="200215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860" y="287655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9860" y="354647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860" y="439928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9860" y="557403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9860" y="494792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9860" y="609917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11455"/>
            <a:ext cx="6501765" cy="19545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6090"/>
            <a:ext cx="8700770" cy="385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60" y="0"/>
            <a:ext cx="5755640" cy="318579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489325" y="578485"/>
            <a:ext cx="1395730" cy="43434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398145" y="1818005"/>
            <a:ext cx="1848485" cy="34798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9531350" y="75565"/>
            <a:ext cx="1352550" cy="28321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8038465" y="358775"/>
            <a:ext cx="1352550" cy="28321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685915" y="641985"/>
            <a:ext cx="1352550" cy="28321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9531350" y="925195"/>
            <a:ext cx="1352550" cy="28321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6685915" y="1292860"/>
            <a:ext cx="1352550" cy="28321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8038465" y="1576070"/>
            <a:ext cx="1352550" cy="28321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685915" y="1882775"/>
            <a:ext cx="1352550" cy="28321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9531350" y="2275840"/>
            <a:ext cx="1352550" cy="28321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685915" y="2559050"/>
            <a:ext cx="1352550" cy="28321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685915" y="2902585"/>
            <a:ext cx="1352550" cy="28321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280" y="290195"/>
            <a:ext cx="8782050" cy="32270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3517265"/>
            <a:ext cx="8740140" cy="307911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750" y="3274060"/>
            <a:ext cx="7444105" cy="3583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4520" y="25400"/>
            <a:ext cx="7166610" cy="331406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6360" y="14033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360" y="122872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360" y="319849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360" y="409067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360" y="512699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4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930" y="70485"/>
            <a:ext cx="5213985" cy="1092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5" y="1163320"/>
            <a:ext cx="5330190" cy="2413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5" y="3883660"/>
            <a:ext cx="4645025" cy="1884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925" y="212725"/>
            <a:ext cx="6590030" cy="20612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735" y="2489200"/>
            <a:ext cx="6522085" cy="394144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412490" y="21272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15415" y="101346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8210" y="1628775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8210" y="255397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8210" y="319913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58560" y="386715"/>
            <a:ext cx="1491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C00000"/>
                </a:solidFill>
              </a:rPr>
              <a:t>heer</a:t>
            </a:r>
            <a:endParaRPr lang="en-US" sz="2400" b="1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08090" y="702945"/>
            <a:ext cx="1392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olunteer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243445" y="1099820"/>
            <a:ext cx="1889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ign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60870" y="1473835"/>
            <a:ext cx="1771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eeling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18245" y="181356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lone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88760" y="3014345"/>
            <a:ext cx="1943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hand   out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89345" y="3786505"/>
            <a:ext cx="23425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volunteered to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75145" y="4483735"/>
            <a:ext cx="1943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put off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243445" y="5307330"/>
            <a:ext cx="1943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clean up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94170" y="6035675"/>
            <a:ext cx="1943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travel alone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5057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2185651" cy="914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5650" y="481330"/>
            <a:ext cx="6190615" cy="6135370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330" y="422910"/>
            <a:ext cx="5354320" cy="6251575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772795" y="984250"/>
            <a:ext cx="720090" cy="3600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72795" y="1536700"/>
            <a:ext cx="924560" cy="27368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5" name="圆角矩形 14"/>
          <p:cNvSpPr/>
          <p:nvPr/>
        </p:nvSpPr>
        <p:spPr>
          <a:xfrm>
            <a:off x="3230245" y="2080895"/>
            <a:ext cx="1000125" cy="29591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022475" y="2712085"/>
            <a:ext cx="720725" cy="3282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440555" y="3275965"/>
            <a:ext cx="838835" cy="30607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8" name="圆角矩形 17"/>
          <p:cNvSpPr/>
          <p:nvPr/>
        </p:nvSpPr>
        <p:spPr>
          <a:xfrm>
            <a:off x="8883015" y="4202430"/>
            <a:ext cx="73152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772795" y="4498975"/>
            <a:ext cx="110680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773430" y="5347970"/>
            <a:ext cx="110617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886585" y="5819140"/>
            <a:ext cx="120586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744855" y="6320155"/>
            <a:ext cx="95250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883015" y="3285490"/>
            <a:ext cx="97853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6084570" y="3718560"/>
            <a:ext cx="68707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7564120" y="3905885"/>
            <a:ext cx="57912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10460990" y="4498975"/>
            <a:ext cx="85217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745490" y="3642995"/>
            <a:ext cx="97853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6152515" y="5051425"/>
            <a:ext cx="91376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7564120" y="5306695"/>
            <a:ext cx="80518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9006840" y="5603240"/>
            <a:ext cx="73088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6152515" y="6023610"/>
            <a:ext cx="73088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6192520" y="6377940"/>
            <a:ext cx="57912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48050" y="0"/>
            <a:ext cx="3546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自我巩固  </a:t>
            </a:r>
            <a:r>
              <a:rPr lang="en-US" altLang="zh-CN" sz="3600" b="1">
                <a:solidFill>
                  <a:srgbClr val="C00000"/>
                </a:solidFill>
              </a:rPr>
              <a:t>L2</a:t>
            </a:r>
            <a:endParaRPr lang="en-US" altLang="zh-CN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3970" y="347980"/>
            <a:ext cx="5692775" cy="6325235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6813550" y="657860"/>
            <a:ext cx="232664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9643745" y="1768475"/>
            <a:ext cx="173355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9520555" y="2732405"/>
            <a:ext cx="97853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690360" y="3362325"/>
            <a:ext cx="3091180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604635" y="5045710"/>
            <a:ext cx="1839595" cy="2965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347980"/>
            <a:ext cx="6048375" cy="26809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3124835"/>
            <a:ext cx="5770245" cy="310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1995" y="367665"/>
            <a:ext cx="10576560" cy="5984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09060" y="713740"/>
            <a:ext cx="1652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ourselves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4820" y="1417955"/>
            <a:ext cx="2684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climber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33640" y="1736725"/>
            <a:ext cx="1294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playing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48400" y="2369820"/>
            <a:ext cx="1285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kilos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21865" y="3027680"/>
            <a:ext cx="1317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knives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23310" y="3488055"/>
            <a:ext cx="1111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means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42435" y="4034790"/>
            <a:ext cx="2273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importance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22700" y="4632325"/>
            <a:ext cx="1393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decision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35195" y="5092700"/>
            <a:ext cx="1780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death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90725" y="5758815"/>
            <a:ext cx="1780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nurses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6" grpId="0"/>
      <p:bldP spid="18" grpId="0"/>
      <p:bldP spid="21" grpId="0"/>
      <p:bldP spid="24" grpId="0"/>
      <p:bldP spid="2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323850"/>
            <a:ext cx="11346815" cy="640397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89380" y="1335405"/>
            <a:ext cx="5629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What's              wrong                  with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77390" y="2425065"/>
            <a:ext cx="6091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should              not                           anything          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389380" y="3492500"/>
            <a:ext cx="6509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It's                                          to                       have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87955" y="4653915"/>
            <a:ext cx="6146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lot                           of                                doing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56815" y="5791835"/>
            <a:ext cx="5165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a                       sore         throat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4"/>
          <p:cNvSpPr>
            <a:spLocks noGrp="1"/>
          </p:cNvSpPr>
          <p:nvPr>
            <p:ph type="ctrTitle" idx="4294967295"/>
          </p:nvPr>
        </p:nvSpPr>
        <p:spPr>
          <a:xfrm>
            <a:off x="1007533" y="260351"/>
            <a:ext cx="10363200" cy="1960033"/>
          </a:xfrm>
        </p:spPr>
        <p:txBody>
          <a:bodyPr vert="horz" wrap="square" anchor="ctr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>
              <a:buSzTx/>
            </a:pPr>
            <a:r>
              <a:rPr lang="zh-CN" altLang="zh-CN">
                <a:ea typeface="宋体" panose="02010600030101010101" pitchFamily="2" charset="-122"/>
              </a:rPr>
              <a:t>八年级爱学习</a:t>
            </a:r>
            <a:r>
              <a:rPr lang="en-US" altLang="zh-CN">
                <a:ea typeface="宋体" panose="02010600030101010101" pitchFamily="2" charset="-122"/>
              </a:rPr>
              <a:t>L1-3</a:t>
            </a:r>
            <a:r>
              <a:rPr lang="zh-CN" altLang="en-US">
                <a:ea typeface="宋体" panose="02010600030101010101" pitchFamily="2" charset="-122"/>
              </a:rPr>
              <a:t>复习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/>
          <p:nvPr/>
        </p:nvSpPr>
        <p:spPr>
          <a:xfrm>
            <a:off x="180763" y="383963"/>
            <a:ext cx="273473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US" altLang="zh-C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4007" y="1337733"/>
            <a:ext cx="6987540" cy="4033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265" dirty="0">
                <a:sym typeface="+mn-ea"/>
              </a:rPr>
              <a:t>1.</a:t>
            </a:r>
            <a:r>
              <a:rPr lang="zh-CN" altLang="en-US" sz="4265" dirty="0">
                <a:sym typeface="+mn-ea"/>
              </a:rPr>
              <a:t>重点单词回顾</a:t>
            </a:r>
            <a:endParaRPr lang="en-US" altLang="zh-CN" sz="4265" dirty="0"/>
          </a:p>
          <a:p>
            <a:pPr>
              <a:lnSpc>
                <a:spcPct val="150000"/>
              </a:lnSpc>
            </a:pPr>
            <a:r>
              <a:rPr lang="en-US" altLang="zh-CN" sz="4265" dirty="0"/>
              <a:t>2.</a:t>
            </a:r>
            <a:r>
              <a:rPr lang="zh-CN" altLang="en-US" sz="4265" dirty="0"/>
              <a:t>重点短语回顾</a:t>
            </a:r>
            <a:endParaRPr lang="en-US" altLang="zh-CN" sz="4265" dirty="0"/>
          </a:p>
          <a:p>
            <a:pPr>
              <a:lnSpc>
                <a:spcPct val="150000"/>
              </a:lnSpc>
            </a:pPr>
            <a:r>
              <a:rPr lang="en-US" altLang="zh-CN" sz="4265" dirty="0"/>
              <a:t>3.</a:t>
            </a:r>
            <a:r>
              <a:rPr lang="zh-CN" altLang="en-US" sz="4265" dirty="0"/>
              <a:t>重点语法</a:t>
            </a:r>
            <a:endParaRPr lang="en-US" altLang="zh-CN" sz="4265" dirty="0"/>
          </a:p>
          <a:p>
            <a:pPr>
              <a:lnSpc>
                <a:spcPct val="150000"/>
              </a:lnSpc>
            </a:pPr>
            <a:endParaRPr lang="en-US" altLang="zh-CN" sz="4265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UNIT_PLACING_PICTURE_USER_VIEWPORT" val="{&quot;height&quot;:5984,&quot;width&quot;:11796}"/>
</p:tagLst>
</file>

<file path=ppt/tags/tag4.xml><?xml version="1.0" encoding="utf-8"?>
<p:tagLst xmlns:p="http://schemas.openxmlformats.org/presentationml/2006/main">
  <p:tag name="KSO_WM_UNIT_PLACING_PICTURE_USER_VIEWPORT" val="{&quot;height&quot;:4489,&quot;width&quot;:7305}"/>
</p:tagLst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8982</Words>
  <Application>WPS 演示</Application>
  <PresentationFormat/>
  <Paragraphs>671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Diseño predeterminado</vt:lpstr>
      <vt:lpstr>1_Diseño predeterminado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八年级爱学习L1-3复习</vt:lpstr>
      <vt:lpstr>PowerPoint 演示文稿</vt:lpstr>
      <vt:lpstr>1.重点词汇</vt:lpstr>
      <vt:lpstr>1.重点词汇</vt:lpstr>
      <vt:lpstr>1.重点词汇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2.重点短语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3.重点语法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Lynn</cp:lastModifiedBy>
  <cp:revision>107</cp:revision>
  <dcterms:created xsi:type="dcterms:W3CDTF">2009-09-08T02:07:00Z</dcterms:created>
  <dcterms:modified xsi:type="dcterms:W3CDTF">2021-01-30T15:33:23Z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