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7" r:id="rId5"/>
    <p:sldId id="259" r:id="rId6"/>
    <p:sldId id="256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0DB6-B445-4D05-A10D-0F36F22CB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8093A-B446-4EBF-AB53-E3203A2BD6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E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3400" y="577850"/>
            <a:ext cx="11125200" cy="5702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7277100" y="0"/>
            <a:ext cx="4914900" cy="3797300"/>
            <a:chOff x="7277100" y="0"/>
            <a:chExt cx="4914900" cy="37973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277100" y="304800"/>
              <a:ext cx="49149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899900" y="0"/>
              <a:ext cx="0" cy="37973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flipH="1" flipV="1">
            <a:off x="0" y="3060700"/>
            <a:ext cx="4914900" cy="3797300"/>
            <a:chOff x="7277100" y="0"/>
            <a:chExt cx="4914900" cy="37973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7277100" y="304800"/>
              <a:ext cx="49149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899900" y="0"/>
              <a:ext cx="0" cy="37973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 descr="图片包含 室内, 花&#10;&#10;描述已自动生成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358" b="94962" l="6462" r="92462">
                        <a14:foregroundMark x1="50308" y1="2572" x2="51385" y2="15756"/>
                        <a14:foregroundMark x1="92462" y1="12219" x2="87692" y2="19507"/>
                        <a14:foregroundMark x1="87692" y1="19507" x2="86923" y2="19829"/>
                        <a14:foregroundMark x1="6923" y1="22937" x2="12000" y2="19829"/>
                        <a14:foregroundMark x1="42923" y1="92819" x2="42000" y2="82422"/>
                        <a14:foregroundMark x1="31077" y1="92926" x2="34000" y2="82529"/>
                        <a14:foregroundMark x1="36615" y1="94962" x2="39077" y2="84137"/>
                        <a14:foregroundMark x1="47538" y1="94962" x2="47692" y2="85745"/>
                        <a14:foregroundMark x1="57077" y1="94962" x2="54923" y2="79421"/>
                        <a14:foregroundMark x1="71846" y1="90890" x2="54769" y2="83387"/>
                        <a14:backgroundMark x1="38769" y1="98285" x2="38923" y2="98821"/>
                        <a14:backgroundMark x1="38000" y1="98392" x2="42000" y2="98392"/>
                        <a14:backgroundMark x1="37846" y1="98392" x2="50769" y2="98928"/>
                        <a14:backgroundMark x1="50769" y1="98928" x2="56308" y2="98821"/>
                        <a14:backgroundMark x1="73846" y1="97964" x2="43846" y2="99250"/>
                        <a14:backgroundMark x1="43846" y1="99250" x2="51846" y2="98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958407"/>
            <a:ext cx="3669310" cy="526687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831889" y="1709777"/>
            <a:ext cx="6308033" cy="1402071"/>
            <a:chOff x="5425088" y="1772920"/>
            <a:chExt cx="5793828" cy="1287780"/>
          </a:xfrm>
        </p:grpSpPr>
        <p:sp>
          <p:nvSpPr>
            <p:cNvPr id="19" name="椭圆 18"/>
            <p:cNvSpPr/>
            <p:nvPr/>
          </p:nvSpPr>
          <p:spPr>
            <a:xfrm>
              <a:off x="5425088" y="2047240"/>
              <a:ext cx="739140" cy="73914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997114" y="1772920"/>
              <a:ext cx="1287780" cy="128778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117780" y="1772920"/>
              <a:ext cx="1287780" cy="1287780"/>
            </a:xfrm>
            <a:prstGeom prst="ellipse">
              <a:avLst/>
            </a:prstGeom>
            <a:solidFill>
              <a:srgbClr val="73BE52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8238446" y="1772920"/>
              <a:ext cx="1287780" cy="128778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9359112" y="1772920"/>
              <a:ext cx="1287780" cy="1287780"/>
            </a:xfrm>
            <a:prstGeom prst="ellipse">
              <a:avLst/>
            </a:prstGeom>
            <a:solidFill>
              <a:srgbClr val="73BE52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479776" y="2047240"/>
              <a:ext cx="739140" cy="73914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699937" y="1856814"/>
            <a:ext cx="1021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阶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09431" y="1856814"/>
            <a:ext cx="1021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段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18925" y="1856814"/>
            <a:ext cx="1021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28420" y="1856814"/>
            <a:ext cx="1021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检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58334" y="3591843"/>
            <a:ext cx="5255143" cy="8743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10575" y="3675357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爱学习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882280" y="4290652"/>
            <a:ext cx="2207250" cy="273049"/>
          </a:xfrm>
          <a:prstGeom prst="rect">
            <a:avLst/>
          </a:prstGeom>
          <a:solidFill>
            <a:srgbClr val="C9E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50515" r="46773"/>
          <a:stretch>
            <a:fillRect/>
          </a:stretch>
        </p:blipFill>
        <p:spPr>
          <a:xfrm>
            <a:off x="9550598" y="0"/>
            <a:ext cx="2641402" cy="2633711"/>
          </a:xfrm>
          <a:prstGeom prst="rect">
            <a:avLst/>
          </a:prstGeom>
        </p:spPr>
      </p:pic>
      <p:sp>
        <p:nvSpPr>
          <p:cNvPr id="6" name="图形 524"/>
          <p:cNvSpPr/>
          <p:nvPr/>
        </p:nvSpPr>
        <p:spPr>
          <a:xfrm rot="9865144">
            <a:off x="10214610" y="4577080"/>
            <a:ext cx="1047115" cy="1607185"/>
          </a:xfrm>
          <a:custGeom>
            <a:avLst/>
            <a:gdLst>
              <a:gd name="connsiteX0" fmla="*/ 1892863 w 1932145"/>
              <a:gd name="connsiteY0" fmla="*/ 434021 h 2400430"/>
              <a:gd name="connsiteX1" fmla="*/ 1834239 w 1932145"/>
              <a:gd name="connsiteY1" fmla="*/ 1351762 h 2400430"/>
              <a:gd name="connsiteX2" fmla="*/ 1771428 w 1932145"/>
              <a:gd name="connsiteY2" fmla="*/ 2104798 h 2400430"/>
              <a:gd name="connsiteX3" fmla="*/ 1070037 w 1932145"/>
              <a:gd name="connsiteY3" fmla="*/ 2367907 h 2400430"/>
              <a:gd name="connsiteX4" fmla="*/ 192774 w 1932145"/>
              <a:gd name="connsiteY4" fmla="*/ 2272294 h 2400430"/>
              <a:gd name="connsiteX5" fmla="*/ 27371 w 1932145"/>
              <a:gd name="connsiteY5" fmla="*/ 1441791 h 2400430"/>
              <a:gd name="connsiteX6" fmla="*/ 429363 w 1932145"/>
              <a:gd name="connsiteY6" fmla="*/ 624548 h 2400430"/>
              <a:gd name="connsiteX7" fmla="*/ 1159368 w 1932145"/>
              <a:gd name="connsiteY7" fmla="*/ 6905 h 2400430"/>
              <a:gd name="connsiteX8" fmla="*/ 1892863 w 1932145"/>
              <a:gd name="connsiteY8" fmla="*/ 434021 h 240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145" h="2400430">
                <a:moveTo>
                  <a:pt x="1892863" y="434021"/>
                </a:moveTo>
                <a:cubicBezTo>
                  <a:pt x="1996850" y="704807"/>
                  <a:pt x="1864947" y="1043289"/>
                  <a:pt x="1834239" y="1351762"/>
                </a:cubicBezTo>
                <a:cubicBezTo>
                  <a:pt x="1804229" y="1660235"/>
                  <a:pt x="1874718" y="1938697"/>
                  <a:pt x="1771428" y="2104798"/>
                </a:cubicBezTo>
                <a:cubicBezTo>
                  <a:pt x="1668139" y="2270899"/>
                  <a:pt x="1389676" y="2326033"/>
                  <a:pt x="1070037" y="2367907"/>
                </a:cubicBezTo>
                <a:cubicBezTo>
                  <a:pt x="749700" y="2409781"/>
                  <a:pt x="388187" y="2439093"/>
                  <a:pt x="192774" y="2272294"/>
                </a:cubicBezTo>
                <a:cubicBezTo>
                  <a:pt x="-2638" y="2106194"/>
                  <a:pt x="-31950" y="1744681"/>
                  <a:pt x="27371" y="1441791"/>
                </a:cubicBezTo>
                <a:cubicBezTo>
                  <a:pt x="86693" y="1138902"/>
                  <a:pt x="233950" y="895334"/>
                  <a:pt x="429363" y="624548"/>
                </a:cubicBezTo>
                <a:cubicBezTo>
                  <a:pt x="624775" y="353762"/>
                  <a:pt x="868343" y="55061"/>
                  <a:pt x="1159368" y="6905"/>
                </a:cubicBezTo>
                <a:cubicBezTo>
                  <a:pt x="1451091" y="-40552"/>
                  <a:pt x="1789573" y="162537"/>
                  <a:pt x="1892863" y="434021"/>
                </a:cubicBezTo>
                <a:close/>
              </a:path>
            </a:pathLst>
          </a:custGeom>
          <a:solidFill>
            <a:srgbClr val="EE5B63"/>
          </a:solidFill>
          <a:ln w="6946" cap="flat">
            <a:noFill/>
            <a:prstDash val="solid"/>
            <a:miter/>
          </a:ln>
        </p:spPr>
        <p:txBody>
          <a:bodyPr rtlCol="0" anchor="ctr"/>
          <a:p>
            <a:endParaRPr lang="zh-CN" altLang="en-US" sz="3000">
              <a:solidFill>
                <a:srgbClr val="4F508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22535" y="4725035"/>
            <a:ext cx="1097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加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油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26112" y="4978609"/>
            <a:ext cx="147523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44457B"/>
                </a:solidFill>
                <a:cs typeface="+mn-ea"/>
                <a:sym typeface="+mn-lt"/>
              </a:rPr>
              <a:t>Let’s Start</a:t>
            </a:r>
            <a:endParaRPr lang="en-US" altLang="zh-CN" sz="2000" dirty="0">
              <a:solidFill>
                <a:srgbClr val="44457B"/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856874" y="4903441"/>
            <a:ext cx="2124203" cy="52919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444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srgbClr val="44457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6" grpId="0"/>
      <p:bldP spid="9" grpId="0"/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40555" y="238125"/>
            <a:ext cx="2477770" cy="518160"/>
          </a:xfrm>
        </p:spPr>
        <p:txBody>
          <a:bodyPr>
            <a:noAutofit/>
          </a:bodyPr>
          <a:lstStyle/>
          <a:p>
            <a:pPr algn="l"/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不可数名词</a:t>
            </a:r>
            <a:endParaRPr lang="zh-CN" altLang="en-US" dirty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副标题 2"/>
          <p:cNvSpPr txBox="1"/>
          <p:nvPr/>
        </p:nvSpPr>
        <p:spPr>
          <a:xfrm>
            <a:off x="420470" y="248120"/>
            <a:ext cx="1494622" cy="51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smtClean="0">
                <a:latin typeface="Arial" panose="020B0604020202020204" pitchFamily="34" charset="0"/>
                <a:cs typeface="Arial" panose="020B0604020202020204" pitchFamily="34" charset="0"/>
              </a:rPr>
              <a:t>1. news 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420470" y="958215"/>
            <a:ext cx="3848735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few/a few/little/a little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4440555" y="807720"/>
            <a:ext cx="6953885" cy="843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few/a few+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名复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little/a little+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名不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有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表肯定</a:t>
            </a:r>
            <a:r>
              <a:rPr lang="zh-CN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无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表否定</a:t>
            </a:r>
            <a:endParaRPr lang="zh-CN" altLang="en-US" dirty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420470" y="1650934"/>
            <a:ext cx="3193057" cy="51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 smtClean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3.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学习关于</a:t>
            </a:r>
            <a:r>
              <a:rPr lang="en-US" altLang="zh-CN" sz="2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很多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副标题 2"/>
          <p:cNvSpPr txBox="1"/>
          <p:nvPr/>
        </p:nvSpPr>
        <p:spPr>
          <a:xfrm>
            <a:off x="4440555" y="1824355"/>
            <a:ext cx="3615690" cy="520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learn a lot  about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副标题 2"/>
          <p:cNvSpPr txBox="1"/>
          <p:nvPr/>
        </p:nvSpPr>
        <p:spPr>
          <a:xfrm>
            <a:off x="420470" y="2264746"/>
            <a:ext cx="3193057" cy="51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another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副标题 2"/>
          <p:cNvSpPr txBox="1"/>
          <p:nvPr/>
        </p:nvSpPr>
        <p:spPr>
          <a:xfrm>
            <a:off x="4440555" y="2453005"/>
            <a:ext cx="6332855" cy="553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another 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无范围另一个</a:t>
            </a:r>
            <a:r>
              <a:rPr lang="zh-CN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one… the other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副标题 2"/>
          <p:cNvSpPr txBox="1"/>
          <p:nvPr/>
        </p:nvSpPr>
        <p:spPr>
          <a:xfrm>
            <a:off x="420470" y="2907761"/>
            <a:ext cx="3193057" cy="51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leave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副标题 2"/>
          <p:cNvSpPr txBox="1"/>
          <p:nvPr/>
        </p:nvSpPr>
        <p:spPr>
          <a:xfrm>
            <a:off x="4440555" y="3006725"/>
            <a:ext cx="3326765" cy="84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leave 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离开，落下</a:t>
            </a:r>
            <a:endParaRPr lang="zh-CN" altLang="en-US" dirty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  <a:p>
            <a:pPr algn="l">
              <a:buClrTx/>
              <a:buSzTx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for 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去某地</a:t>
            </a:r>
            <a:endParaRPr lang="zh-CN" altLang="en-US" dirty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副标题 2"/>
          <p:cNvSpPr txBox="1"/>
          <p:nvPr/>
        </p:nvSpPr>
        <p:spPr>
          <a:xfrm>
            <a:off x="420470" y="3604974"/>
            <a:ext cx="3193057" cy="51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到达</a:t>
            </a:r>
            <a:endParaRPr lang="zh-CN" altLang="en-US" sz="2800" dirty="0" smtClean="0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4" name="副标题 2"/>
          <p:cNvSpPr txBox="1"/>
          <p:nvPr/>
        </p:nvSpPr>
        <p:spPr>
          <a:xfrm>
            <a:off x="4440555" y="4043680"/>
            <a:ext cx="4823460" cy="69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get to=arrive in/at=reach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副标题 2"/>
          <p:cNvSpPr txBox="1"/>
          <p:nvPr/>
        </p:nvSpPr>
        <p:spPr>
          <a:xfrm>
            <a:off x="420470" y="4299823"/>
            <a:ext cx="3193057" cy="51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照相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副标题 2"/>
          <p:cNvSpPr txBox="1"/>
          <p:nvPr/>
        </p:nvSpPr>
        <p:spPr>
          <a:xfrm>
            <a:off x="4440555" y="4598670"/>
            <a:ext cx="4823460" cy="69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take photos=take a photo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副标题 2"/>
          <p:cNvSpPr txBox="1"/>
          <p:nvPr/>
        </p:nvSpPr>
        <p:spPr>
          <a:xfrm>
            <a:off x="420470" y="4944867"/>
            <a:ext cx="3193057" cy="51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跌落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9" name="副标题 2"/>
          <p:cNvSpPr txBox="1"/>
          <p:nvPr/>
        </p:nvSpPr>
        <p:spPr>
          <a:xfrm>
            <a:off x="4440555" y="5208905"/>
            <a:ext cx="4823460" cy="455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fall off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副标题 2"/>
          <p:cNvSpPr txBox="1"/>
          <p:nvPr/>
        </p:nvSpPr>
        <p:spPr>
          <a:xfrm>
            <a:off x="420370" y="5462905"/>
            <a:ext cx="3369310" cy="1063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问距离</a:t>
            </a:r>
            <a:endParaRPr lang="en-US" altLang="zh-CN" sz="2800" dirty="0" smtClean="0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  <a:p>
            <a:pPr algn="l"/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问多长时间</a:t>
            </a:r>
            <a:endParaRPr lang="zh-CN" altLang="en-US" sz="2800" dirty="0" smtClean="0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" name="副标题 2"/>
          <p:cNvSpPr txBox="1"/>
          <p:nvPr/>
        </p:nvSpPr>
        <p:spPr>
          <a:xfrm>
            <a:off x="4440555" y="5663565"/>
            <a:ext cx="7759065" cy="848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How far is it from…?   20 meters./ 20 minutes’ walk.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does it take..?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2740" y="158750"/>
            <a:ext cx="4464050" cy="5862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10.play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用法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11.speak, say, talk, tell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区别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擅长于做某事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相处的好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在某方面帮助某人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帮助某人做某事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情态动词表推测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16.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许多的；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大量的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58080" y="158750"/>
            <a:ext cx="7092315" cy="65036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play+the+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乐器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play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直接加球棋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speak+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语言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|say+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谈话的内容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|talk to/with |tell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讲述；告诉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good at doing sth.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good with sb.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sb. with sth.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sb. (to) do sth.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	     can't be	          may+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动原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many+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名复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|much+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名不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|lots of/ a lot of+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名复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名不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83960" y="4840605"/>
            <a:ext cx="981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一定是</a:t>
            </a:r>
            <a:endParaRPr lang="zh-CN" altLang="en-US" sz="20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36940" y="4815840"/>
            <a:ext cx="1217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一定不是</a:t>
            </a:r>
            <a:endParaRPr lang="zh-CN" altLang="en-US" sz="20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53470" y="4815840"/>
            <a:ext cx="1217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可能</a:t>
            </a:r>
            <a:r>
              <a:rPr lang="en-US" altLang="zh-CN" sz="20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endParaRPr lang="en-US" altLang="zh-CN" sz="200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uiExpand="1" build="allAtOnce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2740" y="378460"/>
            <a:ext cx="3980180" cy="5220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17.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要么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要么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既不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.......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也不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不仅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而且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18.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时间介词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in/on/at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19.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到达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三个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不定代词用法：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2920" y="378460"/>
            <a:ext cx="7803515" cy="65036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either... or...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neither... nor...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only... but also...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季节   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周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节日   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on+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具体某一天的早午晚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morning of May 1st; on a rainy afternoon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 in/at=reach=get to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solidFill>
                  <a:srgbClr val="0000FF"/>
                </a:solidFill>
                <a:latin typeface="Calibri" panose="020F0502020204030204" charset="0"/>
                <a:cs typeface="Arial" panose="020B0604020202020204" pitchFamily="34" charset="0"/>
              </a:rPr>
              <a:t>①</a:t>
            </a:r>
            <a:r>
              <a:rPr lang="zh-CN" altLang="en-US" sz="2800">
                <a:solidFill>
                  <a:srgbClr val="0000FF"/>
                </a:solidFill>
                <a:latin typeface="Calibri" panose="020F0502020204030204" charset="0"/>
                <a:cs typeface="Arial" panose="020B0604020202020204" pitchFamily="34" charset="0"/>
              </a:rPr>
              <a:t>不定代词当做单数处理</a:t>
            </a:r>
            <a:endParaRPr lang="zh-CN" altLang="en-US" sz="2800">
              <a:solidFill>
                <a:srgbClr val="0000FF"/>
              </a:solidFill>
              <a:latin typeface="Calibri" panose="020F0502020204030204" charset="0"/>
              <a:cs typeface="Arial" panose="020B060402020202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zh-CN" altLang="en-US" sz="2800">
                <a:solidFill>
                  <a:srgbClr val="0000FF"/>
                </a:solidFill>
                <a:latin typeface="Calibri" panose="020F0502020204030204" charset="0"/>
                <a:cs typeface="Arial" panose="020B0604020202020204" pitchFamily="34" charset="0"/>
              </a:rPr>
              <a:t>②修饰不定代词的形容词放在它们的后面 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interesting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E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3400" y="577850"/>
            <a:ext cx="11125200" cy="5702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7277100" y="0"/>
            <a:ext cx="4914900" cy="3797300"/>
            <a:chOff x="7277100" y="0"/>
            <a:chExt cx="4914900" cy="37973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277100" y="304800"/>
              <a:ext cx="49149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899900" y="0"/>
              <a:ext cx="0" cy="37973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flipH="1" flipV="1">
            <a:off x="0" y="3060700"/>
            <a:ext cx="4914900" cy="3797300"/>
            <a:chOff x="7277100" y="0"/>
            <a:chExt cx="4914900" cy="37973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7277100" y="304800"/>
              <a:ext cx="49149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899900" y="0"/>
              <a:ext cx="0" cy="37973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50515" r="46773"/>
          <a:stretch>
            <a:fillRect/>
          </a:stretch>
        </p:blipFill>
        <p:spPr>
          <a:xfrm>
            <a:off x="9550598" y="0"/>
            <a:ext cx="2641402" cy="2633711"/>
          </a:xfrm>
          <a:prstGeom prst="rect">
            <a:avLst/>
          </a:prstGeom>
        </p:spPr>
      </p:pic>
      <p:pic>
        <p:nvPicPr>
          <p:cNvPr id="9" name="图片 8" descr="图片包含 游戏机, 水果&#10;&#10;描述已自动生成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" y="4017162"/>
            <a:ext cx="1505265" cy="284610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04100" y="127000"/>
            <a:ext cx="4914900" cy="3797300"/>
            <a:chOff x="7277100" y="0"/>
            <a:chExt cx="4914900" cy="37973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277100" y="304800"/>
              <a:ext cx="49149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99900" y="0"/>
              <a:ext cx="0" cy="37973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3110404" y="1658342"/>
            <a:ext cx="6308033" cy="1402071"/>
            <a:chOff x="5425088" y="1772920"/>
            <a:chExt cx="5793828" cy="1287780"/>
          </a:xfrm>
        </p:grpSpPr>
        <p:sp>
          <p:nvSpPr>
            <p:cNvPr id="19" name="椭圆 18"/>
            <p:cNvSpPr/>
            <p:nvPr/>
          </p:nvSpPr>
          <p:spPr>
            <a:xfrm>
              <a:off x="5425088" y="2047240"/>
              <a:ext cx="739140" cy="73914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997114" y="1772920"/>
              <a:ext cx="1287780" cy="128778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117780" y="1772920"/>
              <a:ext cx="1287780" cy="1287780"/>
            </a:xfrm>
            <a:prstGeom prst="ellipse">
              <a:avLst/>
            </a:prstGeom>
            <a:solidFill>
              <a:srgbClr val="73BE52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238446" y="1772920"/>
              <a:ext cx="1287780" cy="128778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9359112" y="1772920"/>
              <a:ext cx="1287780" cy="1287780"/>
            </a:xfrm>
            <a:prstGeom prst="ellipse">
              <a:avLst/>
            </a:prstGeom>
            <a:solidFill>
              <a:srgbClr val="73BE52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0479776" y="2047240"/>
              <a:ext cx="739140" cy="73914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187946" y="1805379"/>
            <a:ext cx="1021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再</a:t>
            </a:r>
            <a:endParaRPr lang="zh-CN" altLang="en-US" sz="6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97440" y="1805379"/>
            <a:ext cx="1021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见</a:t>
            </a:r>
            <a:endParaRPr lang="zh-CN" altLang="en-US" sz="6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06935" y="1805379"/>
            <a:ext cx="1021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喽</a:t>
            </a:r>
            <a:endParaRPr lang="zh-CN" altLang="en-US" sz="6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/>
          <a:srcRect t="50515" r="46773"/>
          <a:stretch>
            <a:fillRect/>
          </a:stretch>
        </p:blipFill>
        <p:spPr>
          <a:xfrm>
            <a:off x="9677598" y="127000"/>
            <a:ext cx="2641402" cy="2633711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443605" y="3797300"/>
            <a:ext cx="5255260" cy="14751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04895" y="3888740"/>
            <a:ext cx="50088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愿时光能缓，愿故人不散；</a:t>
            </a:r>
            <a:endParaRPr lang="zh-CN" altLang="en-US" sz="280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280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愿你惦念的人能和你道早安，愿你独闯的日子里不觉得孤单。</a:t>
            </a:r>
            <a:endParaRPr lang="zh-CN" altLang="en-US" sz="2800">
              <a:solidFill>
                <a:schemeClr val="bg1"/>
              </a:solidFill>
              <a:latin typeface="汉仪新人文宋W" panose="00020600040101010101" pitchFamily="18" charset="-122"/>
              <a:ea typeface="汉仪新人文宋W" panose="00020600040101010101" pitchFamily="18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WPS 演示</Application>
  <PresentationFormat>宽屏</PresentationFormat>
  <Paragraphs>110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21" baseType="lpstr">
      <vt:lpstr>Arial</vt:lpstr>
      <vt:lpstr>宋体</vt:lpstr>
      <vt:lpstr>Wingdings</vt:lpstr>
      <vt:lpstr>Arial Unicode MS</vt:lpstr>
      <vt:lpstr>Calibri</vt:lpstr>
      <vt:lpstr>微软雅黑</vt:lpstr>
      <vt:lpstr>阿里巴巴普惠体 B</vt:lpstr>
      <vt:lpstr>等线</vt:lpstr>
      <vt:lpstr>等线 Light</vt:lpstr>
      <vt:lpstr>汉仪新人文宋W</vt:lpstr>
      <vt:lpstr>黑体</vt:lpstr>
      <vt:lpstr>Georgia</vt:lpstr>
      <vt:lpstr>GWIPA</vt:lpstr>
      <vt:lpstr>Office 主题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Laney</dc:creator>
  <cp:lastModifiedBy>Laney老师</cp:lastModifiedBy>
  <cp:revision>2</cp:revision>
  <dcterms:created xsi:type="dcterms:W3CDTF">2021-02-20T11:44:00Z</dcterms:created>
  <dcterms:modified xsi:type="dcterms:W3CDTF">2021-02-20T13:37:57Z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