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260" r:id="rId4"/>
    <p:sldId id="258" r:id="rId6"/>
    <p:sldId id="259" r:id="rId7"/>
    <p:sldId id="262" r:id="rId8"/>
    <p:sldId id="278" r:id="rId9"/>
    <p:sldId id="263" r:id="rId10"/>
    <p:sldId id="279" r:id="rId11"/>
    <p:sldId id="264" r:id="rId12"/>
    <p:sldId id="294" r:id="rId13"/>
    <p:sldId id="265" r:id="rId14"/>
    <p:sldId id="295" r:id="rId15"/>
    <p:sldId id="266" r:id="rId16"/>
    <p:sldId id="267" r:id="rId17"/>
    <p:sldId id="297" r:id="rId18"/>
    <p:sldId id="268" r:id="rId19"/>
    <p:sldId id="269" r:id="rId20"/>
    <p:sldId id="298" r:id="rId21"/>
    <p:sldId id="270" r:id="rId22"/>
    <p:sldId id="271" r:id="rId23"/>
    <p:sldId id="272" r:id="rId24"/>
    <p:sldId id="273" r:id="rId25"/>
    <p:sldId id="299" r:id="rId26"/>
    <p:sldId id="274" r:id="rId27"/>
    <p:sldId id="300" r:id="rId28"/>
    <p:sldId id="301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5F0"/>
    <a:srgbClr val="E0F90A"/>
    <a:srgbClr val="CEEC72"/>
    <a:srgbClr val="F0F6A8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NULL" TargetMode="Externa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tags" Target="../tags/tag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TextBox 19"/>
          <p:cNvSpPr txBox="1"/>
          <p:nvPr/>
        </p:nvSpPr>
        <p:spPr>
          <a:xfrm>
            <a:off x="4676140" y="1207135"/>
            <a:ext cx="67754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A Trip to the Silk Road</a:t>
            </a:r>
            <a:endParaRPr lang="en-US" altLang="zh-CN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3" name="TextBox 17"/>
          <p:cNvSpPr txBox="1"/>
          <p:nvPr/>
        </p:nvSpPr>
        <p:spPr>
          <a:xfrm>
            <a:off x="2127250" y="1207135"/>
            <a:ext cx="237331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 dirty="0">
                <a:latin typeface="Arial" panose="020B0604020202020204" pitchFamily="34" charset="0"/>
                <a:cs typeface="Arial" panose="020B0604020202020204" pitchFamily="34" charset="0"/>
              </a:rPr>
              <a:t>Unit 1</a:t>
            </a:r>
            <a:endParaRPr lang="en-US" altLang="zh-CN" sz="4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4676140" y="2716530"/>
            <a:ext cx="477774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5pPr>
            <a:lvl6pPr marL="22860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6pPr>
            <a:lvl7pPr marL="27432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7pPr>
            <a:lvl8pPr marL="32004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8pPr>
            <a:lvl9pPr marL="3657600" algn="l" defTabSz="914400" rtl="0" eaLnBrk="1" latinLnBrk="0" hangingPunct="1">
              <a:defRPr kern="1200"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kumimoji="1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黑体" panose="02010609060101010101" pitchFamily="49" charset="-122"/>
                <a:cs typeface="Arial" panose="020B0604020202020204" pitchFamily="34" charset="0"/>
              </a:rPr>
              <a:t>Meet You in Beijing</a:t>
            </a:r>
            <a:endParaRPr kumimoji="1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55" name="TextBox 17"/>
          <p:cNvSpPr txBox="1"/>
          <p:nvPr/>
        </p:nvSpPr>
        <p:spPr>
          <a:xfrm>
            <a:off x="2126933" y="2716530"/>
            <a:ext cx="237331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Lesson 2 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图片 1" descr="13"/>
          <p:cNvPicPr>
            <a:picLocks noChangeAspect="1"/>
          </p:cNvPicPr>
          <p:nvPr/>
        </p:nvPicPr>
        <p:blipFill>
          <a:blip r:embed="rId1">
            <a:clrChange>
              <a:clrFrom>
                <a:srgbClr val="F5F4F2">
                  <a:alpha val="100000"/>
                </a:srgbClr>
              </a:clrFrom>
              <a:clrTo>
                <a:srgbClr val="F5F4F2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860" y="-1724660"/>
            <a:ext cx="5057140" cy="8060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38125" y="1635760"/>
            <a:ext cx="54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9285" y="1258570"/>
            <a:ext cx="1124839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walk ________ the river after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dinner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A. through	         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B. across              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C. along	               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D. from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14730" y="1435735"/>
            <a:ext cx="5949950" cy="1383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---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How far is it from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Beijing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to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Xi’an?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--- It’s about 1114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kilometres.</a:t>
            </a:r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999490" y="3015615"/>
            <a:ext cx="646747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距离多远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far is it from A to B?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TextBox 39"/>
          <p:cNvSpPr txBox="1"/>
          <p:nvPr/>
        </p:nvSpPr>
        <p:spPr>
          <a:xfrm>
            <a:off x="1014730" y="3801110"/>
            <a:ext cx="8972550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花费多长时间：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long ...?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014730" y="666750"/>
            <a:ext cx="1881505" cy="460375"/>
            <a:chOff x="535" y="681"/>
            <a:chExt cx="2963" cy="725"/>
          </a:xfrm>
        </p:grpSpPr>
        <p:sp>
          <p:nvSpPr>
            <p:cNvPr id="6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4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7" name="图片 6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070" y="1851660"/>
            <a:ext cx="4392930" cy="6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33705" y="1198245"/>
            <a:ext cx="54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03325" y="831215"/>
            <a:ext cx="9459595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— ________ is it from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Baoding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Guilin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— It's about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00 kilometers.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A. How much	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B. How many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C. How soon	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D. How far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Box 6"/>
          <p:cNvSpPr txBox="1"/>
          <p:nvPr/>
        </p:nvSpPr>
        <p:spPr>
          <a:xfrm>
            <a:off x="8693150" y="2106930"/>
            <a:ext cx="25158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n.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千米；公里</a:t>
            </a:r>
            <a:endParaRPr lang="zh-CN" alt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737870" y="3041015"/>
            <a:ext cx="3513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复数：</a:t>
            </a:r>
            <a:r>
              <a:rPr lang="zh-C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kilometer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altLang="zh-CN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7870" y="3785235"/>
            <a:ext cx="111766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My home is three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__________ (kilometer)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away from the city centre.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02075" y="3569970"/>
            <a:ext cx="19316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ilometer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0875" y="429260"/>
            <a:ext cx="1881505" cy="460375"/>
            <a:chOff x="535" y="681"/>
            <a:chExt cx="2963" cy="725"/>
          </a:xfrm>
        </p:grpSpPr>
        <p:sp>
          <p:nvSpPr>
            <p:cNvPr id="6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4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50875" y="1245235"/>
            <a:ext cx="5949950" cy="138366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---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How far is it from Beijing to Xi’an?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--- It’s about 1114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kilometres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0825" y="1998345"/>
            <a:ext cx="1937385" cy="757555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5440" y="2755900"/>
            <a:ext cx="3211830" cy="5983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92" name="TextBox 2"/>
          <p:cNvSpPr txBox="1"/>
          <p:nvPr/>
        </p:nvSpPr>
        <p:spPr>
          <a:xfrm>
            <a:off x="348933" y="228600"/>
            <a:ext cx="8050530" cy="2676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50000"/>
              </a:lnSpc>
            </a:pP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Can you say these numbers?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1114 → one thousand one hundred (and) fourteen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6500 → six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thousand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(and) five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</a:t>
            </a:r>
            <a:endParaRPr lang="en-US" altLang="zh-CN" sz="28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9250" y="2783205"/>
            <a:ext cx="419608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hundred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数以百计的，成百上千的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716145" y="2783205"/>
            <a:ext cx="392239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thousand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of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数以千计的，成千上万的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456565" y="4174490"/>
            <a:ext cx="5425440" cy="609600"/>
          </a:xfrm>
          <a:prstGeom prst="flowChartAlternateProcess">
            <a:avLst/>
          </a:prstGeom>
          <a:solidFill>
            <a:srgbClr val="E0F90A"/>
          </a:solidFill>
          <a:ln w="9525">
            <a:solidFill>
              <a:srgbClr val="CEEC72"/>
            </a:solidFill>
            <a:prstDash val="sysDot"/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endParaRPr lang="zh-CN" altLang="en-US" sz="2800">
              <a:ea typeface="+mn-ea"/>
              <a:cs typeface="Arial" panose="020B0604020202020204" pitchFamily="34" charset="0"/>
              <a:sym typeface="华文新魏" panose="02010800040101010101" charset="-122"/>
            </a:endParaRPr>
          </a:p>
          <a:p>
            <a:pPr algn="l"/>
            <a:r>
              <a:rPr lang="zh-CN" altLang="en-US" sz="2800">
                <a:ea typeface="+mn-ea"/>
                <a:cs typeface="Arial" panose="020B0604020202020204" pitchFamily="34" charset="0"/>
                <a:sym typeface="华文新魏" panose="02010800040101010101" charset="-122"/>
              </a:rPr>
              <a:t>有数字，无</a:t>
            </a:r>
            <a:r>
              <a:rPr lang="zh-CN" altLang="en-US" sz="2800">
                <a:ea typeface="+mn-ea"/>
                <a:cs typeface="Arial" panose="020B0604020202020204" pitchFamily="34" charset="0"/>
                <a:sym typeface="Georgia" panose="02040502050405020303" pitchFamily="18" charset="0"/>
              </a:rPr>
              <a:t>s</a:t>
            </a:r>
            <a:r>
              <a:rPr lang="zh-CN" altLang="en-US" sz="2800">
                <a:ea typeface="+mn-ea"/>
                <a:cs typeface="Arial" panose="020B0604020202020204" pitchFamily="34" charset="0"/>
                <a:sym typeface="华文新魏" panose="02010800040101010101" charset="-122"/>
              </a:rPr>
              <a:t>； 无数字，有</a:t>
            </a:r>
            <a:r>
              <a:rPr lang="zh-CN" altLang="en-US" sz="2800">
                <a:ea typeface="+mn-ea"/>
                <a:cs typeface="Arial" panose="020B0604020202020204" pitchFamily="34" charset="0"/>
                <a:sym typeface="Georgia" panose="02040502050405020303" pitchFamily="18" charset="0"/>
              </a:rPr>
              <a:t>s</a:t>
            </a:r>
            <a:r>
              <a:rPr lang="zh-CN" altLang="en-US" sz="2800">
                <a:ea typeface="+mn-ea"/>
                <a:cs typeface="Arial" panose="020B0604020202020204" pitchFamily="34" charset="0"/>
                <a:sym typeface="华文新魏" panose="02010800040101010101" charset="-122"/>
              </a:rPr>
              <a:t> </a:t>
            </a:r>
            <a:r>
              <a:rPr lang="en-US" altLang="zh-CN" sz="2800">
                <a:ea typeface="+mn-ea"/>
                <a:cs typeface="Arial" panose="020B0604020202020204" pitchFamily="34" charset="0"/>
                <a:sym typeface="华文新魏" panose="02010800040101010101" charset="-122"/>
              </a:rPr>
              <a:t>+ </a:t>
            </a:r>
            <a:r>
              <a:rPr lang="zh-CN" altLang="en-US" sz="2800">
                <a:ea typeface="+mn-ea"/>
                <a:cs typeface="Arial" panose="020B0604020202020204" pitchFamily="34" charset="0"/>
                <a:sym typeface="Georgia" panose="02040502050405020303" pitchFamily="18" charset="0"/>
              </a:rPr>
              <a:t>of</a:t>
            </a:r>
            <a:endParaRPr lang="zh-CN" altLang="en-US" sz="2800">
              <a:ea typeface="+mn-ea"/>
              <a:cs typeface="Arial" panose="020B0604020202020204" pitchFamily="34" charset="0"/>
              <a:sym typeface="Georgia" panose="02040502050405020303" pitchFamily="18" charset="0"/>
            </a:endParaRPr>
          </a:p>
          <a:p>
            <a:pPr algn="l"/>
            <a:endParaRPr lang="zh-CN" altLang="en-US" sz="2800" dirty="0">
              <a:solidFill>
                <a:srgbClr val="C00000"/>
              </a:solidFill>
              <a:latin typeface="华文新魏" panose="02010800040101010101" charset="-122"/>
              <a:ea typeface="+mn-ea"/>
              <a:cs typeface="Arial" panose="020B0604020202020204" pitchFamily="34" charset="0"/>
              <a:sym typeface="Georgia" panose="02040502050405020303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49250" y="184785"/>
            <a:ext cx="1881505" cy="521970"/>
            <a:chOff x="535" y="681"/>
            <a:chExt cx="2963" cy="822"/>
          </a:xfrm>
          <a:solidFill>
            <a:srgbClr val="FFFF00"/>
          </a:solidFill>
        </p:grpSpPr>
        <p:sp>
          <p:nvSpPr>
            <p:cNvPr id="6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822"/>
            </a:xfrm>
            <a:prstGeom prst="rect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scaled="0"/>
            </a:gra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en-US" sz="2800" b="1">
                  <a:solidFill>
                    <a:schemeClr val="bg1"/>
                  </a:solidFill>
                  <a:latin typeface="Arial" panose="020B0604020202020204" pitchFamily="34" charset="0"/>
                  <a:ea typeface="Adobe 黑体 Std R" pitchFamily="34" charset="-122"/>
                  <a:cs typeface="Arial" panose="020B0604020202020204" pitchFamily="34" charset="0"/>
                </a:rPr>
                <a:t>Dig in</a:t>
              </a:r>
              <a:endParaRPr lang="en-US" sz="2800" b="1">
                <a:solidFill>
                  <a:schemeClr val="bg1"/>
                </a:solidFill>
                <a:latin typeface="Arial" panose="020B0604020202020204" pitchFamily="34" charset="0"/>
                <a:ea typeface="Adobe 黑体 Std R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8" name="图片 7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425" y="1998345"/>
            <a:ext cx="4392930" cy="6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  <p:bldP spid="16" grpId="0"/>
      <p:bldP spid="17" grpId="0"/>
      <p:bldP spid="18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32485" y="1388110"/>
            <a:ext cx="1135951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5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There are three ________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(hundred) and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5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sixty­five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students in our school.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68700" y="1847215"/>
            <a:ext cx="1602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hundred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980555" y="1602105"/>
            <a:ext cx="3266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adj. </a:t>
            </a:r>
            <a:r>
              <a:rPr lang="en-US" altLang="zh-CN" sz="2400"/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特殊的；特别的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875" y="2339340"/>
            <a:ext cx="11577320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We are going to do so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mething </a:t>
            </a:r>
            <a:r>
              <a:rPr lang="zh-CN" altLang="en-US" sz="2800" u="sng">
                <a:latin typeface="Arial" panose="020B0604020202020204" pitchFamily="34" charset="0"/>
                <a:cs typeface="Arial" panose="020B0604020202020204" pitchFamily="34" charset="0"/>
              </a:rPr>
              <a:t>special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my mother for her birthday.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usual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	       B. delicious        C. unusual	  D. interesting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0875" y="429260"/>
            <a:ext cx="1881505" cy="460375"/>
            <a:chOff x="535" y="681"/>
            <a:chExt cx="2963" cy="725"/>
          </a:xfrm>
        </p:grpSpPr>
        <p:sp>
          <p:nvSpPr>
            <p:cNvPr id="7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5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50875" y="1602105"/>
            <a:ext cx="4606290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 trip will be very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special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1760" y="1392555"/>
            <a:ext cx="1587500" cy="785495"/>
          </a:xfrm>
          <a:prstGeom prst="rect">
            <a:avLst/>
          </a:prstGeom>
        </p:spPr>
      </p:pic>
      <p:pic>
        <p:nvPicPr>
          <p:cNvPr id="14" name="图片 13" descr="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425" y="1998345"/>
            <a:ext cx="4392930" cy="691705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08585" y="2702560"/>
            <a:ext cx="54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15595" y="3176905"/>
            <a:ext cx="820801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形容词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…to do sth.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足够……做某事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I'm old enough to go to school.</a:t>
            </a:r>
            <a:endParaRPr lang="en-US" altLang="zh-CN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503160" y="946150"/>
            <a:ext cx="4688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有足够的时间去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做某事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5595" y="1638935"/>
            <a:ext cx="5922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time   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money</a:t>
            </a:r>
            <a:endParaRPr lang="en-US" altLang="zh-CN"/>
          </a:p>
        </p:txBody>
      </p:sp>
      <p:sp>
        <p:nvSpPr>
          <p:cNvPr id="9" name="文本框 8"/>
          <p:cNvSpPr txBox="1"/>
          <p:nvPr/>
        </p:nvSpPr>
        <p:spPr>
          <a:xfrm>
            <a:off x="328930" y="2359660"/>
            <a:ext cx="5099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   smart 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27980" y="1638935"/>
            <a:ext cx="2974975" cy="1383665"/>
          </a:xfrm>
          <a:prstGeom prst="rect">
            <a:avLst/>
          </a:prstGeom>
          <a:solidFill>
            <a:srgbClr val="E0F90A"/>
          </a:solidFill>
          <a:ln>
            <a:solidFill>
              <a:srgbClr val="CEEC72"/>
            </a:solidFill>
          </a:ln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enough +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名词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形容词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+ enough  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5595" y="318135"/>
            <a:ext cx="1881505" cy="460375"/>
            <a:chOff x="535" y="681"/>
            <a:chExt cx="2963" cy="725"/>
          </a:xfrm>
        </p:grpSpPr>
        <p:sp>
          <p:nvSpPr>
            <p:cNvPr id="13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6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315595" y="884555"/>
            <a:ext cx="7059295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But we don’t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have enough time to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 see it all.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7" name="图片 16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425" y="1998345"/>
            <a:ext cx="4392930" cy="6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bldLvl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/>
        </p:nvSpPr>
        <p:spPr>
          <a:xfrm>
            <a:off x="206375" y="1562735"/>
            <a:ext cx="1177988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1. Is her son old enough _______ (go) to school?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2. We are still have ____________ to have breakfast.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A. enough time		B. time enough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B. many enough time	D. enough many time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7040" y="1851660"/>
            <a:ext cx="1230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57040" y="2733040"/>
            <a:ext cx="12306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2138680" y="2322830"/>
            <a:ext cx="16992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n.</a:t>
            </a:r>
            <a:r>
              <a:rPr lang="en-US" altLang="zh-CN" sz="2800"/>
              <a:t>  </a:t>
            </a:r>
            <a:r>
              <a:rPr lang="zh-CN" altLang="en-US" sz="2800"/>
              <a:t>文化</a:t>
            </a:r>
            <a:endParaRPr lang="zh-CN" altLang="en-US" sz="2800"/>
          </a:p>
        </p:txBody>
      </p:sp>
      <p:sp>
        <p:nvSpPr>
          <p:cNvPr id="4" name="文本框 3"/>
          <p:cNvSpPr txBox="1"/>
          <p:nvPr/>
        </p:nvSpPr>
        <p:spPr>
          <a:xfrm>
            <a:off x="569595" y="2844800"/>
            <a:ext cx="94970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learn,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, about,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, culture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, can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,of , the(.)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9595" y="3597910"/>
            <a:ext cx="75787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learn about the culture of America.</a:t>
            </a:r>
            <a:endParaRPr lang="en-US" altLang="zh-C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9425" y="1998345"/>
            <a:ext cx="4392930" cy="69170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569595" y="539750"/>
            <a:ext cx="1881505" cy="460375"/>
            <a:chOff x="535" y="681"/>
            <a:chExt cx="2963" cy="725"/>
          </a:xfrm>
        </p:grpSpPr>
        <p:sp>
          <p:nvSpPr>
            <p:cNvPr id="3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7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20700" y="1390650"/>
            <a:ext cx="10230485" cy="607695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 indent="0" algn="l" fontAlgn="auto">
              <a:lnSpc>
                <a:spcPct val="120000"/>
              </a:lnSpc>
            </a:pP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We’ll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learn about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history and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culture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of China 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along the way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2322830"/>
            <a:ext cx="1631950" cy="60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48640" y="358140"/>
            <a:ext cx="5374005" cy="5285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4500"/>
              </a:lnSpc>
            </a:pPr>
            <a:r>
              <a:rPr lang="en-US" altLang="zh-C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Words:</a:t>
            </a:r>
            <a:endParaRPr lang="zh-CN" altLang="en-US" sz="2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exciting		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使人激动的</a:t>
            </a:r>
            <a:endParaRPr lang="zh-CN" altLang="en-US" sz="28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along			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沿着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kilometre		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千米；公里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special	        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特殊的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		  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文化</a:t>
            </a:r>
            <a:endParaRPr lang="zh-CN" altLang="en-US" sz="24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arrive			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到达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Terra Cotta Warrior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兵马俑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ts val="45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leave			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离开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L2词汇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663.000000"/>
                </p14:media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633835" y="873125"/>
            <a:ext cx="558165" cy="888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22645" y="358140"/>
            <a:ext cx="6183630" cy="4361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ts val="4500"/>
              </a:lnSpc>
            </a:pPr>
            <a:r>
              <a:rPr lang="en-US" altLang="zh-CN" sz="28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Phrases: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(1).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How far is it from…to…？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从…到…多远？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(2). have enough time to do sth.  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有足够时间做某事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(3). leave for+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地点  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   动身去某地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 descr="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51545" y="2248535"/>
            <a:ext cx="3900805" cy="6462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8" name="TextBox 39"/>
          <p:cNvSpPr txBox="1"/>
          <p:nvPr/>
        </p:nvSpPr>
        <p:spPr>
          <a:xfrm>
            <a:off x="8869045" y="652780"/>
            <a:ext cx="566610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30000"/>
              </a:lnSpc>
            </a:pPr>
            <a:r>
              <a:rPr lang="en-US" altLang="zh-CN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v.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到达，抵达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14020" y="2033270"/>
          <a:ext cx="11499850" cy="3702050"/>
        </p:xfrm>
        <a:graphic>
          <a:graphicData uri="http://schemas.openxmlformats.org/drawingml/2006/table">
            <a:tbl>
              <a:tblPr/>
              <a:tblGrid>
                <a:gridCol w="658495"/>
                <a:gridCol w="949960"/>
                <a:gridCol w="1938655"/>
                <a:gridCol w="2622550"/>
                <a:gridCol w="5330190"/>
              </a:tblGrid>
              <a:tr h="421640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词条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词性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短语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50">
                <a:tc rowSpan="5">
                  <a:txBody>
                    <a:bodyPr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到</a:t>
                      </a:r>
                      <a:endParaRPr lang="zh-CN" altLang="en-US" sz="240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达</a:t>
                      </a:r>
                      <a:endParaRPr lang="zh-CN" altLang="en-US" sz="240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CN" altLang="en-US" sz="240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 get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vi.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不及物动词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get to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＋地点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 often </a:t>
                      </a:r>
                      <a:r>
                        <a:rPr lang="en-US" altLang="zh-CN" sz="24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get to</a:t>
                      </a: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school at 7</a:t>
                      </a:r>
                      <a:r>
                        <a:rPr lang="zh-CN" alt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：</a:t>
                      </a: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30 a.m.</a:t>
                      </a:r>
                      <a:endParaRPr lang="zh-CN" altLang="en-US" sz="2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620"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arrive in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＋大地点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He will </a:t>
                      </a:r>
                      <a:r>
                        <a:rPr lang="en-US" altLang="zh-CN" sz="24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arrive in</a:t>
                      </a: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Shanghai at 8 o’clock.</a:t>
                      </a:r>
                      <a:r>
                        <a:rPr lang="en-US" altLang="zh-CN" sz="24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 </a:t>
                      </a:r>
                      <a:endParaRPr lang="zh-CN" altLang="en-US" sz="2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8350">
                <a:tc vMerge="1">
                  <a:tcPr/>
                </a:tc>
                <a:tc rowSpan="2"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arrive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  <a:tc vMerge="1">
                  <a:tcPr/>
                </a:tc>
                <a:tc vMerge="1">
                  <a:tcPr/>
                </a:tc>
              </a:tr>
              <a:tr h="731520"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arrive at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＋小地点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When will you </a:t>
                      </a:r>
                      <a:r>
                        <a:rPr lang="en-US" altLang="zh-CN" sz="24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arrive at</a:t>
                      </a:r>
                      <a:r>
                        <a:rPr lang="en-US" altLang="zh-CN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the station</a:t>
                      </a:r>
                      <a:r>
                        <a:rPr lang="zh-CN" altLang="en-US" sz="24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？</a:t>
                      </a:r>
                      <a:endParaRPr lang="zh-CN" altLang="en-US" sz="2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970">
                <a:tc vMerge="1"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reach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i="1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vt.</a:t>
                      </a:r>
                      <a:endParaRPr lang="en-US" altLang="zh-CN" sz="2400" i="1" kern="100" dirty="0" smtClean="0"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+mn-ea"/>
                        </a:rPr>
                        <a:t>及物动词</a:t>
                      </a:r>
                      <a:endParaRPr lang="en-US" altLang="zh-CN" sz="240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reach +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地点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They will </a:t>
                      </a:r>
                      <a:r>
                        <a:rPr lang="en-US" altLang="zh-CN" sz="24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reach</a:t>
                      </a:r>
                      <a:r>
                        <a:rPr lang="en-US" altLang="zh-CN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  <a:sym typeface="+mn-ea"/>
                        </a:rPr>
                        <a:t> London on March 6.</a:t>
                      </a:r>
                      <a:endParaRPr lang="zh-CN" altLang="en-US" sz="24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68587" marR="6858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410845" y="192405"/>
            <a:ext cx="1881505" cy="460375"/>
            <a:chOff x="535" y="681"/>
            <a:chExt cx="2963" cy="725"/>
          </a:xfrm>
        </p:grpSpPr>
        <p:sp>
          <p:nvSpPr>
            <p:cNvPr id="3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8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410845" y="763905"/>
            <a:ext cx="6863715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Arrive</a:t>
            </a:r>
            <a:r>
              <a:rPr lang="zh-CN" altLang="zh-CN" sz="2800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in Beijing and take a train to Xi’an.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560" y="763905"/>
            <a:ext cx="1594485" cy="651510"/>
          </a:xfrm>
          <a:prstGeom prst="rect">
            <a:avLst/>
          </a:prstGeom>
        </p:spPr>
      </p:pic>
      <p:sp>
        <p:nvSpPr>
          <p:cNvPr id="13" name="TextBox 39"/>
          <p:cNvSpPr txBox="1"/>
          <p:nvPr/>
        </p:nvSpPr>
        <p:spPr>
          <a:xfrm>
            <a:off x="410845" y="1415415"/>
            <a:ext cx="4529455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辨析介词：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get, arrive, reach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93275" y="4025265"/>
            <a:ext cx="2672715" cy="4209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84" name="TextBox 3"/>
          <p:cNvSpPr txBox="1"/>
          <p:nvPr/>
        </p:nvSpPr>
        <p:spPr>
          <a:xfrm>
            <a:off x="239395" y="16510"/>
            <a:ext cx="11680190" cy="2461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       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(1). arrive / get +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home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/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here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/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there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时，不加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(2).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当“到达”后面没有任何地点时，只能用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arrive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360" name="TextBox 4"/>
          <p:cNvSpPr txBox="1"/>
          <p:nvPr/>
        </p:nvSpPr>
        <p:spPr>
          <a:xfrm>
            <a:off x="239395" y="325438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难点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30275" y="2521585"/>
            <a:ext cx="8667115" cy="1814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You'd better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________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home before 10 o'clock 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A. arrive in	      B. arrive       C. get	        D. arrive to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67995" y="2940050"/>
            <a:ext cx="46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070" y="1934845"/>
            <a:ext cx="4392930" cy="6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/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90" name="TextBox 39"/>
          <p:cNvSpPr txBox="1"/>
          <p:nvPr/>
        </p:nvSpPr>
        <p:spPr>
          <a:xfrm>
            <a:off x="410845" y="1348105"/>
            <a:ext cx="5772785" cy="650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3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v</a:t>
            </a:r>
            <a:r>
              <a:rPr lang="en-US" altLang="zh-CN" sz="2400" i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.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动身</a:t>
            </a:r>
            <a:r>
              <a:rPr 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出发</a:t>
            </a:r>
            <a:r>
              <a:rPr 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离开　过去式：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left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424" name="矩形 1"/>
          <p:cNvSpPr/>
          <p:nvPr/>
        </p:nvSpPr>
        <p:spPr>
          <a:xfrm>
            <a:off x="521970" y="2091055"/>
            <a:ext cx="1203769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(1).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leave for...  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前往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某地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We’re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leaving for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Shanghai next week.      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(2).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leave...for...  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ea"/>
              </a:rPr>
              <a:t>    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离开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……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去</a:t>
            </a: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……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   We’re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leaving 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Baoding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</a:t>
            </a:r>
            <a:r>
              <a:rPr lang="en-US" altLang="zh-CN" sz="2800" dirty="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Shanghai tomorrow.</a:t>
            </a:r>
            <a:endParaRPr lang="zh-CN" altLang="en-US" sz="2800" dirty="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0845" y="192405"/>
            <a:ext cx="1881505" cy="460375"/>
            <a:chOff x="535" y="681"/>
            <a:chExt cx="2963" cy="725"/>
          </a:xfrm>
        </p:grpSpPr>
        <p:sp>
          <p:nvSpPr>
            <p:cNvPr id="3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9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10845" y="826135"/>
            <a:ext cx="6863715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Come  back to Beijing and </a:t>
            </a:r>
            <a:r>
              <a:rPr lang="en-US" altLang="zh-CN" sz="2800" b="1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leave</a:t>
            </a:r>
            <a:r>
              <a:rPr lang="zh-CN" altLang="zh-CN" sz="2800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800" dirty="0" smtClean="0">
                <a:ln>
                  <a:noFill/>
                </a:ln>
                <a:effectLst/>
                <a:latin typeface="Arial" panose="020B0604020202020204" pitchFamily="34" charset="0"/>
                <a:ea typeface="楷体_GB2312"/>
                <a:cs typeface="Arial" panose="020B0604020202020204" pitchFamily="34" charset="0"/>
                <a:sym typeface="+mn-ea"/>
              </a:rPr>
              <a:t>Beijing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4560" y="759460"/>
            <a:ext cx="1159510" cy="588645"/>
          </a:xfrm>
          <a:prstGeom prst="rect">
            <a:avLst/>
          </a:prstGeom>
        </p:spPr>
      </p:pic>
      <p:pic>
        <p:nvPicPr>
          <p:cNvPr id="14" name="图片 13" descr="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9070" y="1934845"/>
            <a:ext cx="4392930" cy="6917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243840" y="2171700"/>
            <a:ext cx="46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71855" y="1045210"/>
            <a:ext cx="1103566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Jack _________(leave) home two days ago.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He  __________ London.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A. left for         	 B. leave to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C. leave for          D. leave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20900" y="1377950"/>
            <a:ext cx="899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6" name="表格 15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8470" y="1034415"/>
          <a:ext cx="11520805" cy="5207000"/>
        </p:xfrm>
        <a:graphic>
          <a:graphicData uri="http://schemas.openxmlformats.org/drawingml/2006/table">
            <a:tbl>
              <a:tblPr/>
              <a:tblGrid>
                <a:gridCol w="2825750"/>
                <a:gridCol w="2769235"/>
                <a:gridCol w="5925820"/>
              </a:tblGrid>
              <a:tr h="1550035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forget to do </a:t>
                      </a:r>
                      <a:r>
                        <a:rPr lang="en-US" altLang="zh-CN" sz="2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sth</a:t>
                      </a: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i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忘记要去做某事，事情还未做。</a:t>
                      </a:r>
                      <a:endParaRPr lang="zh-CN" altLang="en-US" sz="2400" i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Please don’t </a:t>
                      </a:r>
                      <a:r>
                        <a:rPr lang="en-US" altLang="zh-CN" sz="2800" b="0" kern="1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forget to </a:t>
                      </a: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post the letter.</a:t>
                      </a:r>
                      <a:endParaRPr lang="en-US" altLang="zh-CN" sz="28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9405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forget doing </a:t>
                      </a:r>
                      <a:r>
                        <a:rPr lang="en-US" altLang="zh-CN" sz="2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sth</a:t>
                      </a: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zh-CN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忘记做过某事，事情已做。</a:t>
                      </a:r>
                      <a:endParaRPr lang="zh-CN" altLang="en-US" sz="24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altLang="zh-CN" sz="2800" b="0" kern="1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forgot posting</a:t>
                      </a: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the letter. </a:t>
                      </a:r>
                      <a:endParaRPr lang="en-US" altLang="zh-CN" sz="28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altLang="zh-CN" sz="28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560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leave </a:t>
                      </a:r>
                      <a:r>
                        <a:rPr lang="en-US" altLang="zh-CN" sz="2800" kern="1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sth</a:t>
                      </a:r>
                      <a:r>
                        <a:rPr lang="en-US" altLang="zh-CN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.</a:t>
                      </a:r>
                      <a:endParaRPr lang="en-US" altLang="zh-CN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＋ </a:t>
                      </a:r>
                      <a:r>
                        <a:rPr lang="zh-CN" altLang="en-US" sz="24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地点</a:t>
                      </a:r>
                      <a:r>
                        <a:rPr lang="zh-CN" altLang="en-US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	</a:t>
                      </a:r>
                      <a:endParaRPr lang="zh-CN" altLang="en-US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把某物落在某地</a:t>
                      </a:r>
                      <a:r>
                        <a:rPr lang="zh-CN" altLang="en-US" sz="280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altLang="en-US" sz="280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altLang="zh-CN" sz="2800" b="0" kern="100" baseline="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left </a:t>
                      </a:r>
                      <a:r>
                        <a:rPr lang="en-US" altLang="zh-CN" sz="28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the letter at home just now.</a:t>
                      </a:r>
                      <a:endParaRPr lang="en-US" altLang="zh-CN" sz="28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altLang="zh-CN" sz="2800" b="0" kern="100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38" name="TextBox 4"/>
          <p:cNvSpPr txBox="1"/>
          <p:nvPr/>
        </p:nvSpPr>
        <p:spPr>
          <a:xfrm>
            <a:off x="294323" y="449263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重点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en-US" altLang="zh-CN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1907540" y="449580"/>
            <a:ext cx="419735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辨析介词：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forget &amp; leave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75260" y="786765"/>
            <a:ext cx="462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19466" name="TextBox 23"/>
          <p:cNvSpPr txBox="1"/>
          <p:nvPr/>
        </p:nvSpPr>
        <p:spPr>
          <a:xfrm>
            <a:off x="527050" y="622300"/>
            <a:ext cx="1155446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 I’m sorry, sir. I ________my  suitcase on the train.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— Don’t forget ________ it with you next time.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left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 take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　　　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B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forgot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 take          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C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．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lost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；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to bring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942080"/>
            <a:ext cx="12192000" cy="108000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63620" y="1688465"/>
            <a:ext cx="553593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60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r>
              <a:rPr lang="zh-CN" altLang="en-US" sz="6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❤</a:t>
            </a:r>
            <a:endParaRPr lang="zh-CN" altLang="en-US" sz="6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7110" y="2474595"/>
            <a:ext cx="3900805" cy="6462395"/>
          </a:xfrm>
          <a:prstGeom prst="rect">
            <a:avLst/>
          </a:prstGeom>
        </p:spPr>
      </p:pic>
      <p:sp>
        <p:nvSpPr>
          <p:cNvPr id="5129" name="TextBox 12"/>
          <p:cNvSpPr txBox="1"/>
          <p:nvPr/>
        </p:nvSpPr>
        <p:spPr>
          <a:xfrm>
            <a:off x="0" y="0"/>
            <a:ext cx="3570605" cy="156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jenny@compmail.ca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liming@net.cn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01/03 9:08 p.m.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Plan for the trip</a:t>
            </a:r>
            <a:endParaRPr lang="en-US" altLang="zh-CN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30" name="TextBox 1"/>
          <p:cNvSpPr txBox="1"/>
          <p:nvPr/>
        </p:nvSpPr>
        <p:spPr>
          <a:xfrm>
            <a:off x="0" y="1568450"/>
            <a:ext cx="12192000" cy="4558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Hi Jenny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exciting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！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and Danny will come to China and see the Silk Road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us! We will tr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avel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Silk Road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together. Wang Mei and I will meet you in Beijing. Our 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stop will be Xi’an.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far is it from Beijing to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Xi’an?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It’s about 1 114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kilometres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 trip will be very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special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The Silk Road is 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bout 6 500 kilometres long! But we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don’t have 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enough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time to  see it all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. We can only see part of it. We’ll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learn about</a:t>
            </a:r>
            <a:r>
              <a:rPr lang="en-US" altLang="zh-CN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the history and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culture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of China along the way.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 will 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send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you the school’s </a:t>
            </a:r>
            <a:r>
              <a:rPr lang="en-US" altLang="zh-CN" sz="2400" dirty="0">
                <a:solidFill>
                  <a:srgbClr val="1015F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plan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for our trip.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Your friend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，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 Ming</a:t>
            </a:r>
            <a:endParaRPr lang="zh-CN" alt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78965" y="744220"/>
          <a:ext cx="7566025" cy="4043045"/>
        </p:xfrm>
        <a:graphic>
          <a:graphicData uri="http://schemas.openxmlformats.org/drawingml/2006/table">
            <a:tbl>
              <a:tblPr/>
              <a:tblGrid>
                <a:gridCol w="7566025"/>
              </a:tblGrid>
              <a:tr h="544830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Plan for the Trip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40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Days 1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Arrive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in Beijing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 and take a train to Xi’an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5465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Days 3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Visit Xi'an and the Terra Cotta Warriors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Days 5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6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See Lanzhou and the Yellow River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830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Days 7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8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Visit </a:t>
                      </a:r>
                      <a:r>
                        <a:rPr kumimoji="0" lang="en-US" altLang="zh-CN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Dunhuang</a:t>
                      </a:r>
                      <a:endParaRPr kumimoji="0" lang="en-US" altLang="zh-CN" sz="2400" b="0" i="0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5680">
                <a:tc>
                  <a:txBody>
                    <a:bodyPr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Days 9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～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10</a:t>
                      </a:r>
                      <a:r>
                        <a:rPr kumimoji="0" 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　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Come  back to Beijing and 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leave</a:t>
                      </a:r>
                      <a:r>
                        <a:rPr kumimoji="0" lang="zh-CN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zh-C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楷体_GB2312"/>
                          <a:cs typeface="Arial" panose="020B0604020202020204" pitchFamily="34" charset="0"/>
                        </a:rPr>
                        <a:t>Beijing</a:t>
                      </a:r>
                      <a:endParaRPr kumimoji="0" lang="en-US" altLang="zh-C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楷体_GB231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图片 5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99805" y="2338705"/>
            <a:ext cx="3900805" cy="64623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02260" y="849630"/>
            <a:ext cx="2691130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How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exciting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！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40685" y="1126490"/>
            <a:ext cx="3036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altLang="zh-CN" sz="2800">
              <a:latin typeface="GWIPA" panose="00000400000000000000" charset="0"/>
              <a:cs typeface="GWIPA" panose="00000400000000000000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37735" y="849630"/>
            <a:ext cx="2647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adj. </a:t>
            </a:r>
            <a:r>
              <a:rPr lang="en-US" altLang="zh-CN" sz="2400"/>
              <a:t> 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使人激动的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16865" y="2050415"/>
          <a:ext cx="11790680" cy="2999105"/>
        </p:xfrm>
        <a:graphic>
          <a:graphicData uri="http://schemas.openxmlformats.org/drawingml/2006/table">
            <a:tbl>
              <a:tblPr/>
              <a:tblGrid>
                <a:gridCol w="1572260"/>
                <a:gridCol w="1464945"/>
                <a:gridCol w="1847215"/>
                <a:gridCol w="6906260"/>
              </a:tblGrid>
              <a:tr h="569595"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被修饰词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CN" alt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意义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                               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例句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960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exciting</a:t>
                      </a:r>
                      <a:endParaRPr lang="en-US" sz="2800" kern="1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物或事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令人兴奋的</a:t>
                      </a:r>
                      <a:endParaRPr lang="zh-CN" altLang="en-US" sz="240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使人激动的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8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We all feel</a:t>
                      </a:r>
                      <a:r>
                        <a:rPr lang="en-US" altLang="zh-CN" sz="28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excited</a:t>
                      </a:r>
                      <a:r>
                        <a:rPr lang="en-US" altLang="zh-CN" sz="28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about the </a:t>
                      </a:r>
                      <a:r>
                        <a:rPr lang="en-US" altLang="zh-CN" sz="2800" b="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exciting</a:t>
                      </a:r>
                      <a:r>
                        <a:rPr lang="en-US" altLang="zh-CN" sz="2800" b="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news.</a:t>
                      </a:r>
                      <a:endParaRPr lang="en-US" altLang="zh-CN" sz="2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我们都对这个令人激动的消息感到很激动。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550"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kern="1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Arial" panose="020B0604020202020204" pitchFamily="34" charset="0"/>
                        </a:rPr>
                        <a:t>excited</a:t>
                      </a:r>
                      <a:endParaRPr lang="en-US" sz="2800" kern="100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Arial" panose="020B0604020202020204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人</a:t>
                      </a:r>
                      <a:endParaRPr lang="zh-CN" altLang="en-US" sz="240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0" algn="l" defTabSz="4572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altLang="en-US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感到兴奋的</a:t>
                      </a:r>
                      <a:endParaRPr lang="zh-CN" altLang="en-US" sz="2400" b="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感到激动的</a:t>
                      </a:r>
                      <a:endParaRPr lang="zh-CN" altLang="en-US" sz="2400" b="0" kern="100" dirty="0" smtClean="0"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2400" b="0" kern="100" dirty="0" smtClean="0">
                          <a:effectLst/>
                          <a:latin typeface="Arial" panose="020B0604020202020204" pitchFamily="3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指人的感情</a:t>
                      </a:r>
                      <a:endParaRPr lang="zh-CN" altLang="en-US" sz="2400" b="0" kern="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39"/>
          <p:cNvSpPr txBox="1"/>
          <p:nvPr/>
        </p:nvSpPr>
        <p:spPr>
          <a:xfrm>
            <a:off x="302260" y="1471295"/>
            <a:ext cx="379857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辨析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exciting &amp; excited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2260" y="296545"/>
            <a:ext cx="1880870" cy="459740"/>
            <a:chOff x="535" y="681"/>
            <a:chExt cx="2962" cy="724"/>
          </a:xfrm>
        </p:grpSpPr>
        <p:sp>
          <p:nvSpPr>
            <p:cNvPr id="3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1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390" y="849630"/>
            <a:ext cx="1594485" cy="511175"/>
          </a:xfrm>
          <a:prstGeom prst="rect">
            <a:avLst/>
          </a:prstGeom>
        </p:spPr>
      </p:pic>
      <p:pic>
        <p:nvPicPr>
          <p:cNvPr id="14" name="图片 13" descr="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64245" y="2660650"/>
            <a:ext cx="3969385" cy="625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89915" y="1535430"/>
            <a:ext cx="8645525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We're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 so _____ to watch the _____ football game.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A. excited; excited                B. exciting; exciting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C. excited; exciting               D. exciting; excited</a:t>
            </a:r>
            <a:endParaRPr lang="en-US" altLang="zh-C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2255" y="1901825"/>
            <a:ext cx="54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636270" y="1443990"/>
            <a:ext cx="109188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a/an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adj.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名单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(+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主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+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谓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What a lovely girl (she is) !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adj.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名复 </a:t>
            </a:r>
            <a:r>
              <a:rPr lang="zh-CN" altLang="en-US" sz="24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不可数名词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(+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主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+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谓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)!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What  lovely girls (they are) !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adj. </a:t>
            </a:r>
            <a:r>
              <a:rPr lang="zh-CN" alt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adv. 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+ 主+谓</a:t>
            </a:r>
            <a:r>
              <a:rPr lang="en-US" altLang="zh-CN" sz="2400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)!</a:t>
            </a:r>
            <a:endParaRPr lang="en-US" altLang="zh-CN" sz="2400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8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How lovely (the girl is) !         How quickly (he runs) !</a:t>
            </a:r>
            <a:endParaRPr lang="en-US" altLang="zh-CN" sz="280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36270" y="304165"/>
            <a:ext cx="1881505" cy="460375"/>
            <a:chOff x="535" y="681"/>
            <a:chExt cx="2963" cy="725"/>
          </a:xfrm>
        </p:grpSpPr>
        <p:sp>
          <p:nvSpPr>
            <p:cNvPr id="5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2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24205" y="886460"/>
            <a:ext cx="2691130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How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exciting</a:t>
            </a:r>
            <a:r>
              <a:rPr lang="zh-CN" altLang="en-US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！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23920" y="916940"/>
            <a:ext cx="26479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感叹句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48675" y="2313940"/>
            <a:ext cx="3969385" cy="6250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73380" y="1696085"/>
            <a:ext cx="5422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 descr="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0" y="0"/>
            <a:ext cx="32258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13790" y="1287780"/>
            <a:ext cx="754316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________a beautiful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 is！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A. How	   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B. What  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C. Where	     </a:t>
            </a:r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zh-CN" altLang="en-US" sz="2800">
                <a:latin typeface="Arial" panose="020B0604020202020204" pitchFamily="34" charset="0"/>
                <a:cs typeface="Arial" panose="020B0604020202020204" pitchFamily="34" charset="0"/>
              </a:rPr>
              <a:t>D. Who</a:t>
            </a:r>
            <a:endParaRPr lang="zh-CN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45110" y="932815"/>
            <a:ext cx="309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433310" y="810895"/>
            <a:ext cx="27076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along   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沿着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4990" y="2371090"/>
            <a:ext cx="11405870" cy="396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(1).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横过，穿过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 ---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从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的一边到另一边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  I went across the road = I cross the road. 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我横穿马路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经斑马线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)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(2).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穿过，通过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  ---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内部穿过</a:t>
            </a:r>
            <a:endParaRPr lang="zh-CN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We walked through the forest. 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(3).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沿着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zh-CN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zh-CN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I like to walk along the beach.</a:t>
            </a:r>
            <a:endParaRPr lang="en-US" altLang="zh-C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9"/>
          <p:cNvSpPr txBox="1"/>
          <p:nvPr/>
        </p:nvSpPr>
        <p:spPr>
          <a:xfrm>
            <a:off x="554990" y="1976755"/>
            <a:ext cx="5859780" cy="521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辨析介词：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along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across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through</a:t>
            </a:r>
            <a:endParaRPr lang="en-US" altLang="zh-CN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2470" y="1454785"/>
            <a:ext cx="4093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latin typeface="Arial" panose="020B0604020202020204" pitchFamily="34" charset="0"/>
                <a:cs typeface="Arial" panose="020B0604020202020204" pitchFamily="34" charset="0"/>
              </a:rPr>
              <a:t>along the way   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沿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途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  <a:endParaRPr lang="en-US" altLang="zh-C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40690" y="228600"/>
            <a:ext cx="1881505" cy="460375"/>
            <a:chOff x="535" y="681"/>
            <a:chExt cx="2963" cy="725"/>
          </a:xfrm>
        </p:grpSpPr>
        <p:sp>
          <p:nvSpPr>
            <p:cNvPr id="6" name="文本框 24"/>
            <p:cNvSpPr txBox="1">
              <a:spLocks noChangeArrowheads="1"/>
            </p:cNvSpPr>
            <p:nvPr/>
          </p:nvSpPr>
          <p:spPr bwMode="auto">
            <a:xfrm>
              <a:off x="535" y="681"/>
              <a:ext cx="2416" cy="72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accent4">
                  <a:lumMod val="20000"/>
                  <a:lumOff val="80000"/>
                </a:schemeClr>
              </a:solidFill>
              <a:miter lim="800000"/>
            </a:ln>
          </p:spPr>
          <p:txBody>
            <a:bodyPr wrap="square">
              <a:spAutoFit/>
            </a:bodyPr>
            <a:p>
              <a:r>
                <a:rPr lang="zh-CN" altLang="en-US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知识点 </a:t>
              </a:r>
              <a:r>
                <a:rPr lang="en-US" altLang="zh-CN" sz="2400" b="1">
                  <a:solidFill>
                    <a:schemeClr val="bg1"/>
                  </a:solidFill>
                  <a:latin typeface="Adobe 黑体 Std R" pitchFamily="34" charset="-122"/>
                  <a:ea typeface="Adobe 黑体 Std R" pitchFamily="34" charset="-122"/>
                </a:rPr>
                <a:t>3</a:t>
              </a:r>
              <a:endParaRPr lang="en-US" altLang="zh-CN" sz="24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862" y="770"/>
              <a:ext cx="725" cy="547"/>
            </a:xfrm>
            <a:prstGeom prst="triangl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379" y="972"/>
              <a:ext cx="119" cy="143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440690" y="810895"/>
            <a:ext cx="6992620" cy="5219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pPr algn="l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We will travel 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along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the Silk Road together.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3" grpId="0" bldLvl="0" animBg="1"/>
      <p:bldP spid="9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  <p:tag name="KSO_WM_UNIT_MEDIACOVER_BTNRECT" val="209*469*460*460"/>
  <p:tag name="KSO_WM_UNIT_MEDIACOVER_STYLEID" val="1"/>
  <p:tag name="KSO_WM_UNIT_MEDIACOVER_TEXTSTATE" val="0"/>
  <p:tag name="KSO_WM_UNIT_MEDIACOVER_BTN_POS" val="c"/>
  <p:tag name="KSO_WM_UNIT_MEDIACOVER_BTN_STYLE" val="ee0bc779c1f3d7f3e90c96344320e69a"/>
  <p:tag name="KSO_WM_UNIT_MEDIACOVER_RGB" val="000000"/>
  <p:tag name="KSO_WM_UNIT_MEDIACOVER_TRANSPARENCY" val="0.5"/>
</p:tagLst>
</file>

<file path=ppt/tags/tag2.xml><?xml version="1.0" encoding="utf-8"?>
<p:tagLst xmlns:p="http://schemas.openxmlformats.org/presentationml/2006/main">
  <p:tag name="KSO_WM_UNIT_TABLE_BEAUTIFY" val="smartTable{7466ee85-fc17-41c5-943d-6fcd4731d65b}"/>
  <p:tag name="TABLE_ENDDRAG_ORIGIN_RECT" val="928*235"/>
  <p:tag name="TABLE_ENDDRAG_RECT" val="24*162*928*235"/>
</p:tagLst>
</file>

<file path=ppt/tags/tag3.xml><?xml version="1.0" encoding="utf-8"?>
<p:tagLst xmlns:p="http://schemas.openxmlformats.org/presentationml/2006/main">
  <p:tag name="KSO_WM_UNIT_TABLE_BEAUTIFY" val="smartTable{c01eb818-9f10-4366-ae23-92e5dfa1876f}"/>
  <p:tag name="TABLE_ENDDRAG_ORIGIN_RECT" val="905*291"/>
  <p:tag name="TABLE_ENDDRAG_RECT" val="31*155*905*291"/>
</p:tagLst>
</file>

<file path=ppt/tags/tag4.xml><?xml version="1.0" encoding="utf-8"?>
<p:tagLst xmlns:p="http://schemas.openxmlformats.org/presentationml/2006/main">
  <p:tag name="KSO_WM_UNIT_TABLE_BEAUTIFY" val="smartTable{7f128662-e127-4e3e-a97e-0de226168ce7}"/>
  <p:tag name="TABLE_ENDDRAG_ORIGIN_RECT" val="907*410"/>
  <p:tag name="TABLE_ENDDRAG_RECT" val="36*81*907*41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5245</Words>
  <Application>WPS 演示</Application>
  <PresentationFormat>宽屏</PresentationFormat>
  <Paragraphs>382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Times New Roman</vt:lpstr>
      <vt:lpstr>黑体</vt:lpstr>
      <vt:lpstr>楷体_GB2312</vt:lpstr>
      <vt:lpstr>新宋体</vt:lpstr>
      <vt:lpstr>GWIPA</vt:lpstr>
      <vt:lpstr>Adobe 黑体 Std R</vt:lpstr>
      <vt:lpstr>微软雅黑</vt:lpstr>
      <vt:lpstr>Arial Unicode MS</vt:lpstr>
      <vt:lpstr>Calibri</vt:lpstr>
      <vt:lpstr>华文新魏</vt:lpstr>
      <vt:lpstr>Georgia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Laney</dc:creator>
  <cp:lastModifiedBy>Lynn</cp:lastModifiedBy>
  <cp:revision>62</cp:revision>
  <dcterms:created xsi:type="dcterms:W3CDTF">2020-01-31T07:55:00Z</dcterms:created>
  <dcterms:modified xsi:type="dcterms:W3CDTF">2021-01-24T02:39:18Z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