
<file path=[Content_Types].xml><?xml version="1.0" encoding="utf-8"?>
<Types xmlns="http://schemas.openxmlformats.org/package/2006/content-types">
  <Default Extension="jpeg" ContentType="image/jpeg"/>
  <Default Extension="png" ContentType="image/png"/>
  <Default Extension="mp4" ContentType="video/mp4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94" r:id="rId3"/>
    <p:sldId id="260" r:id="rId4"/>
    <p:sldId id="278" r:id="rId6"/>
    <p:sldId id="279" r:id="rId7"/>
    <p:sldId id="328" r:id="rId8"/>
    <p:sldId id="280" r:id="rId9"/>
    <p:sldId id="312" r:id="rId10"/>
    <p:sldId id="281" r:id="rId11"/>
    <p:sldId id="282" r:id="rId12"/>
    <p:sldId id="283" r:id="rId13"/>
    <p:sldId id="284" r:id="rId14"/>
    <p:sldId id="313" r:id="rId15"/>
    <p:sldId id="285" r:id="rId16"/>
    <p:sldId id="314" r:id="rId17"/>
    <p:sldId id="286" r:id="rId18"/>
    <p:sldId id="288" r:id="rId19"/>
    <p:sldId id="289" r:id="rId20"/>
    <p:sldId id="290" r:id="rId21"/>
    <p:sldId id="291" r:id="rId22"/>
    <p:sldId id="293" r:id="rId23"/>
    <p:sldId id="295" r:id="rId24"/>
    <p:sldId id="296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tags" Target="../tags/tag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3" Type="http://schemas.openxmlformats.org/officeDocument/2006/relationships/tags" Target="../tags/tag1.xml"/><Relationship Id="rId2" Type="http://schemas.microsoft.com/office/2007/relationships/media" Target="../media/media1.mp4"/><Relationship Id="rId1" Type="http://schemas.openxmlformats.org/officeDocument/2006/relationships/video" Target="../media/media1.mp4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/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Main points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Verbal Phrases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Numerals </a:t>
            </a:r>
            <a:r>
              <a:rPr lang="zh-CN" altLang="en-US">
                <a:latin typeface="Arial" panose="020B0604020202020204" pitchFamily="34" charset="0"/>
                <a:cs typeface="Arial" panose="020B0604020202020204" pitchFamily="34" charset="0"/>
              </a:rPr>
              <a:t>数字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zh-CN" altLang="en-US">
                <a:latin typeface="Arial" panose="020B0604020202020204" pitchFamily="34" charset="0"/>
                <a:cs typeface="Arial" panose="020B0604020202020204" pitchFamily="34" charset="0"/>
              </a:rPr>
              <a:t>一般将来时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2" name="TextBox 19"/>
          <p:cNvSpPr txBox="1"/>
          <p:nvPr/>
        </p:nvSpPr>
        <p:spPr>
          <a:xfrm>
            <a:off x="4806950" y="325755"/>
            <a:ext cx="6775450" cy="768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4400" b="1" dirty="0">
                <a:latin typeface="Arial" panose="020B0604020202020204" pitchFamily="34" charset="0"/>
                <a:cs typeface="Arial" panose="020B0604020202020204" pitchFamily="34" charset="0"/>
              </a:rPr>
              <a:t>A Trip to the Silk Road</a:t>
            </a:r>
            <a:endParaRPr lang="en-US" altLang="zh-CN" sz="4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53" name="TextBox 17"/>
          <p:cNvSpPr txBox="1"/>
          <p:nvPr/>
        </p:nvSpPr>
        <p:spPr>
          <a:xfrm>
            <a:off x="2399665" y="325755"/>
            <a:ext cx="2373313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400" b="1" dirty="0">
                <a:latin typeface="Arial" panose="020B0604020202020204" pitchFamily="34" charset="0"/>
                <a:cs typeface="Arial" panose="020B0604020202020204" pitchFamily="34" charset="0"/>
              </a:rPr>
              <a:t>Unit 1</a:t>
            </a:r>
            <a:endParaRPr lang="en-US" altLang="zh-CN" sz="4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4772660" y="1094105"/>
            <a:ext cx="477774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5pPr>
            <a:lvl6pPr marL="2286000" algn="l" defTabSz="914400" rtl="0" eaLnBrk="1" latinLnBrk="0" hangingPunct="1"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6pPr>
            <a:lvl7pPr marL="2743200" algn="l" defTabSz="914400" rtl="0" eaLnBrk="1" latinLnBrk="0" hangingPunct="1"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7pPr>
            <a:lvl8pPr marL="3200400" algn="l" defTabSz="914400" rtl="0" eaLnBrk="1" latinLnBrk="0" hangingPunct="1"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8pPr>
            <a:lvl9pPr marL="3657600" algn="l" defTabSz="914400" rtl="0" eaLnBrk="1" latinLnBrk="0" hangingPunct="1"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 visit to Lanzhou</a:t>
            </a:r>
            <a:endParaRPr kumimoji="1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055" name="TextBox 17"/>
          <p:cNvSpPr txBox="1"/>
          <p:nvPr/>
        </p:nvSpPr>
        <p:spPr>
          <a:xfrm>
            <a:off x="2399348" y="1094105"/>
            <a:ext cx="2373312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Lesson 4 </a:t>
            </a:r>
            <a:endParaRPr lang="en-US" altLang="zh-CN" sz="3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2" name="图片 1" descr="13"/>
          <p:cNvPicPr>
            <a:picLocks noChangeAspect="1"/>
          </p:cNvPicPr>
          <p:nvPr/>
        </p:nvPicPr>
        <p:blipFill>
          <a:blip r:embed="rId1">
            <a:clrChange>
              <a:clrFrom>
                <a:srgbClr val="F5F4F2">
                  <a:alpha val="100000"/>
                </a:srgbClr>
              </a:clrFrom>
              <a:clrTo>
                <a:srgbClr val="F5F4F2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6540" y="-2449195"/>
            <a:ext cx="5585460" cy="89027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32350" y="135255"/>
            <a:ext cx="25266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5600" y="929005"/>
            <a:ext cx="701802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It was the first bridge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over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the Yellow River.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630045" y="1613535"/>
            <a:ext cx="7480300" cy="1214120"/>
            <a:chOff x="3436" y="1435"/>
            <a:chExt cx="15644" cy="1912"/>
          </a:xfrm>
        </p:grpSpPr>
        <p:sp>
          <p:nvSpPr>
            <p:cNvPr id="3" name="矩形 2"/>
            <p:cNvSpPr/>
            <p:nvPr/>
          </p:nvSpPr>
          <p:spPr>
            <a:xfrm>
              <a:off x="3436" y="1435"/>
              <a:ext cx="15644" cy="19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21510" name="TextBox 39"/>
            <p:cNvSpPr txBox="1"/>
            <p:nvPr/>
          </p:nvSpPr>
          <p:spPr>
            <a:xfrm>
              <a:off x="4702" y="1566"/>
              <a:ext cx="14114" cy="165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20000"/>
                </a:lnSpc>
              </a:pPr>
              <a:r>
                <a:rPr lang="en-US" altLang="zh-CN" sz="28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over </a:t>
              </a:r>
              <a:r>
                <a:rPr lang="en-US" altLang="zh-CN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   </a:t>
              </a:r>
              <a:r>
                <a:rPr lang="zh-CN" alt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“在</a:t>
              </a:r>
              <a:r>
                <a:rPr lang="en-US" altLang="zh-CN" sz="2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……</a:t>
              </a:r>
              <a:r>
                <a:rPr lang="zh-CN" alt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上面”</a:t>
              </a:r>
              <a:endPara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表示一个物体在另一个物体的垂直上方且不接触。</a:t>
              </a:r>
              <a:endPara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70535" y="1614170"/>
            <a:ext cx="1628140" cy="1213776"/>
            <a:chOff x="1858" y="2152"/>
            <a:chExt cx="2564" cy="1797"/>
          </a:xfrm>
        </p:grpSpPr>
        <p:sp>
          <p:nvSpPr>
            <p:cNvPr id="26638" name="AutoShape 2"/>
            <p:cNvSpPr>
              <a:spLocks noChangeArrowheads="1"/>
            </p:cNvSpPr>
            <p:nvPr/>
          </p:nvSpPr>
          <p:spPr bwMode="auto">
            <a:xfrm flipH="1">
              <a:off x="1858" y="2152"/>
              <a:ext cx="2564" cy="1797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p>
              <a:endParaRPr lang="zh-CN" altLang="en-US"/>
            </a:p>
          </p:txBody>
        </p:sp>
        <p:sp>
          <p:nvSpPr>
            <p:cNvPr id="26639" name="文本框 24"/>
            <p:cNvSpPr txBox="1">
              <a:spLocks noChangeArrowheads="1"/>
            </p:cNvSpPr>
            <p:nvPr/>
          </p:nvSpPr>
          <p:spPr bwMode="auto">
            <a:xfrm>
              <a:off x="1930" y="2711"/>
              <a:ext cx="2264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知识点 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4</a:t>
              </a:r>
              <a:endPara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30250" y="2982595"/>
            <a:ext cx="7686040" cy="650875"/>
            <a:chOff x="1150" y="4697"/>
            <a:chExt cx="12104" cy="1025"/>
          </a:xfrm>
        </p:grpSpPr>
        <p:sp>
          <p:nvSpPr>
            <p:cNvPr id="9232" name="TextBox 39"/>
            <p:cNvSpPr txBox="1"/>
            <p:nvPr/>
          </p:nvSpPr>
          <p:spPr>
            <a:xfrm>
              <a:off x="1150" y="4821"/>
              <a:ext cx="3653" cy="778"/>
            </a:xfrm>
            <a:prstGeom prst="rect">
              <a:avLst/>
            </a:prstGeom>
            <a:solidFill>
              <a:srgbClr val="FFC000"/>
            </a:solidFill>
            <a:ln w="9525">
              <a:noFill/>
            </a:ln>
          </p:spPr>
          <p:txBody>
            <a:bodyPr>
              <a:spAutoFit/>
            </a:bodyPr>
            <a:p>
              <a:pPr>
                <a:lnSpc>
                  <a:spcPts val="3500"/>
                </a:lnSpc>
              </a:pPr>
              <a:r>
                <a:rPr lang="zh-CN" altLang="en-US" sz="2400" b="1" dirty="0">
                  <a:solidFill>
                    <a:schemeClr val="tx1"/>
                  </a:solidFill>
                  <a:latin typeface="Adobe 黑体 Std R" pitchFamily="34" charset="-122"/>
                  <a:ea typeface="Adobe 黑体 Std R" pitchFamily="34" charset="-122"/>
                </a:rPr>
                <a:t>考向</a:t>
              </a:r>
              <a:r>
                <a:rPr lang="en-US" altLang="zh-CN" sz="2400" b="1" dirty="0">
                  <a:solidFill>
                    <a:schemeClr val="tx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【</a:t>
              </a:r>
              <a:r>
                <a:rPr lang="zh-CN" altLang="en-US" sz="2400" b="1" dirty="0">
                  <a:solidFill>
                    <a:schemeClr val="tx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易错点</a:t>
              </a:r>
              <a:r>
                <a:rPr lang="en-US" altLang="zh-CN" sz="2400" b="1" dirty="0">
                  <a:solidFill>
                    <a:schemeClr val="tx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】</a:t>
              </a:r>
              <a:endParaRPr lang="en-US" altLang="zh-CN" sz="2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03" y="4697"/>
              <a:ext cx="8451" cy="10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30000"/>
                </a:lnSpc>
              </a:pPr>
              <a:r>
                <a:rPr lang="zh-CN" altLang="en-US" sz="24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辨析</a:t>
              </a:r>
              <a:r>
                <a:rPr lang="zh-CN" altLang="en-US" sz="28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 </a:t>
              </a:r>
              <a:r>
                <a:rPr lang="en-US" altLang="zh-CN" sz="28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on</a:t>
              </a:r>
              <a:r>
                <a:rPr lang="zh-CN" altLang="en-US" sz="28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，</a:t>
              </a:r>
              <a:r>
                <a:rPr lang="en-US" altLang="zh-CN" sz="28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above</a:t>
              </a:r>
              <a:r>
                <a:rPr lang="zh-CN" altLang="en-US" sz="28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，</a:t>
              </a:r>
              <a:r>
                <a:rPr lang="en-US" altLang="zh-CN" sz="28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below, over</a:t>
              </a:r>
              <a:endPara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477260" y="3651250"/>
            <a:ext cx="3976370" cy="2870200"/>
            <a:chOff x="5476" y="5750"/>
            <a:chExt cx="6262" cy="4520"/>
          </a:xfrm>
        </p:grpSpPr>
        <p:pic>
          <p:nvPicPr>
            <p:cNvPr id="10259" name="Picture 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476" y="5750"/>
              <a:ext cx="6263" cy="452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" name="TextBox 19"/>
            <p:cNvSpPr txBox="1"/>
            <p:nvPr/>
          </p:nvSpPr>
          <p:spPr>
            <a:xfrm>
              <a:off x="6439" y="5899"/>
              <a:ext cx="1321" cy="899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30000"/>
                </a:lnSpc>
              </a:pPr>
              <a:r>
                <a:rPr lang="en-US" sz="24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over</a:t>
              </a:r>
              <a:endPara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8" name="TextBox 19"/>
            <p:cNvSpPr txBox="1"/>
            <p:nvPr/>
          </p:nvSpPr>
          <p:spPr>
            <a:xfrm>
              <a:off x="9855" y="5899"/>
              <a:ext cx="1757" cy="899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30000"/>
                </a:lnSpc>
              </a:pPr>
              <a:r>
                <a:rPr lang="en-US" sz="24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above</a:t>
              </a:r>
              <a:endPara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9" name="TextBox 19"/>
            <p:cNvSpPr txBox="1"/>
            <p:nvPr/>
          </p:nvSpPr>
          <p:spPr>
            <a:xfrm>
              <a:off x="7000" y="9216"/>
              <a:ext cx="1757" cy="899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30000"/>
                </a:lnSpc>
              </a:pPr>
              <a:r>
                <a:rPr lang="en-US" sz="24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below</a:t>
              </a:r>
              <a:endPara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0" name="TextBox 19"/>
            <p:cNvSpPr txBox="1"/>
            <p:nvPr/>
          </p:nvSpPr>
          <p:spPr>
            <a:xfrm>
              <a:off x="7988" y="7412"/>
              <a:ext cx="937" cy="899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30000"/>
                </a:lnSpc>
              </a:pPr>
              <a:r>
                <a:rPr lang="en-US" sz="24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on</a:t>
              </a:r>
              <a:endPara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12" name="图片 11" descr="3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1545" y="2263775"/>
            <a:ext cx="3900805" cy="6462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26135" y="570865"/>
          <a:ext cx="10881360" cy="4509770"/>
        </p:xfrm>
        <a:graphic>
          <a:graphicData uri="http://schemas.openxmlformats.org/drawingml/2006/table">
            <a:tbl>
              <a:tblPr/>
              <a:tblGrid>
                <a:gridCol w="1424940"/>
                <a:gridCol w="3970655"/>
                <a:gridCol w="5485765"/>
              </a:tblGrid>
              <a:tr h="864870">
                <a:tc>
                  <a:txBody>
                    <a:bodyPr/>
                    <a:p>
                      <a:pPr algn="l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   on</a:t>
                      </a:r>
                      <a:endParaRPr lang="en-US" sz="2800" b="1" kern="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在</a:t>
                      </a:r>
                      <a:r>
                        <a:rPr lang="en-US" sz="2400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……</a:t>
                      </a:r>
                      <a:r>
                        <a:rPr lang="zh-CN" sz="2400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上</a:t>
                      </a: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接触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Look! There is a note </a:t>
                      </a:r>
                      <a:r>
                        <a:rPr lang="en-US" sz="2400" b="1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desk.</a:t>
                      </a:r>
                      <a:endParaRPr lang="en-US" sz="2400" kern="100" dirty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看！桌子上有一个便条。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5850">
                <a:tc>
                  <a:txBody>
                    <a:bodyPr/>
                    <a:p>
                      <a:pPr algn="l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above</a:t>
                      </a:r>
                      <a:r>
                        <a:rPr lang="en-US" sz="2800" kern="10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	</a:t>
                      </a:r>
                      <a:endParaRPr lang="en-US" sz="2800" kern="10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在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……</a:t>
                      </a:r>
                      <a:r>
                        <a:rPr lang="zh-CN" sz="2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上方</a:t>
                      </a: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不接触，正上方</a:t>
                      </a: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zh-CN" altLang="en-US" sz="2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斜上方</a:t>
                      </a:r>
                      <a:endParaRPr lang="zh-CN" altLang="en-US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There is a picture </a:t>
                      </a:r>
                      <a:r>
                        <a:rPr lang="en-US" sz="2400" b="1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above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my bed.</a:t>
                      </a:r>
                      <a:endParaRPr lang="en-US" sz="2400" kern="100" dirty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我的床上面有一幅画。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7755">
                <a:tc>
                  <a:txBody>
                    <a:bodyPr/>
                    <a:p>
                      <a:pPr algn="l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below</a:t>
                      </a:r>
                      <a:r>
                        <a:rPr lang="en-US" sz="2800" kern="10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	</a:t>
                      </a:r>
                      <a:endParaRPr lang="en-US" sz="2800" kern="10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在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……</a:t>
                      </a:r>
                      <a:r>
                        <a:rPr lang="zh-CN" sz="2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下方</a:t>
                      </a: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一般笼统地指在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……</a:t>
                      </a: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下方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There 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are some shoes </a:t>
                      </a:r>
                      <a:r>
                        <a:rPr lang="en-US" sz="2400" b="1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below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bed.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在床下有一些鞋子。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930">
                <a:tc>
                  <a:txBody>
                    <a:bodyPr/>
                    <a:p>
                      <a:pPr algn="l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 over</a:t>
                      </a:r>
                      <a:r>
                        <a:rPr lang="en-US" sz="2800" kern="10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	</a:t>
                      </a:r>
                      <a:endParaRPr lang="en-US" sz="2800" kern="10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在</a:t>
                      </a:r>
                      <a:r>
                        <a:rPr lang="en-US" sz="2400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……</a:t>
                      </a:r>
                      <a:r>
                        <a:rPr lang="zh-CN" sz="2400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上方</a:t>
                      </a: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不接触，正</a:t>
                      </a:r>
                      <a:r>
                        <a:rPr lang="zh-CN" altLang="en-US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上方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There 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is a sign </a:t>
                      </a:r>
                      <a:r>
                        <a:rPr lang="en-US" sz="2400" b="1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over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door</a:t>
                      </a:r>
                      <a:r>
                        <a:rPr lang="en-US" sz="24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.</a:t>
                      </a:r>
                      <a:endParaRPr lang="en-US" sz="2400" kern="100" dirty="0" smtClean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  <a:p>
                      <a:pPr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门</a:t>
                      </a: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上方有一个标记。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图片 5" descr="3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82125" y="3361055"/>
            <a:ext cx="2919730" cy="48367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9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48980" y="0"/>
            <a:ext cx="3843020" cy="6858000"/>
          </a:xfrm>
          <a:prstGeom prst="rect">
            <a:avLst/>
          </a:prstGeom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931795" y="560070"/>
            <a:ext cx="25266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15415" y="1205230"/>
            <a:ext cx="9996805" cy="3538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20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The workers are building a bridge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______the river.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A. over	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B. to         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C. across	     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D. through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9"/>
          <p:cNvSpPr txBox="1"/>
          <p:nvPr/>
        </p:nvSpPr>
        <p:spPr>
          <a:xfrm>
            <a:off x="577215" y="1653540"/>
            <a:ext cx="6572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25830" y="537845"/>
            <a:ext cx="8439150" cy="783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ts val="54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Silk Road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crossed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Yellow River in Lanzhou.</a:t>
            </a:r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1997710" y="1321435"/>
            <a:ext cx="5792470" cy="650875"/>
            <a:chOff x="3436" y="1435"/>
            <a:chExt cx="9546" cy="1025"/>
          </a:xfrm>
        </p:grpSpPr>
        <p:sp>
          <p:nvSpPr>
            <p:cNvPr id="3" name="矩形 2"/>
            <p:cNvSpPr/>
            <p:nvPr/>
          </p:nvSpPr>
          <p:spPr>
            <a:xfrm>
              <a:off x="3436" y="1435"/>
              <a:ext cx="8263" cy="10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21510" name="TextBox 39"/>
            <p:cNvSpPr txBox="1"/>
            <p:nvPr/>
          </p:nvSpPr>
          <p:spPr>
            <a:xfrm>
              <a:off x="4266" y="1435"/>
              <a:ext cx="8716" cy="10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30000"/>
                </a:lnSpc>
              </a:pPr>
              <a:r>
                <a:rPr lang="en-US" altLang="zh-CN" sz="28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cross</a:t>
              </a:r>
              <a:r>
                <a:rPr lang="en-US" altLang="zh-CN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 /krɒs / </a:t>
              </a:r>
              <a:r>
                <a:rPr lang="en-US" altLang="zh-CN" sz="28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v. </a:t>
              </a:r>
              <a:r>
                <a:rPr lang="zh-CN" alt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横跨；横穿</a:t>
              </a:r>
              <a:endPara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73125" y="1322070"/>
            <a:ext cx="1628140" cy="650454"/>
            <a:chOff x="1858" y="2152"/>
            <a:chExt cx="2564" cy="963"/>
          </a:xfrm>
        </p:grpSpPr>
        <p:sp>
          <p:nvSpPr>
            <p:cNvPr id="26638" name="AutoShape 2"/>
            <p:cNvSpPr>
              <a:spLocks noChangeArrowheads="1"/>
            </p:cNvSpPr>
            <p:nvPr/>
          </p:nvSpPr>
          <p:spPr bwMode="auto">
            <a:xfrm flipH="1">
              <a:off x="1858" y="2152"/>
              <a:ext cx="2564" cy="963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p>
              <a:endParaRPr lang="zh-CN" altLang="en-US"/>
            </a:p>
          </p:txBody>
        </p:sp>
        <p:sp>
          <p:nvSpPr>
            <p:cNvPr id="26639" name="文本框 24"/>
            <p:cNvSpPr txBox="1">
              <a:spLocks noChangeArrowheads="1"/>
            </p:cNvSpPr>
            <p:nvPr/>
          </p:nvSpPr>
          <p:spPr bwMode="auto">
            <a:xfrm>
              <a:off x="2008" y="2293"/>
              <a:ext cx="2264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知识点 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5</a:t>
              </a:r>
              <a:endPara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968375" y="2100580"/>
            <a:ext cx="4121785" cy="521970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</a:pPr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辨析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cross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&amp;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across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954405" y="2863215"/>
          <a:ext cx="8554720" cy="2261235"/>
        </p:xfrm>
        <a:graphic>
          <a:graphicData uri="http://schemas.openxmlformats.org/drawingml/2006/table">
            <a:tbl>
              <a:tblPr/>
              <a:tblGrid>
                <a:gridCol w="972820"/>
                <a:gridCol w="2670175"/>
                <a:gridCol w="4911725"/>
              </a:tblGrid>
              <a:tr h="1172845">
                <a:tc rowSpan="2"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横穿</a:t>
                      </a:r>
                      <a:endParaRPr lang="zh-CN" altLang="en-US" sz="2800" kern="100" dirty="0" smtClean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zh-CN" altLang="en-US" sz="2800" kern="100" dirty="0" smtClean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 (v.</a:t>
                      </a: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) </a:t>
                      </a:r>
                      <a:endParaRPr lang="en-US" sz="2800" kern="100" dirty="0" smtClean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2800" kern="100" dirty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We will </a:t>
                      </a:r>
                      <a:r>
                        <a:rPr lang="en-US" sz="2800" b="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road</a:t>
                      </a:r>
                      <a:r>
                        <a:rPr lang="en-US" sz="28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.</a:t>
                      </a:r>
                      <a:endParaRPr lang="en-US" sz="2800" kern="100" dirty="0" smtClean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我</a:t>
                      </a:r>
                      <a:r>
                        <a:rPr lang="zh-CN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们将横穿马路。</a:t>
                      </a:r>
                      <a:endParaRPr lang="zh-CN" sz="2400" kern="100" dirty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515">
                <a:tc vMerge="1"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0" kern="1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across</a:t>
                      </a:r>
                      <a:r>
                        <a:rPr lang="en-US" sz="28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(prep.</a:t>
                      </a: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)</a:t>
                      </a:r>
                      <a:endParaRPr lang="en-US" sz="2800" kern="100" dirty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We will </a:t>
                      </a:r>
                      <a:r>
                        <a:rPr lang="en-US" sz="2800" b="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go across</a:t>
                      </a: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road.</a:t>
                      </a:r>
                      <a:endParaRPr lang="en-US" sz="2800" kern="100" dirty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我们将横穿那条马路。</a:t>
                      </a:r>
                      <a:endParaRPr lang="zh-CN" sz="2400" kern="100" dirty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75530" y="99060"/>
            <a:ext cx="25266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18"/>
          <p:cNvSpPr txBox="1"/>
          <p:nvPr/>
        </p:nvSpPr>
        <p:spPr>
          <a:xfrm>
            <a:off x="5179060" y="1971675"/>
            <a:ext cx="4121785" cy="737235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cross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= </a:t>
            </a:r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动词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+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across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7" name="图片 6" descr="3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78620" y="-1096645"/>
            <a:ext cx="2913380" cy="4827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6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9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48980" y="0"/>
            <a:ext cx="3843020" cy="6858000"/>
          </a:xfrm>
          <a:prstGeom prst="rect">
            <a:avLst/>
          </a:prstGeom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931795" y="560070"/>
            <a:ext cx="25266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0" name="TextBox 23"/>
          <p:cNvSpPr txBox="1"/>
          <p:nvPr/>
        </p:nvSpPr>
        <p:spPr>
          <a:xfrm>
            <a:off x="878840" y="1548765"/>
            <a:ext cx="11330305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We must teach children how to go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________ 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横穿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)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the road safely.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3340" name="TextBox 2"/>
          <p:cNvSpPr txBox="1"/>
          <p:nvPr/>
        </p:nvSpPr>
        <p:spPr>
          <a:xfrm>
            <a:off x="1104583" y="2651760"/>
            <a:ext cx="1328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0" grpId="0"/>
      <p:bldP spid="1230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50595" y="859155"/>
            <a:ext cx="302069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It’s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wide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and long.</a:t>
            </a:r>
            <a:endParaRPr lang="zh-CN" alt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726940" y="213995"/>
            <a:ext cx="25266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112010" y="1522095"/>
            <a:ext cx="6150610" cy="650875"/>
            <a:chOff x="3436" y="1435"/>
            <a:chExt cx="9686" cy="1025"/>
          </a:xfrm>
        </p:grpSpPr>
        <p:sp>
          <p:nvSpPr>
            <p:cNvPr id="3" name="矩形 2"/>
            <p:cNvSpPr/>
            <p:nvPr/>
          </p:nvSpPr>
          <p:spPr>
            <a:xfrm>
              <a:off x="3436" y="1435"/>
              <a:ext cx="9434" cy="10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21510" name="TextBox 39"/>
            <p:cNvSpPr txBox="1"/>
            <p:nvPr/>
          </p:nvSpPr>
          <p:spPr>
            <a:xfrm>
              <a:off x="4406" y="1435"/>
              <a:ext cx="8716" cy="10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30000"/>
                </a:lnSpc>
              </a:pPr>
              <a:r>
                <a:rPr lang="en-US" altLang="zh-CN" sz="28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wide</a:t>
              </a:r>
              <a:r>
                <a:rPr lang="en-US" altLang="zh-CN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 /wa</a:t>
              </a:r>
              <a:r>
                <a:rPr lang="en-US" altLang="zh-CN" sz="2800" b="1" dirty="0">
                  <a:solidFill>
                    <a:srgbClr val="000000"/>
                  </a:solidFill>
                  <a:latin typeface="GWIPA" panose="00000400000000000000" charset="0"/>
                  <a:ea typeface="黑体" panose="02010609060101010101" pitchFamily="49" charset="-122"/>
                  <a:cs typeface="GWIPA" panose="00000400000000000000" charset="0"/>
                  <a:sym typeface="+mn-ea"/>
                </a:rPr>
                <a:t>I</a:t>
              </a:r>
              <a:r>
                <a:rPr lang="en-US" altLang="zh-CN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d/     </a:t>
              </a:r>
              <a:r>
                <a:rPr lang="en-US" altLang="zh-CN" sz="2800"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adj.</a:t>
              </a:r>
              <a:r>
                <a:rPr lang="zh-CN" altLang="en-US" sz="2800"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宽的；广泛的</a:t>
              </a:r>
              <a:endPara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977265" y="1522095"/>
            <a:ext cx="1628140" cy="650454"/>
            <a:chOff x="1858" y="2152"/>
            <a:chExt cx="2564" cy="963"/>
          </a:xfrm>
        </p:grpSpPr>
        <p:sp>
          <p:nvSpPr>
            <p:cNvPr id="26638" name="AutoShape 2"/>
            <p:cNvSpPr>
              <a:spLocks noChangeArrowheads="1"/>
            </p:cNvSpPr>
            <p:nvPr/>
          </p:nvSpPr>
          <p:spPr bwMode="auto">
            <a:xfrm flipH="1">
              <a:off x="1858" y="2152"/>
              <a:ext cx="2564" cy="963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p>
              <a:endParaRPr lang="zh-CN" altLang="en-US"/>
            </a:p>
          </p:txBody>
        </p:sp>
        <p:sp>
          <p:nvSpPr>
            <p:cNvPr id="26639" name="文本框 24"/>
            <p:cNvSpPr txBox="1">
              <a:spLocks noChangeArrowheads="1"/>
            </p:cNvSpPr>
            <p:nvPr/>
          </p:nvSpPr>
          <p:spPr bwMode="auto">
            <a:xfrm>
              <a:off x="2008" y="2293"/>
              <a:ext cx="2264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知识点 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6</a:t>
              </a:r>
              <a:endPara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957580" y="2374265"/>
            <a:ext cx="668782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20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that, wide, bridge, how, is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______________________?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72515" y="3515995"/>
            <a:ext cx="385635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How wide is that bridge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pic>
        <p:nvPicPr>
          <p:cNvPr id="8" name="图片 7" descr="3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66785" y="2279015"/>
            <a:ext cx="3900805" cy="6462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927600" y="283210"/>
            <a:ext cx="25266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23595" y="829945"/>
            <a:ext cx="3937000" cy="7321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just" fontAlgn="auto">
              <a:lnSpc>
                <a:spcPts val="5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 mother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with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a baby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！</a:t>
            </a:r>
            <a:endParaRPr lang="zh-CN" altLang="en-US" sz="2800"/>
          </a:p>
        </p:txBody>
      </p:sp>
      <p:grpSp>
        <p:nvGrpSpPr>
          <p:cNvPr id="4" name="组合 3"/>
          <p:cNvGrpSpPr/>
          <p:nvPr/>
        </p:nvGrpSpPr>
        <p:grpSpPr>
          <a:xfrm>
            <a:off x="2112010" y="1806575"/>
            <a:ext cx="6974205" cy="650875"/>
            <a:chOff x="3436" y="1435"/>
            <a:chExt cx="10983" cy="1025"/>
          </a:xfrm>
        </p:grpSpPr>
        <p:sp>
          <p:nvSpPr>
            <p:cNvPr id="3" name="矩形 2"/>
            <p:cNvSpPr/>
            <p:nvPr/>
          </p:nvSpPr>
          <p:spPr>
            <a:xfrm>
              <a:off x="3436" y="1435"/>
              <a:ext cx="10706" cy="10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21510" name="TextBox 39"/>
            <p:cNvSpPr txBox="1"/>
            <p:nvPr/>
          </p:nvSpPr>
          <p:spPr>
            <a:xfrm>
              <a:off x="4406" y="1435"/>
              <a:ext cx="10013" cy="10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30000"/>
                </a:lnSpc>
              </a:pPr>
              <a:r>
                <a:rPr lang="en-US" altLang="zh-CN" sz="28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with  </a:t>
              </a:r>
              <a:r>
                <a:rPr lang="zh-CN" altLang="en-US" sz="2800">
                  <a:latin typeface="Calibri" panose="020F0502020204030204" charset="0"/>
                  <a:sym typeface="+mn-ea"/>
                </a:rPr>
                <a:t>①</a:t>
              </a:r>
              <a:r>
                <a:rPr lang="en-US" altLang="zh-CN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 </a:t>
              </a:r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带有</a:t>
              </a:r>
              <a:r>
                <a:rPr lang="en-US" altLang="zh-CN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...  </a:t>
              </a:r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表伴随    </a:t>
              </a:r>
              <a:r>
                <a:rPr lang="zh-CN" altLang="en-US" sz="2800">
                  <a:latin typeface="Calibri" panose="020F0502020204030204" charset="0"/>
                  <a:sym typeface="+mn-ea"/>
                </a:rPr>
                <a:t>②和</a:t>
              </a:r>
              <a:r>
                <a:rPr lang="en-US" altLang="zh-CN" sz="2800">
                  <a:latin typeface="Calibri" panose="020F0502020204030204" charset="0"/>
                  <a:sym typeface="+mn-ea"/>
                </a:rPr>
                <a:t>......</a:t>
              </a:r>
              <a:r>
                <a:rPr lang="zh-CN" altLang="en-US" sz="2800">
                  <a:latin typeface="Calibri" panose="020F0502020204030204" charset="0"/>
                  <a:sym typeface="+mn-ea"/>
                </a:rPr>
                <a:t>一起</a:t>
              </a:r>
              <a:endParaRPr lang="zh-CN" altLang="en-US" sz="2800" dirty="0">
                <a:latin typeface="Calibri" panose="020F050202020403020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929640" y="1806575"/>
            <a:ext cx="1628140" cy="650454"/>
            <a:chOff x="1858" y="2152"/>
            <a:chExt cx="2564" cy="963"/>
          </a:xfrm>
        </p:grpSpPr>
        <p:sp>
          <p:nvSpPr>
            <p:cNvPr id="26638" name="AutoShape 2"/>
            <p:cNvSpPr>
              <a:spLocks noChangeArrowheads="1"/>
            </p:cNvSpPr>
            <p:nvPr/>
          </p:nvSpPr>
          <p:spPr bwMode="auto">
            <a:xfrm flipH="1">
              <a:off x="1858" y="2152"/>
              <a:ext cx="2564" cy="963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p>
              <a:endParaRPr lang="zh-CN" altLang="en-US"/>
            </a:p>
          </p:txBody>
        </p:sp>
        <p:sp>
          <p:nvSpPr>
            <p:cNvPr id="26639" name="文本框 24"/>
            <p:cNvSpPr txBox="1">
              <a:spLocks noChangeArrowheads="1"/>
            </p:cNvSpPr>
            <p:nvPr/>
          </p:nvSpPr>
          <p:spPr bwMode="auto">
            <a:xfrm>
              <a:off x="2008" y="2293"/>
              <a:ext cx="2264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知识点 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7</a:t>
              </a:r>
              <a:endPara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929640" y="2521585"/>
            <a:ext cx="910463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20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Liu Yang is a tall man _____ short black hair.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A. of          B. has            C. like             D. with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29"/>
          <p:cNvSpPr txBox="1"/>
          <p:nvPr/>
        </p:nvSpPr>
        <p:spPr>
          <a:xfrm>
            <a:off x="367665" y="2905760"/>
            <a:ext cx="6572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图片 5" descr="3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1545" y="2263775"/>
            <a:ext cx="3900805" cy="6462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927600" y="-45720"/>
            <a:ext cx="252666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68680" y="722630"/>
            <a:ext cx="9231630" cy="7321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fontAlgn="auto">
              <a:lnSpc>
                <a:spcPts val="5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Can we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take a picture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 front of 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he statue, Ms. Martin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？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605280" y="1614170"/>
            <a:ext cx="10153650" cy="1214120"/>
            <a:chOff x="3436" y="1435"/>
            <a:chExt cx="15990" cy="1912"/>
          </a:xfrm>
        </p:grpSpPr>
        <p:sp>
          <p:nvSpPr>
            <p:cNvPr id="3" name="矩形 2"/>
            <p:cNvSpPr/>
            <p:nvPr/>
          </p:nvSpPr>
          <p:spPr>
            <a:xfrm>
              <a:off x="3436" y="1435"/>
              <a:ext cx="15989" cy="19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21510" name="TextBox 39"/>
            <p:cNvSpPr txBox="1"/>
            <p:nvPr/>
          </p:nvSpPr>
          <p:spPr>
            <a:xfrm>
              <a:off x="4406" y="1576"/>
              <a:ext cx="15020" cy="177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20000"/>
                </a:lnSpc>
              </a:pPr>
              <a:r>
                <a:rPr lang="en-US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take a picture = take a photo</a:t>
              </a:r>
              <a:r>
                <a:rPr lang="zh-CN" altLang="en-US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 </a:t>
              </a: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			</a:t>
              </a:r>
              <a:r>
                <a:rPr lang="zh-CN" altLang="en-US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拍照</a:t>
              </a:r>
              <a:endPara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take a picture of sb. = take a photo of sb.     	</a:t>
              </a:r>
              <a:r>
                <a:rPr lang="zh-CN" altLang="en-US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给某人拍照</a:t>
              </a: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 </a:t>
              </a:r>
              <a:endPara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70535" y="1614170"/>
            <a:ext cx="1628140" cy="1214452"/>
            <a:chOff x="1858" y="2152"/>
            <a:chExt cx="2564" cy="1798"/>
          </a:xfrm>
        </p:grpSpPr>
        <p:sp>
          <p:nvSpPr>
            <p:cNvPr id="26638" name="AutoShape 2"/>
            <p:cNvSpPr>
              <a:spLocks noChangeArrowheads="1"/>
            </p:cNvSpPr>
            <p:nvPr/>
          </p:nvSpPr>
          <p:spPr bwMode="auto">
            <a:xfrm flipH="1">
              <a:off x="1858" y="2152"/>
              <a:ext cx="2564" cy="1798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p>
              <a:endParaRPr lang="zh-CN" altLang="en-US"/>
            </a:p>
          </p:txBody>
        </p:sp>
        <p:sp>
          <p:nvSpPr>
            <p:cNvPr id="26639" name="文本框 24"/>
            <p:cNvSpPr txBox="1">
              <a:spLocks noChangeArrowheads="1"/>
            </p:cNvSpPr>
            <p:nvPr/>
          </p:nvSpPr>
          <p:spPr bwMode="auto">
            <a:xfrm>
              <a:off x="2008" y="2777"/>
              <a:ext cx="2264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知识点 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8</a:t>
              </a:r>
              <a:endPara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740410" y="2713355"/>
            <a:ext cx="950722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20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 Wei Hua asked a boy ________photos ________her.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A. to take; of	B. to take; in     C. take; of	  D. take; in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29"/>
          <p:cNvSpPr txBox="1"/>
          <p:nvPr/>
        </p:nvSpPr>
        <p:spPr>
          <a:xfrm>
            <a:off x="211455" y="3034665"/>
            <a:ext cx="6572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图片 6" descr="3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1545" y="2263775"/>
            <a:ext cx="3900805" cy="6462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927600" y="-45720"/>
            <a:ext cx="252666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7025" y="722630"/>
            <a:ext cx="9250680" cy="7321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fontAlgn="auto">
              <a:lnSpc>
                <a:spcPts val="5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Can we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take a picture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 front of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statue, Ms. Martin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？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605280" y="1598930"/>
            <a:ext cx="5032975" cy="650240"/>
            <a:chOff x="3436" y="1435"/>
            <a:chExt cx="8256" cy="1024"/>
          </a:xfrm>
        </p:grpSpPr>
        <p:sp>
          <p:nvSpPr>
            <p:cNvPr id="3" name="矩形 2"/>
            <p:cNvSpPr/>
            <p:nvPr/>
          </p:nvSpPr>
          <p:spPr>
            <a:xfrm>
              <a:off x="3436" y="1435"/>
              <a:ext cx="8256" cy="10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21510" name="TextBox 39"/>
            <p:cNvSpPr txBox="1"/>
            <p:nvPr/>
          </p:nvSpPr>
          <p:spPr>
            <a:xfrm>
              <a:off x="4406" y="1435"/>
              <a:ext cx="6639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20000"/>
                </a:lnSpc>
              </a:pPr>
              <a:r>
                <a:rPr lang="en-US" altLang="zh-CN" sz="2800" b="1" dirty="0">
                  <a:solidFill>
                    <a:srgbClr val="000000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in front of   </a:t>
              </a:r>
              <a:r>
                <a:rPr lang="zh-CN" alt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“在</a:t>
              </a:r>
              <a:r>
                <a:rPr lang="en-US" altLang="zh-CN" sz="240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……</a:t>
              </a:r>
              <a:r>
                <a:rPr lang="zh-CN" altLang="en-US" sz="240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前面</a:t>
              </a:r>
              <a:r>
                <a:rPr lang="zh-CN" alt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”</a:t>
              </a:r>
              <a:endParaRPr lang="zh-CN" altLang="en-US" sz="2800" dirty="0">
                <a:latin typeface="Calibri" panose="020F050202020403020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70535" y="1598930"/>
            <a:ext cx="1628140" cy="650454"/>
            <a:chOff x="1858" y="2152"/>
            <a:chExt cx="2564" cy="963"/>
          </a:xfrm>
        </p:grpSpPr>
        <p:sp>
          <p:nvSpPr>
            <p:cNvPr id="26638" name="AutoShape 2"/>
            <p:cNvSpPr>
              <a:spLocks noChangeArrowheads="1"/>
            </p:cNvSpPr>
            <p:nvPr/>
          </p:nvSpPr>
          <p:spPr bwMode="auto">
            <a:xfrm flipH="1">
              <a:off x="1858" y="2152"/>
              <a:ext cx="2564" cy="963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p>
              <a:endParaRPr lang="zh-CN" altLang="en-US"/>
            </a:p>
          </p:txBody>
        </p:sp>
        <p:sp>
          <p:nvSpPr>
            <p:cNvPr id="26639" name="文本框 24"/>
            <p:cNvSpPr txBox="1">
              <a:spLocks noChangeArrowheads="1"/>
            </p:cNvSpPr>
            <p:nvPr/>
          </p:nvSpPr>
          <p:spPr bwMode="auto">
            <a:xfrm>
              <a:off x="2008" y="2293"/>
              <a:ext cx="2264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知识点 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9</a:t>
              </a:r>
              <a:endPara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</p:grpSp>
      <p:sp>
        <p:nvSpPr>
          <p:cNvPr id="15" name="TextBox 1"/>
          <p:cNvSpPr txBox="1"/>
          <p:nvPr/>
        </p:nvSpPr>
        <p:spPr>
          <a:xfrm>
            <a:off x="4492943" y="2385378"/>
            <a:ext cx="524192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辨析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in front of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&amp;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in the front of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12445" y="2385695"/>
            <a:ext cx="3703955" cy="460375"/>
            <a:chOff x="807" y="3757"/>
            <a:chExt cx="5833" cy="725"/>
          </a:xfrm>
          <a:solidFill>
            <a:srgbClr val="FFC000"/>
          </a:solidFill>
        </p:grpSpPr>
        <p:sp>
          <p:nvSpPr>
            <p:cNvPr id="14383" name="矩形 11"/>
            <p:cNvSpPr/>
            <p:nvPr/>
          </p:nvSpPr>
          <p:spPr>
            <a:xfrm>
              <a:off x="807" y="3757"/>
              <a:ext cx="1642" cy="725"/>
            </a:xfrm>
            <a:prstGeom prst="rect">
              <a:avLst/>
            </a:prstGeom>
            <a:grp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sz="2400" dirty="0">
                  <a:solidFill>
                    <a:schemeClr val="tx1"/>
                  </a:solidFill>
                  <a:latin typeface="Adobe 黑体 Std R" pitchFamily="34" charset="-122"/>
                  <a:ea typeface="Adobe 黑体 Std R" pitchFamily="34" charset="-122"/>
                </a:rPr>
                <a:t>考向</a:t>
              </a:r>
              <a:endParaRPr lang="zh-CN" altLang="en-US" sz="2400" dirty="0">
                <a:solidFill>
                  <a:schemeClr val="tx1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sp>
          <p:nvSpPr>
            <p:cNvPr id="14385" name="TextBox 2"/>
            <p:cNvSpPr txBox="1"/>
            <p:nvPr/>
          </p:nvSpPr>
          <p:spPr>
            <a:xfrm>
              <a:off x="2077" y="3757"/>
              <a:ext cx="4563" cy="725"/>
            </a:xfrm>
            <a:prstGeom prst="rect">
              <a:avLst/>
            </a:prstGeom>
            <a:grp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2400" dirty="0">
                  <a:solidFill>
                    <a:schemeClr val="tx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 【</a:t>
              </a:r>
              <a:r>
                <a:rPr lang="zh-CN" altLang="en-US" sz="2400" dirty="0">
                  <a:solidFill>
                    <a:schemeClr val="tx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重点</a:t>
              </a:r>
              <a:r>
                <a:rPr lang="en-US" altLang="zh-CN" sz="2400" dirty="0">
                  <a:solidFill>
                    <a:schemeClr val="tx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】【</a:t>
              </a:r>
              <a:r>
                <a:rPr lang="zh-CN" altLang="en-US" sz="2400" dirty="0">
                  <a:solidFill>
                    <a:schemeClr val="tx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易错点</a:t>
              </a:r>
              <a:r>
                <a:rPr lang="en-US" altLang="zh-CN" sz="2400" dirty="0">
                  <a:solidFill>
                    <a:schemeClr val="tx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】</a:t>
              </a:r>
              <a:endParaRPr lang="en-US" altLang="zh-CN" sz="2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69900" y="3107690"/>
          <a:ext cx="11126470" cy="2633345"/>
        </p:xfrm>
        <a:graphic>
          <a:graphicData uri="http://schemas.openxmlformats.org/drawingml/2006/table">
            <a:tbl>
              <a:tblPr/>
              <a:tblGrid>
                <a:gridCol w="1245870"/>
                <a:gridCol w="3055620"/>
                <a:gridCol w="6824980"/>
              </a:tblGrid>
              <a:tr h="1316990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in front of</a:t>
                      </a:r>
                      <a:endParaRPr lang="zh-CN" sz="2400" kern="100" dirty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在</a:t>
                      </a:r>
                      <a:r>
                        <a:rPr lang="en-US" altLang="zh-CN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……</a:t>
                      </a:r>
                      <a:r>
                        <a:rPr lang="zh-CN" altLang="en-US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前面，强调一个物体在另一个物体</a:t>
                      </a:r>
                      <a:r>
                        <a:rPr lang="zh-CN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外部</a:t>
                      </a:r>
                      <a:r>
                        <a:rPr lang="zh-CN" altLang="en-US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的前面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	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</a:pPr>
                      <a:r>
                        <a:rPr lang="en-US" sz="24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There is a big tree </a:t>
                      </a:r>
                      <a:r>
                        <a:rPr lang="en-US" sz="2400" kern="1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in front of </a:t>
                      </a:r>
                      <a:r>
                        <a:rPr lang="en-US" sz="24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my house.</a:t>
                      </a:r>
                      <a:endParaRPr lang="en-US" sz="2400" kern="100" dirty="0" smtClean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我家房前有一棵大树。</a:t>
                      </a:r>
                      <a:endParaRPr lang="zh-CN" altLang="en-US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305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in the front of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	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在</a:t>
                      </a:r>
                      <a:r>
                        <a:rPr lang="en-US" altLang="zh-CN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……</a:t>
                      </a:r>
                      <a:r>
                        <a:rPr lang="zh-CN" altLang="en-US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前部</a:t>
                      </a:r>
                      <a:r>
                        <a:rPr lang="en-US" altLang="zh-CN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altLang="en-US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端，强调一个物体在另一个物体</a:t>
                      </a:r>
                      <a:r>
                        <a:rPr lang="zh-CN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内部</a:t>
                      </a:r>
                      <a:r>
                        <a:rPr lang="zh-CN" altLang="en-US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的前面。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</a:pPr>
                      <a:r>
                        <a:rPr lang="en-US" sz="24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Put the shortest flowers</a:t>
                      </a:r>
                      <a:r>
                        <a:rPr lang="en-US" sz="2400" kern="1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in the front of</a:t>
                      </a:r>
                      <a:r>
                        <a:rPr lang="en-US" sz="2400" kern="100" dirty="0" smtClean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bunch.</a:t>
                      </a:r>
                      <a:endParaRPr lang="en-US" sz="2400" kern="100" dirty="0" smtClean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err="1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把最短的花放在花束的靠前位置</a:t>
                      </a: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。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9644380" y="2385695"/>
            <a:ext cx="31299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里</a:t>
            </a:r>
            <a:r>
              <a:rPr lang="zh-CN" altLang="en-US" sz="2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1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zh-CN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外不 </a:t>
            </a:r>
            <a:r>
              <a:rPr lang="en-US" altLang="zh-CN" sz="2800" b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endParaRPr lang="en-US" altLang="zh-CN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图片 8" descr="3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44380" y="-1079500"/>
            <a:ext cx="2527300" cy="4187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72" name="TextBox 23"/>
          <p:cNvSpPr txBox="1"/>
          <p:nvPr/>
        </p:nvSpPr>
        <p:spPr>
          <a:xfrm>
            <a:off x="854710" y="1208405"/>
            <a:ext cx="7192010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20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There is a sofa ___ the TV. John likes 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 watch TV on the sofa.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in the front of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　 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in front of       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above       		   D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over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6399" name="TextBox 2"/>
          <p:cNvSpPr txBox="1"/>
          <p:nvPr/>
        </p:nvSpPr>
        <p:spPr>
          <a:xfrm>
            <a:off x="414973" y="1559878"/>
            <a:ext cx="439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32350" y="424815"/>
            <a:ext cx="25266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知识操练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图片 9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46720" y="0"/>
            <a:ext cx="414528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5120" y="768350"/>
            <a:ext cx="5374005" cy="50927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ts val="6500"/>
              </a:lnSpc>
            </a:pPr>
            <a:r>
              <a:rPr lang="en-US" altLang="zh-C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Words:</a:t>
            </a:r>
            <a:endParaRPr lang="zh-CN" altLang="en-US" sz="28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6500"/>
              </a:lnSpc>
            </a:pPr>
            <a:r>
              <a:rPr lang="en-US" altLang="zh-CN" sz="28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       n.  </a:t>
            </a:r>
            <a:r>
              <a:rPr lang="zh-CN" altLang="en-US" sz="28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群；组；团体</a:t>
            </a:r>
            <a:endParaRPr lang="zh-CN" altLang="en-US" sz="280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65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bridge       n.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桥梁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65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        v.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横跨；横穿</a:t>
            </a:r>
            <a:endParaRPr lang="zh-CN" altLang="en-US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65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wide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	        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adj.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宽的；广泛的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65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cheese      n.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干酪；奶酪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48605" y="721360"/>
            <a:ext cx="6183630" cy="4258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ts val="6500"/>
              </a:lnSpc>
            </a:pPr>
            <a:r>
              <a:rPr lang="en-US" altLang="zh-C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Phrases</a:t>
            </a:r>
            <a:r>
              <a:rPr lang="en-US" altLang="zh-CN" sz="2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endParaRPr lang="en-US" altLang="zh-CN" sz="28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ts val="65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 front of  		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在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.....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前面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65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lead sb. to...    	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带领某人去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......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6500"/>
              </a:lnSpc>
            </a:pPr>
            <a:r>
              <a:rPr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go for a walk 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去散步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ts val="6500"/>
              </a:lnSpc>
            </a:pPr>
            <a:r>
              <a:rPr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take a picture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照相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2055" name="TextBox 17"/>
          <p:cNvSpPr txBox="1"/>
          <p:nvPr/>
        </p:nvSpPr>
        <p:spPr>
          <a:xfrm>
            <a:off x="3635375" y="76200"/>
            <a:ext cx="47796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600" b="1" dirty="0">
                <a:solidFill>
                  <a:schemeClr val="accent1">
                    <a:lumMod val="75000"/>
                  </a:schemeClr>
                </a:solidFill>
                <a:latin typeface="华康少女文字W5(P)" panose="040F0500000000000000" charset="-122"/>
                <a:ea typeface="华康少女文字W5(P)" panose="040F0500000000000000" charset="-122"/>
                <a:cs typeface="华康少女文字W5(P)" panose="040F0500000000000000" charset="-122"/>
              </a:rPr>
              <a:t>Lesson4 </a:t>
            </a:r>
            <a:r>
              <a:rPr lang="zh-CN" altLang="en-US" sz="3600" b="1" dirty="0">
                <a:solidFill>
                  <a:schemeClr val="accent1">
                    <a:lumMod val="75000"/>
                  </a:schemeClr>
                </a:solidFill>
                <a:latin typeface="华康少女文字W5(P)" panose="040F0500000000000000" charset="-122"/>
                <a:ea typeface="华康少女文字W5(P)" panose="040F0500000000000000" charset="-122"/>
                <a:cs typeface="华康少女文字W5(P)" panose="040F0500000000000000" charset="-122"/>
              </a:rPr>
              <a:t>重点短语</a:t>
            </a:r>
            <a:endParaRPr lang="zh-CN" altLang="en-US" sz="3600" b="1" dirty="0">
              <a:solidFill>
                <a:schemeClr val="accent1">
                  <a:lumMod val="75000"/>
                </a:schemeClr>
              </a:solidFill>
              <a:latin typeface="华康少女文字W5(P)" panose="040F0500000000000000" charset="-122"/>
              <a:ea typeface="华康少女文字W5(P)" panose="040F0500000000000000" charset="-122"/>
              <a:cs typeface="华康少女文字W5(P)" panose="040F0500000000000000" charset="-122"/>
            </a:endParaRPr>
          </a:p>
        </p:txBody>
      </p:sp>
      <p:pic>
        <p:nvPicPr>
          <p:cNvPr id="3" name="L4单词音频">
            <a:hlinkClick r:id="" action="ppaction://media"/>
          </p:cNvPr>
          <p:cNvPicPr/>
          <p:nvPr>
            <a:videoFile r:link="rId1"/>
            <p:extLst>
              <p:ext uri="{DAA4B4D4-6D71-4841-9C94-3DE7FCFB9230}">
                <p14:media xmlns:p14="http://schemas.microsoft.com/office/powerpoint/2010/main" r:embed="rId2"/>
              </p:ext>
            </p:extLst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1012805" y="-9525"/>
            <a:ext cx="1179195" cy="777875"/>
          </a:xfrm>
          <a:prstGeom prst="rect">
            <a:avLst/>
          </a:prstGeom>
        </p:spPr>
      </p:pic>
      <p:pic>
        <p:nvPicPr>
          <p:cNvPr id="6" name="图片 5" descr="3"/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1545" y="2263775"/>
            <a:ext cx="3900805" cy="6462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 fullScrn="0">
              <p:cMediaNode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116580" y="0"/>
            <a:ext cx="252666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知识总结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2" name="文本框 1"/>
          <p:cNvSpPr txBox="1">
            <a:spLocks noChangeArrowheads="1"/>
          </p:cNvSpPr>
          <p:nvPr/>
        </p:nvSpPr>
        <p:spPr bwMode="auto">
          <a:xfrm>
            <a:off x="564931" y="661529"/>
            <a:ext cx="11312547" cy="5046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）重点单词： </a:t>
            </a:r>
            <a:endParaRPr lang="en-US" altLang="zh-CN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/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over 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			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在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……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上面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(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不接触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)</a:t>
            </a:r>
            <a:endParaRPr lang="en-US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 algn="l"/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cross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			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横跨；横穿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across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			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横跨；横穿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）重点短语及用法：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/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 go for a walk		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去散步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	go down			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沿着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...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	lead sb. to </a:t>
            </a:r>
            <a:r>
              <a:rPr 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...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		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带领某人去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......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	take a picture of sb.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	= take a photo of sb.    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给某人拍照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	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in front of  			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在</a:t>
            </a:r>
            <a:r>
              <a:rPr lang="en-US" altLang="zh-CN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……</a:t>
            </a: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前面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endParaRPr lang="zh-CN" altLang="en-US" sz="2800" dirty="0" smtClean="0">
              <a:sym typeface="+mn-ea"/>
            </a:endParaRPr>
          </a:p>
        </p:txBody>
      </p:sp>
      <p:pic>
        <p:nvPicPr>
          <p:cNvPr id="10" name="图片 9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46720" y="0"/>
            <a:ext cx="414528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454400" y="77470"/>
            <a:ext cx="25266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课堂练习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0" name="TextBox 4"/>
          <p:cNvSpPr txBox="1">
            <a:spLocks noChangeArrowheads="1"/>
          </p:cNvSpPr>
          <p:nvPr/>
        </p:nvSpPr>
        <p:spPr bwMode="auto">
          <a:xfrm>
            <a:off x="728345" y="1373505"/>
            <a:ext cx="7978775" cy="461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一、单项选择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Turn right __________ the traffic lights.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4508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2445" algn="l"/>
              </a:tabLst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in	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on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4508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2445" algn="l"/>
              </a:tabLst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for	D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at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2445" algn="l"/>
              </a:tabLst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2. Look! There is a bridge __________ the river.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4508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2445" algn="l"/>
              </a:tabLst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over	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at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4508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2445" algn="l"/>
              </a:tabLst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on	D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under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8" name="TextBox 29"/>
          <p:cNvSpPr txBox="1"/>
          <p:nvPr/>
        </p:nvSpPr>
        <p:spPr>
          <a:xfrm>
            <a:off x="131128" y="2192655"/>
            <a:ext cx="5969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728345" y="843280"/>
            <a:ext cx="3536950" cy="650875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【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点拨</a:t>
            </a:r>
            <a:r>
              <a:rPr lang="en-US" altLang="zh-CN" sz="2800" b="1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】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语境分析法</a:t>
            </a:r>
            <a:endParaRPr lang="zh-CN" altLang="en-US" sz="2800" b="1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131128" y="4005263"/>
            <a:ext cx="5969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" name="图片 9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07120" y="0"/>
            <a:ext cx="348488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5" grpId="0" bldLvl="0" animBg="1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04" name="TextBox 4"/>
          <p:cNvSpPr txBox="1">
            <a:spLocks noChangeArrowheads="1"/>
          </p:cNvSpPr>
          <p:nvPr/>
        </p:nvSpPr>
        <p:spPr bwMode="auto">
          <a:xfrm>
            <a:off x="452120" y="273050"/>
            <a:ext cx="11963400" cy="121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3. My parents like__________ after supper.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266700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take a picture   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go to work  C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going for a walk D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going down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8" name="TextBox 29"/>
          <p:cNvSpPr txBox="1"/>
          <p:nvPr/>
        </p:nvSpPr>
        <p:spPr>
          <a:xfrm>
            <a:off x="0" y="363855"/>
            <a:ext cx="5969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198755" y="1634490"/>
            <a:ext cx="8750300" cy="650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点拨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】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固定搭配法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。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like doing sth.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喜欢做某事。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128" name="TextBox 4"/>
          <p:cNvSpPr txBox="1">
            <a:spLocks noChangeArrowheads="1"/>
          </p:cNvSpPr>
          <p:nvPr/>
        </p:nvSpPr>
        <p:spPr bwMode="auto">
          <a:xfrm>
            <a:off x="426720" y="2384425"/>
            <a:ext cx="1176528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0850" marR="0" lvl="0" indent="-4508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4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Mingming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is taller than me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，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so I sit ____ him in our classroom.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4508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9145" algn="l"/>
              </a:tabLst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at the back of	  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near         C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in front of	      D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in the front of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9145" algn="l"/>
              </a:tabLst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5. There are many cars in the street. Don't ____ the road.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4508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9145" algn="l"/>
              </a:tabLst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go	  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cross         C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walk	               D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across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TextBox 29"/>
          <p:cNvSpPr txBox="1"/>
          <p:nvPr/>
        </p:nvSpPr>
        <p:spPr>
          <a:xfrm>
            <a:off x="-317" y="2512378"/>
            <a:ext cx="5969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0" y="3809683"/>
            <a:ext cx="5969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4" name="图片 13" descr="3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93860" y="3657600"/>
            <a:ext cx="2898140" cy="45637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5" grpId="0"/>
      <p:bldP spid="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30" name="TextBox 17"/>
          <p:cNvSpPr txBox="1"/>
          <p:nvPr/>
        </p:nvSpPr>
        <p:spPr>
          <a:xfrm>
            <a:off x="134620" y="768350"/>
            <a:ext cx="1205738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ts val="5400"/>
              </a:lnSpc>
            </a:pPr>
            <a:r>
              <a:rPr lang="en-US" altLang="zh-CN" sz="2800" i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group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u="sng" dirty="0">
                <a:solidFill>
                  <a:srgbClr val="0427DA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takes a train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to Lanzhou.  Then they go to the hotel. Later, they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go for a walk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along the Yellow River.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ts val="5400"/>
              </a:lnSpc>
            </a:pP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Li Ming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All right. Let’s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go down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this street and </a:t>
            </a:r>
            <a:r>
              <a:rPr lang="en-US" altLang="zh-CN" sz="2800" u="sng" dirty="0">
                <a:solidFill>
                  <a:srgbClr val="0427DA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turn left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at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the traffic lights. This road will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lead us to</a:t>
            </a:r>
            <a:r>
              <a:rPr lang="en-US" altLang="zh-CN" sz="2800" dirty="0">
                <a:solidFill>
                  <a:srgbClr val="0427DA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the Yellow River.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ts val="5400"/>
              </a:lnSpc>
            </a:pP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Danny</a:t>
            </a: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Look! A bridge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！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ts val="5400"/>
              </a:lnSpc>
            </a:pP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Li Ming</a:t>
            </a: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This is the Lanzhou Zhongshan Bridge. It was the first bridge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over</a:t>
            </a:r>
            <a:r>
              <a:rPr lang="en-US" altLang="zh-CN" sz="2800" u="sng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the Yellow River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 The Silk Road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crossed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the Yellow River in Lanzhou.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ts val="5400"/>
              </a:lnSpc>
            </a:pP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Danny</a:t>
            </a: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Wow, the Yellow River is so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wide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！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02810" y="0"/>
            <a:ext cx="27870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latin typeface="华康少女文字W5(P)" panose="040F0500000000000000" charset="-122"/>
                <a:ea typeface="华康少女文字W5(P)" panose="040F0500000000000000" charset="-122"/>
              </a:rPr>
              <a:t>课文呈现</a:t>
            </a:r>
            <a:endParaRPr lang="zh-CN" altLang="en-US" sz="4400" b="1">
              <a:latin typeface="华康少女文字W5(P)" panose="040F0500000000000000" charset="-122"/>
              <a:ea typeface="华康少女文字W5(P)" panose="040F0500000000000000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80690" y="568960"/>
            <a:ext cx="113284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乘火车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30630" y="1294130"/>
            <a:ext cx="113284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去散步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94200" y="1976755"/>
            <a:ext cx="101219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沿着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023860" y="1883410"/>
            <a:ext cx="113284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向左转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16725" y="3049905"/>
            <a:ext cx="223393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带领我们去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</a:rPr>
              <a:t>...</a:t>
            </a:r>
            <a:endParaRPr lang="en-US" altLang="zh-CN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55270" y="4605655"/>
            <a:ext cx="2724785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跨越在黄河的上面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106160" y="4732655"/>
            <a:ext cx="113284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横跨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132320" y="5791835"/>
            <a:ext cx="89154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宽广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1" name="图片 10" descr="3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82860" y="4605655"/>
            <a:ext cx="1896110" cy="31426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4" grpId="0" bldLvl="0" animBg="1"/>
      <p:bldP spid="4" grpId="1" animBg="1"/>
      <p:bldP spid="5" grpId="0" bldLvl="0" animBg="1"/>
      <p:bldP spid="5" grpId="1" animBg="1"/>
      <p:bldP spid="6" grpId="0" bldLvl="0" animBg="1"/>
      <p:bldP spid="6" grpId="1" animBg="1"/>
      <p:bldP spid="7" grpId="0" bldLvl="0" animBg="1"/>
      <p:bldP spid="7" grpId="1" animBg="1"/>
      <p:bldP spid="8" grpId="0" bldLvl="0" animBg="1"/>
      <p:bldP spid="8" grpId="1" animBg="1"/>
      <p:bldP spid="9" grpId="0" bldLvl="0" animBg="1"/>
      <p:bldP spid="9" grpId="1" animBg="1"/>
      <p:bldP spid="10" grpId="0" bldLvl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52" name="TextBox 21"/>
          <p:cNvSpPr txBox="1"/>
          <p:nvPr/>
        </p:nvSpPr>
        <p:spPr>
          <a:xfrm>
            <a:off x="0" y="194310"/>
            <a:ext cx="9740900" cy="2656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 fontAlgn="auto">
              <a:lnSpc>
                <a:spcPts val="5000"/>
              </a:lnSpc>
            </a:pP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Li Ming</a:t>
            </a: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Yes. It’s wide and long. The Yellow River is about 5 400  kilometres long. We </a:t>
            </a:r>
            <a:r>
              <a:rPr lang="en-US" altLang="zh-CN" sz="2800" u="sng" dirty="0">
                <a:latin typeface="Arial" panose="020B0604020202020204" pitchFamily="34" charset="0"/>
                <a:cs typeface="Arial" panose="020B0604020202020204" pitchFamily="34" charset="0"/>
              </a:rPr>
              <a:t>call it the Mother River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ts val="5000"/>
              </a:lnSpc>
            </a:pP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Look! A statue beside the Yellow River! </a:t>
            </a:r>
            <a:r>
              <a:rPr lang="en-US" altLang="zh-CN" sz="2800" u="sng" dirty="0">
                <a:latin typeface="Arial" panose="020B0604020202020204" pitchFamily="34" charset="0"/>
                <a:cs typeface="Arial" panose="020B0604020202020204" pitchFamily="34" charset="0"/>
              </a:rPr>
              <a:t>A mother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altLang="zh-CN" sz="2800" u="sng" dirty="0">
                <a:latin typeface="Arial" panose="020B0604020202020204" pitchFamily="34" charset="0"/>
                <a:cs typeface="Arial" panose="020B0604020202020204" pitchFamily="34" charset="0"/>
              </a:rPr>
              <a:t> a baby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zh-CN" altLang="en-US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153" name="Picture 10" descr="C:\Users\Administrator\Desktop\七下冀教发兼职文件\U1教材图片\Lesson 4（1）P8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40900" y="0"/>
            <a:ext cx="2451100" cy="334899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4" name="TextBox 1"/>
          <p:cNvSpPr txBox="1"/>
          <p:nvPr/>
        </p:nvSpPr>
        <p:spPr>
          <a:xfrm>
            <a:off x="2658745" y="3061970"/>
            <a:ext cx="9421495" cy="32975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ts val="5000"/>
              </a:lnSpc>
            </a:pP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Li Ming</a:t>
            </a: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Oh, that’s the Mother River Statue.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5000"/>
              </a:lnSpc>
            </a:pP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Ms. Martin</a:t>
            </a: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It’s beautiful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5000"/>
              </a:lnSpc>
            </a:pP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Can we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picture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front of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 statue, Ms. Martin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5000"/>
              </a:lnSpc>
            </a:pP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Ms. Martin</a:t>
            </a: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 </a:t>
            </a:r>
            <a:endParaRPr lang="zh-CN" altLang="en-US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155" name="Picture 11" descr="C:\Users\Administrator\Desktop\七下冀教发兼职文件\U1教材图片\Lesson 4（2）P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61970"/>
            <a:ext cx="2658745" cy="27343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4057015" y="647700"/>
            <a:ext cx="2478405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把它叫做母亲河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75840" y="2291715"/>
            <a:ext cx="3126105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一位抱着婴儿的母亲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33770" y="5018405"/>
            <a:ext cx="100330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拍照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906385" y="5018405"/>
            <a:ext cx="2000885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在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</a:rPr>
              <a:t>.....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前面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图片 5" descr="3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07270" y="4087495"/>
            <a:ext cx="2271395" cy="3763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2" grpId="0" bldLvl="0" animBg="1"/>
      <p:bldP spid="2" grpId="1" animBg="1"/>
      <p:bldP spid="5" grpId="0" bldLvl="0" animBg="1"/>
      <p:bldP spid="5" grpId="1" animBg="1"/>
      <p:bldP spid="7" grpId="0" bldLvl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 descr="3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51925" y="3129915"/>
            <a:ext cx="3382645" cy="560451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197610" y="1019175"/>
            <a:ext cx="589280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group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takes a train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to Lanzhou.</a:t>
            </a:r>
            <a:endParaRPr lang="zh-CN" altLang="en-US" sz="280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82515" y="278765"/>
            <a:ext cx="281178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102360" y="1649730"/>
            <a:ext cx="4890135" cy="741680"/>
            <a:chOff x="1736" y="2598"/>
            <a:chExt cx="7701" cy="1168"/>
          </a:xfrm>
        </p:grpSpPr>
        <p:grpSp>
          <p:nvGrpSpPr>
            <p:cNvPr id="4" name="组合 3"/>
            <p:cNvGrpSpPr/>
            <p:nvPr/>
          </p:nvGrpSpPr>
          <p:grpSpPr>
            <a:xfrm>
              <a:off x="3949" y="2598"/>
              <a:ext cx="5488" cy="1168"/>
              <a:chOff x="3436" y="1435"/>
              <a:chExt cx="15444" cy="1168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3436" y="1435"/>
                <a:ext cx="15444" cy="116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1" lang="zh-CN" altLang="en-US"/>
              </a:p>
            </p:txBody>
          </p:sp>
          <p:sp>
            <p:nvSpPr>
              <p:cNvPr id="21510" name="TextBox 39"/>
              <p:cNvSpPr txBox="1"/>
              <p:nvPr/>
            </p:nvSpPr>
            <p:spPr>
              <a:xfrm>
                <a:off x="4406" y="1576"/>
                <a:ext cx="14421" cy="95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>
                  <a:lnSpc>
                    <a:spcPct val="120000"/>
                  </a:lnSpc>
                </a:pPr>
                <a:r>
                  <a:rPr lang="en-US" altLang="zh-CN" sz="2800" dirty="0">
                    <a:latin typeface="Arial" panose="020B0604020202020204" pitchFamily="34" charset="0"/>
                    <a:ea typeface="黑体" panose="02010609060101010101" pitchFamily="49" charset="-122"/>
                    <a:cs typeface="Arial" panose="020B0604020202020204" pitchFamily="34" charset="0"/>
                    <a:sym typeface="+mn-ea"/>
                  </a:rPr>
                  <a:t>group  </a:t>
                </a:r>
                <a:r>
                  <a:rPr lang="zh-CN" altLang="en-US" sz="2400" dirty="0">
                    <a:latin typeface="Arial" panose="020B0604020202020204" pitchFamily="34" charset="0"/>
                    <a:ea typeface="黑体" panose="02010609060101010101" pitchFamily="49" charset="-122"/>
                    <a:cs typeface="Arial" panose="020B0604020202020204" pitchFamily="34" charset="0"/>
                    <a:sym typeface="+mn-ea"/>
                  </a:rPr>
                  <a:t>群，组，团体</a:t>
                </a:r>
                <a:endParaRPr lang="zh-CN" altLang="en-US" sz="24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736" y="2598"/>
              <a:ext cx="2564" cy="1169"/>
              <a:chOff x="1858" y="2152"/>
              <a:chExt cx="2564" cy="1099"/>
            </a:xfrm>
          </p:grpSpPr>
          <p:sp>
            <p:nvSpPr>
              <p:cNvPr id="26638" name="AutoShape 2"/>
              <p:cNvSpPr>
                <a:spLocks noChangeArrowheads="1"/>
              </p:cNvSpPr>
              <p:nvPr/>
            </p:nvSpPr>
            <p:spPr bwMode="auto">
              <a:xfrm flipH="1">
                <a:off x="1858" y="2152"/>
                <a:ext cx="2564" cy="1099"/>
              </a:xfrm>
              <a:prstGeom prst="roundRect">
                <a:avLst>
                  <a:gd name="adj" fmla="val 47681"/>
                </a:avLst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66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p>
                <a:endParaRPr lang="zh-CN" altLang="en-US"/>
              </a:p>
            </p:txBody>
          </p:sp>
          <p:sp>
            <p:nvSpPr>
              <p:cNvPr id="26639" name="文本框 24"/>
              <p:cNvSpPr txBox="1">
                <a:spLocks noChangeArrowheads="1"/>
              </p:cNvSpPr>
              <p:nvPr/>
            </p:nvSpPr>
            <p:spPr bwMode="auto">
              <a:xfrm>
                <a:off x="2008" y="2360"/>
                <a:ext cx="2264" cy="6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p>
                <a:r>
                  <a:rPr lang="zh-CN" altLang="en-US" sz="2400" b="1" dirty="0">
                    <a:solidFill>
                      <a:schemeClr val="bg1"/>
                    </a:solidFill>
                    <a:latin typeface="Adobe 黑体 Std R" pitchFamily="34" charset="-122"/>
                    <a:ea typeface="Adobe 黑体 Std R" pitchFamily="34" charset="-122"/>
                  </a:rPr>
                  <a:t>知识点 </a:t>
                </a:r>
                <a:r>
                  <a:rPr lang="en-US" altLang="zh-CN" sz="2400" b="1" dirty="0">
                    <a:solidFill>
                      <a:schemeClr val="bg1"/>
                    </a:solidFill>
                    <a:latin typeface="Adobe 黑体 Std R" pitchFamily="34" charset="-122"/>
                    <a:ea typeface="Adobe 黑体 Std R" pitchFamily="34" charset="-122"/>
                  </a:rPr>
                  <a:t>1</a:t>
                </a:r>
                <a:endParaRPr lang="en-US" altLang="zh-CN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endParaRP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1161415" y="2250440"/>
            <a:ext cx="7162165" cy="1814830"/>
            <a:chOff x="1829" y="3544"/>
            <a:chExt cx="11279" cy="2858"/>
          </a:xfrm>
        </p:grpSpPr>
        <p:sp>
          <p:nvSpPr>
            <p:cNvPr id="7" name="TextBox 10"/>
            <p:cNvSpPr txBox="1"/>
            <p:nvPr/>
          </p:nvSpPr>
          <p:spPr>
            <a:xfrm>
              <a:off x="3448" y="3544"/>
              <a:ext cx="9661" cy="285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200000"/>
                </a:lnSpc>
              </a:pPr>
              <a:r>
                <a:rPr lang="en-US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in groups 		 </a:t>
              </a:r>
              <a:r>
                <a:rPr lang="zh-CN" altLang="en-US" sz="24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成群地，成组地</a:t>
              </a:r>
              <a:endPara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  <a:p>
              <a:pPr>
                <a:lnSpc>
                  <a:spcPct val="200000"/>
                </a:lnSpc>
              </a:pP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a group of...	</a:t>
              </a:r>
              <a:r>
                <a:rPr lang="zh-CN" altLang="en-US" sz="24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一群，一组</a:t>
              </a:r>
              <a:r>
                <a:rPr lang="en-US" altLang="zh-CN" sz="24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...</a:t>
              </a:r>
              <a:endPara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8209" name="矩形 11"/>
            <p:cNvSpPr/>
            <p:nvPr/>
          </p:nvSpPr>
          <p:spPr>
            <a:xfrm>
              <a:off x="1829" y="4204"/>
              <a:ext cx="1619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zh-CN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sz="2400" b="1" dirty="0">
                  <a:solidFill>
                    <a:srgbClr val="FF0000"/>
                  </a:solidFill>
                  <a:latin typeface="Adobe 黑体 Std R" pitchFamily="34" charset="-122"/>
                  <a:ea typeface="Adobe 黑体 Std R" pitchFamily="34" charset="-122"/>
                </a:rPr>
                <a:t>考向</a:t>
              </a:r>
              <a:endPara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</p:grpSp>
      <p:sp>
        <p:nvSpPr>
          <p:cNvPr id="8" name="TextBox 10"/>
          <p:cNvSpPr txBox="1"/>
          <p:nvPr/>
        </p:nvSpPr>
        <p:spPr>
          <a:xfrm>
            <a:off x="1348105" y="3847465"/>
            <a:ext cx="12710795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Students are standing in _________(group) waiting </a:t>
            </a:r>
            <a:endParaRPr 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for their new teacher.</a:t>
            </a:r>
            <a:endParaRPr 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9" name="TextBox 29"/>
          <p:cNvSpPr txBox="1"/>
          <p:nvPr/>
        </p:nvSpPr>
        <p:spPr>
          <a:xfrm>
            <a:off x="5589905" y="4065270"/>
            <a:ext cx="13970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groups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912360" y="128270"/>
            <a:ext cx="281178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959610" y="1401445"/>
            <a:ext cx="8645525" cy="741680"/>
            <a:chOff x="3436" y="1435"/>
            <a:chExt cx="15444" cy="1168"/>
          </a:xfrm>
        </p:grpSpPr>
        <p:sp>
          <p:nvSpPr>
            <p:cNvPr id="2" name="矩形 1"/>
            <p:cNvSpPr/>
            <p:nvPr/>
          </p:nvSpPr>
          <p:spPr>
            <a:xfrm>
              <a:off x="3436" y="1435"/>
              <a:ext cx="15444" cy="116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21510" name="TextBox 39"/>
            <p:cNvSpPr txBox="1"/>
            <p:nvPr/>
          </p:nvSpPr>
          <p:spPr>
            <a:xfrm>
              <a:off x="4406" y="1576"/>
              <a:ext cx="14421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20000"/>
                </a:lnSpc>
              </a:pP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go for a walk </a:t>
              </a:r>
              <a:r>
                <a:rPr lang="zh-CN" altLang="en-US" sz="24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去散步</a:t>
              </a:r>
              <a:r>
                <a:rPr lang="zh-CN" altLang="en-US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＝ </a:t>
              </a: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take a walk </a:t>
              </a:r>
              <a:r>
                <a:rPr lang="zh-CN" altLang="en-US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＝ </a:t>
              </a: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go for walks</a:t>
              </a:r>
              <a:endPara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24865" y="1400810"/>
            <a:ext cx="1628140" cy="742315"/>
            <a:chOff x="1858" y="2152"/>
            <a:chExt cx="2564" cy="1099"/>
          </a:xfrm>
        </p:grpSpPr>
        <p:sp>
          <p:nvSpPr>
            <p:cNvPr id="26638" name="AutoShape 2"/>
            <p:cNvSpPr>
              <a:spLocks noChangeArrowheads="1"/>
            </p:cNvSpPr>
            <p:nvPr/>
          </p:nvSpPr>
          <p:spPr bwMode="auto">
            <a:xfrm flipH="1">
              <a:off x="1858" y="2152"/>
              <a:ext cx="2564" cy="1099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p>
              <a:endParaRPr lang="zh-CN" altLang="en-US"/>
            </a:p>
          </p:txBody>
        </p:sp>
        <p:sp>
          <p:nvSpPr>
            <p:cNvPr id="26639" name="文本框 24"/>
            <p:cNvSpPr txBox="1">
              <a:spLocks noChangeArrowheads="1"/>
            </p:cNvSpPr>
            <p:nvPr/>
          </p:nvSpPr>
          <p:spPr bwMode="auto">
            <a:xfrm>
              <a:off x="2008" y="2360"/>
              <a:ext cx="2264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知识点 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2</a:t>
              </a:r>
              <a:endPara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</p:grpSp>
      <p:sp>
        <p:nvSpPr>
          <p:cNvPr id="6" name="TextBox 10"/>
          <p:cNvSpPr txBox="1"/>
          <p:nvPr/>
        </p:nvSpPr>
        <p:spPr>
          <a:xfrm>
            <a:off x="2183130" y="2228215"/>
            <a:ext cx="5017770" cy="1130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go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＋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for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＋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 /an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＋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</a:t>
            </a:r>
            <a:r>
              <a:rPr lang="zh-CN" altLang="en-US" sz="2800" i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去做某事 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209" name="矩形 11"/>
          <p:cNvSpPr/>
          <p:nvPr/>
        </p:nvSpPr>
        <p:spPr>
          <a:xfrm>
            <a:off x="1176655" y="2322830"/>
            <a:ext cx="10280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  <a:latin typeface="Adobe 黑体 Std R" pitchFamily="34" charset="-122"/>
                <a:ea typeface="Adobe 黑体 Std R" pitchFamily="34" charset="-122"/>
              </a:rPr>
              <a:t>考向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24865" y="617220"/>
            <a:ext cx="7808595" cy="783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fontAlgn="auto">
              <a:lnSpc>
                <a:spcPts val="54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Later, they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go for a walk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along the Yellow River.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TextBox 10"/>
          <p:cNvSpPr txBox="1"/>
          <p:nvPr/>
        </p:nvSpPr>
        <p:spPr>
          <a:xfrm>
            <a:off x="2183130" y="3027045"/>
            <a:ext cx="509206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go for a drive 		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开车兜风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go for a swim		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去游泳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go for a walk 		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去散步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10" name="图片 9" descr="3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1545" y="2263775"/>
            <a:ext cx="3900805" cy="6462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209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9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85860" y="0"/>
            <a:ext cx="3406140" cy="6858000"/>
          </a:xfrm>
          <a:prstGeom prst="rect">
            <a:avLst/>
          </a:prstGeom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931795" y="560070"/>
            <a:ext cx="25266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37895" y="1205230"/>
            <a:ext cx="1134427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20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Many people like to go for ___ walk after supper.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A. a             	B. an               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C. /              	D. the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29"/>
          <p:cNvSpPr txBox="1"/>
          <p:nvPr/>
        </p:nvSpPr>
        <p:spPr>
          <a:xfrm>
            <a:off x="280670" y="1446530"/>
            <a:ext cx="6572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071245" y="979170"/>
            <a:ext cx="908113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Let’s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go down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this street and turn left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at the traffic lights.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32985" y="191770"/>
            <a:ext cx="25266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390775" y="1621790"/>
            <a:ext cx="7399655" cy="741680"/>
            <a:chOff x="3436" y="1435"/>
            <a:chExt cx="14369" cy="1168"/>
          </a:xfrm>
        </p:grpSpPr>
        <p:sp>
          <p:nvSpPr>
            <p:cNvPr id="3" name="矩形 2"/>
            <p:cNvSpPr/>
            <p:nvPr/>
          </p:nvSpPr>
          <p:spPr>
            <a:xfrm>
              <a:off x="3436" y="1435"/>
              <a:ext cx="13550" cy="116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21510" name="TextBox 39"/>
            <p:cNvSpPr txBox="1"/>
            <p:nvPr/>
          </p:nvSpPr>
          <p:spPr>
            <a:xfrm>
              <a:off x="4406" y="1576"/>
              <a:ext cx="13399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20000"/>
                </a:lnSpc>
              </a:pP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go down </a:t>
              </a:r>
              <a:r>
                <a:rPr lang="zh-CN" altLang="en-US" sz="24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沿着</a:t>
              </a:r>
              <a:r>
                <a:rPr lang="en-US" altLang="zh-CN" sz="24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...</a:t>
              </a:r>
              <a:r>
                <a:rPr lang="zh-CN" altLang="en-US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＝</a:t>
              </a: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walk down</a:t>
              </a:r>
              <a:r>
                <a:rPr lang="zh-CN" altLang="en-US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＝</a:t>
              </a: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go</a:t>
              </a: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 along</a:t>
              </a:r>
              <a:endPara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256030" y="1644015"/>
            <a:ext cx="1628140" cy="742315"/>
            <a:chOff x="1858" y="2152"/>
            <a:chExt cx="2564" cy="1099"/>
          </a:xfrm>
        </p:grpSpPr>
        <p:sp>
          <p:nvSpPr>
            <p:cNvPr id="26638" name="AutoShape 2"/>
            <p:cNvSpPr>
              <a:spLocks noChangeArrowheads="1"/>
            </p:cNvSpPr>
            <p:nvPr/>
          </p:nvSpPr>
          <p:spPr bwMode="auto">
            <a:xfrm flipH="1">
              <a:off x="1858" y="2152"/>
              <a:ext cx="2564" cy="1099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p>
              <a:endParaRPr lang="zh-CN" altLang="en-US"/>
            </a:p>
          </p:txBody>
        </p:sp>
        <p:sp>
          <p:nvSpPr>
            <p:cNvPr id="26639" name="文本框 24"/>
            <p:cNvSpPr txBox="1">
              <a:spLocks noChangeArrowheads="1"/>
            </p:cNvSpPr>
            <p:nvPr/>
          </p:nvSpPr>
          <p:spPr bwMode="auto">
            <a:xfrm>
              <a:off x="2008" y="2360"/>
              <a:ext cx="2264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知识点 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3</a:t>
              </a:r>
              <a:endPara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256030" y="2386330"/>
            <a:ext cx="1025906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200000"/>
              </a:lnSpc>
            </a:pPr>
            <a:r>
              <a:rPr lang="zh-CN" altLang="en-US" sz="2400"/>
              <a:t>让我们沿着街道走，然后找一家饭店吧。</a:t>
            </a:r>
            <a:endParaRPr lang="zh-CN" altLang="en-US" sz="2800"/>
          </a:p>
          <a:p>
            <a:pPr fontAlgn="auto">
              <a:lnSpc>
                <a:spcPct val="20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Let's ____ _______ the street and find a restaurant.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13305" y="3420745"/>
            <a:ext cx="22472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      down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13305" y="3942715"/>
            <a:ext cx="22472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walk    down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98065" y="4464685"/>
            <a:ext cx="22472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      along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图片 9" descr="3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1545" y="2263775"/>
            <a:ext cx="3900805" cy="6462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39775" y="722630"/>
            <a:ext cx="6719570" cy="783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fontAlgn="auto">
              <a:lnSpc>
                <a:spcPts val="54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This road will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lead us to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Yellow River.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32985" y="112395"/>
            <a:ext cx="25266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知识讲解</a:t>
            </a:r>
            <a:endParaRPr lang="zh-CN" altLang="en-US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614175" y="1614805"/>
            <a:ext cx="6726130" cy="741680"/>
            <a:chOff x="3453" y="1365"/>
            <a:chExt cx="12855" cy="1168"/>
          </a:xfrm>
        </p:grpSpPr>
        <p:sp>
          <p:nvSpPr>
            <p:cNvPr id="3" name="矩形 2"/>
            <p:cNvSpPr/>
            <p:nvPr/>
          </p:nvSpPr>
          <p:spPr>
            <a:xfrm>
              <a:off x="3453" y="1365"/>
              <a:ext cx="12855" cy="116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21510" name="TextBox 39"/>
            <p:cNvSpPr txBox="1"/>
            <p:nvPr/>
          </p:nvSpPr>
          <p:spPr>
            <a:xfrm>
              <a:off x="4407" y="1576"/>
              <a:ext cx="11704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20000"/>
                </a:lnSpc>
              </a:pP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lead sb. to +</a:t>
              </a:r>
              <a:r>
                <a:rPr lang="zh-CN" altLang="en-US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地点        </a:t>
              </a:r>
              <a:r>
                <a:rPr lang="zh-CN" altLang="en-US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带领某人去</a:t>
              </a: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  <a:sym typeface="+mn-ea"/>
                </a:rPr>
                <a:t>......</a:t>
              </a:r>
              <a:endPara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70535" y="1614170"/>
            <a:ext cx="1628140" cy="742315"/>
            <a:chOff x="1858" y="2152"/>
            <a:chExt cx="2564" cy="1099"/>
          </a:xfrm>
        </p:grpSpPr>
        <p:sp>
          <p:nvSpPr>
            <p:cNvPr id="26638" name="AutoShape 2"/>
            <p:cNvSpPr>
              <a:spLocks noChangeArrowheads="1"/>
            </p:cNvSpPr>
            <p:nvPr/>
          </p:nvSpPr>
          <p:spPr bwMode="auto">
            <a:xfrm flipH="1">
              <a:off x="1858" y="2152"/>
              <a:ext cx="2564" cy="1099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p>
              <a:endParaRPr lang="zh-CN" altLang="en-US"/>
            </a:p>
          </p:txBody>
        </p:sp>
        <p:sp>
          <p:nvSpPr>
            <p:cNvPr id="26639" name="文本框 24"/>
            <p:cNvSpPr txBox="1">
              <a:spLocks noChangeArrowheads="1"/>
            </p:cNvSpPr>
            <p:nvPr/>
          </p:nvSpPr>
          <p:spPr bwMode="auto">
            <a:xfrm>
              <a:off x="2008" y="2360"/>
              <a:ext cx="2264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知识点 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 pitchFamily="34" charset="-122"/>
                  <a:ea typeface="Adobe 黑体 Std R" pitchFamily="34" charset="-122"/>
                </a:rPr>
                <a:t>4</a:t>
              </a:r>
              <a:endPara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807720" y="2521585"/>
            <a:ext cx="10577195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20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This road will________ us________ the cinema.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A. lead; to	     B. lead; for         C. take; for	   D. take; with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29"/>
          <p:cNvSpPr txBox="1"/>
          <p:nvPr/>
        </p:nvSpPr>
        <p:spPr>
          <a:xfrm>
            <a:off x="245745" y="2881630"/>
            <a:ext cx="6572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图片 6" descr="3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1545" y="2263775"/>
            <a:ext cx="3900805" cy="6462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ags/tag1.xml><?xml version="1.0" encoding="utf-8"?>
<p:tagLst xmlns:p="http://schemas.openxmlformats.org/presentationml/2006/main">
  <p:tag name="KSO_WM_MEDIACOVER_FLAG" val="1"/>
  <p:tag name="KSO_WM_UNIT_MEDIACOVER_BTN_STATE" val="1"/>
  <p:tag name="KSO_WM_UNIT_MEDIACOVER_BTNRECT" val="381*65*1093*1093"/>
  <p:tag name="KSO_WM_UNIT_MEDIACOVER_STYLEID" val="1"/>
  <p:tag name="KSO_WM_UNIT_MEDIACOVER_TEXTSTATE" val="0"/>
  <p:tag name="KSO_WM_UNIT_MEDIACOVER_BTN_POS" val="c"/>
  <p:tag name="KSO_WM_UNIT_MEDIACOVER_BTN_STYLE" val="ee0bc779c1f3d7f3e90c96344320e69a"/>
  <p:tag name="KSO_WM_UNIT_MEDIACOVER_RGB" val="000000"/>
  <p:tag name="KSO_WM_UNIT_MEDIACOVER_TRANSPARENCY" val="0.5"/>
</p:tagLst>
</file>

<file path=ppt/tags/tag2.xml><?xml version="1.0" encoding="utf-8"?>
<p:tagLst xmlns:p="http://schemas.openxmlformats.org/presentationml/2006/main">
  <p:tag name="KSO_WM_UNIT_TABLE_BEAUTIFY" val="smartTable{ca022e3c-591e-4e5f-92da-6e92b554ca9a}"/>
</p:tagLst>
</file>

<file path=ppt/tags/tag3.xml><?xml version="1.0" encoding="utf-8"?>
<p:tagLst xmlns:p="http://schemas.openxmlformats.org/presentationml/2006/main">
  <p:tag name="KSO_WM_UNIT_TABLE_BEAUTIFY" val="smartTable{c44956e2-23c8-4aab-a51e-90144e45faa1}"/>
</p:tagLst>
</file>

<file path=ppt/tags/tag4.xml><?xml version="1.0" encoding="utf-8"?>
<p:tagLst xmlns:p="http://schemas.openxmlformats.org/presentationml/2006/main">
  <p:tag name="KSO_WM_UNIT_TABLE_BEAUTIFY" val="smartTable{11860ae2-5f95-4a36-a178-09d7c6706e4e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4674</Words>
  <Application>WPS 演示</Application>
  <PresentationFormat>宽屏</PresentationFormat>
  <Paragraphs>365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5" baseType="lpstr">
      <vt:lpstr>Arial</vt:lpstr>
      <vt:lpstr>宋体</vt:lpstr>
      <vt:lpstr>Wingdings</vt:lpstr>
      <vt:lpstr>Arial</vt:lpstr>
      <vt:lpstr>Times New Roman</vt:lpstr>
      <vt:lpstr>黑体</vt:lpstr>
      <vt:lpstr>华康少女文字W5(P)</vt:lpstr>
      <vt:lpstr>Adobe 黑体 Std R</vt:lpstr>
      <vt:lpstr>微软雅黑</vt:lpstr>
      <vt:lpstr>Arial Unicode MS</vt:lpstr>
      <vt:lpstr>Calibri</vt:lpstr>
      <vt:lpstr>GWIPA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Laney</dc:creator>
  <cp:lastModifiedBy>陶子</cp:lastModifiedBy>
  <cp:revision>63</cp:revision>
  <dcterms:created xsi:type="dcterms:W3CDTF">2020-01-31T07:55:00Z</dcterms:created>
  <dcterms:modified xsi:type="dcterms:W3CDTF">2021-01-20T07:01:45Z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