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411" r:id="rId3"/>
    <p:sldId id="422" r:id="rId4"/>
    <p:sldId id="418" r:id="rId5"/>
    <p:sldId id="421" r:id="rId6"/>
    <p:sldId id="423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18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2020/7/16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22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89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86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4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09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7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42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1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1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74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21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36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17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688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498" y="2832292"/>
            <a:ext cx="771906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</a:t>
            </a:r>
            <a:r>
              <a:rPr lang="en-US" altLang="zh-CN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5-6</a:t>
            </a:r>
            <a:r>
              <a:rPr lang="zh-CN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微</a:t>
            </a: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信教学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0"/>
              <a:ext cx="2562330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65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2286" y="1776369"/>
            <a:ext cx="4407003" cy="4525963"/>
          </a:xfrm>
        </p:spPr>
        <p:txBody>
          <a:bodyPr/>
          <a:lstStyle/>
          <a:p>
            <a:pPr marL="0" indent="0" fontAlgn="base">
              <a:lnSpc>
                <a:spcPct val="200000"/>
              </a:lnSpc>
              <a:spcAft>
                <a:spcPct val="0"/>
              </a:spcAft>
              <a:buNone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 orange</a:t>
            </a:r>
          </a:p>
          <a:p>
            <a:pPr marL="0" indent="0" fontAlgn="base">
              <a:lnSpc>
                <a:spcPct val="200000"/>
              </a:lnSpc>
              <a:spcAft>
                <a:spcPct val="0"/>
              </a:spcAft>
              <a:buNone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 umbrella</a:t>
            </a:r>
          </a:p>
          <a:p>
            <a:pPr marL="0" indent="0" fontAlgn="base">
              <a:lnSpc>
                <a:spcPct val="200000"/>
              </a:lnSpc>
              <a:spcAft>
                <a:spcPct val="0"/>
              </a:spcAft>
              <a:buNone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 son</a:t>
            </a:r>
          </a:p>
          <a:p>
            <a:pPr marL="0" indent="0" fontAlgn="base">
              <a:lnSpc>
                <a:spcPct val="200000"/>
              </a:lnSpc>
              <a:spcAft>
                <a:spcPct val="0"/>
              </a:spcAft>
              <a:buNone/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 daughter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5794010" y="1734424"/>
            <a:ext cx="4407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 egg</a:t>
            </a:r>
          </a:p>
          <a:p>
            <a:pPr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 ticket</a:t>
            </a:r>
          </a:p>
          <a:p>
            <a:pPr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 eraser</a:t>
            </a:r>
          </a:p>
          <a:p>
            <a:pPr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5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 teacher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3200" dirty="0" smtClean="0">
              <a:latin typeface="Adobe 楷体 Std R" panose="02020400000000000000" pitchFamily="18" charset="-122"/>
              <a:ea typeface="Adobe 楷体 Std R" panose="02020400000000000000" pitchFamily="18" charset="-122"/>
              <a:cs typeface="Comic Sans MS" panose="030F0702030302020204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" name="圆角矩形 5"/>
            <p:cNvSpPr/>
            <p:nvPr/>
          </p:nvSpPr>
          <p:spPr>
            <a:xfrm>
              <a:off x="0" y="0"/>
              <a:ext cx="2552282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13" name="流程图: 终止 1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8" name="图片 7" descr="大桥教育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787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4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5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8" name="矩形 137"/>
          <p:cNvSpPr/>
          <p:nvPr/>
        </p:nvSpPr>
        <p:spPr>
          <a:xfrm>
            <a:off x="527678" y="877528"/>
            <a:ext cx="3672902" cy="60939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一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用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a/an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填空</a:t>
            </a:r>
            <a:endParaRPr lang="zh-CN" altLang="en-US" sz="28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139" name="文本框 7"/>
          <p:cNvSpPr txBox="1"/>
          <p:nvPr/>
        </p:nvSpPr>
        <p:spPr>
          <a:xfrm>
            <a:off x="1189549" y="1873715"/>
            <a:ext cx="9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an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0" name="文本框 7"/>
          <p:cNvSpPr txBox="1"/>
          <p:nvPr/>
        </p:nvSpPr>
        <p:spPr>
          <a:xfrm>
            <a:off x="6011715" y="1882341"/>
            <a:ext cx="9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an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1" name="文本框 7"/>
          <p:cNvSpPr txBox="1"/>
          <p:nvPr/>
        </p:nvSpPr>
        <p:spPr>
          <a:xfrm>
            <a:off x="1198176" y="2788115"/>
            <a:ext cx="9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an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2" name="文本框 7"/>
          <p:cNvSpPr txBox="1"/>
          <p:nvPr/>
        </p:nvSpPr>
        <p:spPr>
          <a:xfrm>
            <a:off x="5994463" y="2727730"/>
            <a:ext cx="9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3" name="文本框 7"/>
          <p:cNvSpPr txBox="1"/>
          <p:nvPr/>
        </p:nvSpPr>
        <p:spPr>
          <a:xfrm>
            <a:off x="1198177" y="3598997"/>
            <a:ext cx="9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4" name="文本框 7"/>
          <p:cNvSpPr txBox="1"/>
          <p:nvPr/>
        </p:nvSpPr>
        <p:spPr>
          <a:xfrm>
            <a:off x="5977210" y="3573119"/>
            <a:ext cx="9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an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5" name="文本框 7"/>
          <p:cNvSpPr txBox="1"/>
          <p:nvPr/>
        </p:nvSpPr>
        <p:spPr>
          <a:xfrm>
            <a:off x="1137792" y="4435761"/>
            <a:ext cx="9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6" name="文本框 7"/>
          <p:cNvSpPr txBox="1"/>
          <p:nvPr/>
        </p:nvSpPr>
        <p:spPr>
          <a:xfrm>
            <a:off x="5977210" y="4409883"/>
            <a:ext cx="97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20718"/>
            <a:ext cx="12192000" cy="6885050"/>
            <a:chOff x="0" y="-20718"/>
            <a:chExt cx="12192000" cy="68850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20718"/>
              <a:ext cx="258242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743" y="-1355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88240" y="1005404"/>
            <a:ext cx="11299825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 fontScale="90000" lnSpcReduction="20000"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(   )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1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Is he a Chinese teacher _______ a Japanese teacher?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   A. and			B. too			  C. or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(   )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2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Here is _______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Chinese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book. 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   A. a			B. an			  C. /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(   )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-- _______?      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            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-- It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’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s a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Mini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   A. How do you do	B. How is your car  C. What make is your car</a:t>
            </a:r>
            <a:endParaRPr lang="en-US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(   )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--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Nice to meet you.         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--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________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   A.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Nice to meet you, too.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	</a:t>
            </a:r>
            <a:endParaRPr lang="en-US" altLang="zh-CN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   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B. How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are you?</a:t>
            </a:r>
          </a:p>
          <a:p>
            <a:pPr algn="l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   </a:t>
            </a:r>
            <a:r>
              <a:rPr lang="zh-CN" altLang="en-US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C. </a:t>
            </a:r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How do you do?</a:t>
            </a:r>
            <a:endParaRPr lang="zh-CN" altLang="en-US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8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algn="l">
              <a:buNone/>
            </a:pPr>
            <a:endParaRPr lang="zh-CN" altLang="en-US" sz="28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069" y="998589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5645" y="2157704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050" y="3304977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C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8725" y="4409592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cs typeface="+mn-lt"/>
              </a:rPr>
              <a:t>A</a:t>
            </a:r>
          </a:p>
        </p:txBody>
      </p:sp>
      <p:sp>
        <p:nvSpPr>
          <p:cNvPr id="145" name="矩形 144"/>
          <p:cNvSpPr/>
          <p:nvPr/>
        </p:nvSpPr>
        <p:spPr>
          <a:xfrm>
            <a:off x="373200" y="519564"/>
            <a:ext cx="3672902" cy="60939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二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. </a:t>
            </a: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单项选择</a:t>
            </a:r>
            <a:endParaRPr lang="zh-CN" altLang="en-US" sz="28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Comic Sans MS" panose="030F0702030302020204" pitchFamily="66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9992"/>
              <a:ext cx="256534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676" y="9641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52683" y="1725219"/>
            <a:ext cx="11299825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1. Alice isn’t _______ Chinese  girl. _______ is ______ English girl.</a:t>
            </a:r>
          </a:p>
          <a:p>
            <a:pPr algn="l">
              <a:lnSpc>
                <a:spcPct val="200000"/>
              </a:lnSpc>
            </a:pPr>
            <a:r>
              <a:rPr lang="en-US" altLang="zh-CN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2. That is her car. _______ is _______ Italian car.</a:t>
            </a:r>
          </a:p>
          <a:p>
            <a:pPr algn="l">
              <a:lnSpc>
                <a:spcPct val="200000"/>
              </a:lnSpc>
            </a:pPr>
            <a:r>
              <a:rPr lang="en-US" altLang="zh-CN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 Is your father fine ? Yes, ______ is very well.</a:t>
            </a:r>
          </a:p>
          <a:p>
            <a:pPr algn="l">
              <a:lnSpc>
                <a:spcPct val="200000"/>
              </a:lnSpc>
            </a:pPr>
            <a:r>
              <a:rPr lang="en-US" altLang="zh-CN" sz="25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4. It isn’t ______ Swedish car. It is ______ American car.</a:t>
            </a:r>
          </a:p>
          <a:p>
            <a:pPr marL="0" indent="0" algn="l">
              <a:lnSpc>
                <a:spcPct val="120000"/>
              </a:lnSpc>
              <a:buNone/>
            </a:pPr>
            <a:endParaRPr lang="en-US" altLang="en-US" sz="2700" dirty="0" smtClean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65344" y="1798214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500686" y="940370"/>
            <a:ext cx="4196085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三</a:t>
            </a:r>
            <a:r>
              <a:rPr lang="en-US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.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zh-CN" altLang="zh-CN" sz="28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用</a:t>
            </a:r>
            <a:r>
              <a:rPr lang="en-US" altLang="zh-CN" sz="2800" dirty="0" smtClean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he/she/it/a/an </a:t>
            </a:r>
            <a:r>
              <a:rPr lang="zh-CN" altLang="zh-CN" sz="2800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Comic Sans MS" panose="030F0702030302020204" pitchFamily="66" charset="0"/>
                <a:sym typeface="+mn-ea"/>
              </a:rPr>
              <a:t>填空</a:t>
            </a:r>
            <a:endParaRPr lang="en-US" altLang="zh-CN" sz="28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  <a:cs typeface="Comic Sans MS" panose="030F0702030302020204" pitchFamily="66" charset="0"/>
              <a:sym typeface="+mn-ea"/>
            </a:endParaRPr>
          </a:p>
        </p:txBody>
      </p:sp>
      <p:sp>
        <p:nvSpPr>
          <p:cNvPr id="146" name="文本框 7"/>
          <p:cNvSpPr txBox="1"/>
          <p:nvPr/>
        </p:nvSpPr>
        <p:spPr>
          <a:xfrm>
            <a:off x="5772854" y="1881865"/>
            <a:ext cx="114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She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7" name="文本框 7"/>
          <p:cNvSpPr txBox="1"/>
          <p:nvPr/>
        </p:nvSpPr>
        <p:spPr>
          <a:xfrm>
            <a:off x="7450781" y="1881865"/>
            <a:ext cx="119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an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8" name="文本框 7"/>
          <p:cNvSpPr txBox="1"/>
          <p:nvPr/>
        </p:nvSpPr>
        <p:spPr>
          <a:xfrm>
            <a:off x="3382211" y="2740614"/>
            <a:ext cx="114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It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50" name="文本框 7"/>
          <p:cNvSpPr txBox="1"/>
          <p:nvPr/>
        </p:nvSpPr>
        <p:spPr>
          <a:xfrm>
            <a:off x="4939428" y="2679058"/>
            <a:ext cx="119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an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51" name="文本框 7"/>
          <p:cNvSpPr txBox="1"/>
          <p:nvPr/>
        </p:nvSpPr>
        <p:spPr>
          <a:xfrm>
            <a:off x="4726301" y="3559663"/>
            <a:ext cx="114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cs typeface="+mn-lt"/>
              </a:rPr>
              <a:t>he</a:t>
            </a:r>
            <a:endParaRPr lang="en-US" altLang="zh-CN" sz="32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52" name="文本框 7"/>
          <p:cNvSpPr txBox="1"/>
          <p:nvPr/>
        </p:nvSpPr>
        <p:spPr>
          <a:xfrm>
            <a:off x="2179450" y="4373634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53" name="文本框 7"/>
          <p:cNvSpPr txBox="1"/>
          <p:nvPr/>
        </p:nvSpPr>
        <p:spPr>
          <a:xfrm>
            <a:off x="5773508" y="4362633"/>
            <a:ext cx="119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an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6" grpId="0"/>
      <p:bldP spid="147" grpId="0"/>
      <p:bldP spid="148" grpId="0"/>
      <p:bldP spid="150" grpId="0"/>
      <p:bldP spid="151" grpId="0"/>
      <p:bldP spid="152" grpId="0"/>
      <p:bldP spid="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02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135</Words>
  <Application>Microsoft Office PowerPoint</Application>
  <PresentationFormat>宽屏</PresentationFormat>
  <Paragraphs>47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Adobe 楷体 Std R</vt:lpstr>
      <vt:lpstr>宋体</vt:lpstr>
      <vt:lpstr>微软雅黑</vt:lpstr>
      <vt:lpstr>Arial</vt:lpstr>
      <vt:lpstr>Calibri</vt:lpstr>
      <vt:lpstr>Comic Sans MS</vt:lpstr>
      <vt:lpstr>Tahoma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136</cp:revision>
  <dcterms:created xsi:type="dcterms:W3CDTF">2019-06-19T02:08:00Z</dcterms:created>
  <dcterms:modified xsi:type="dcterms:W3CDTF">2020-07-16T00:58:29Z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