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sldIdLst>
    <p:sldId id="265" r:id="rId4"/>
    <p:sldId id="256" r:id="rId5"/>
    <p:sldId id="257" r:id="rId6"/>
    <p:sldId id="258" r:id="rId7"/>
    <p:sldId id="26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02E4-81DE-4F6B-A97C-20365BC40B32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B11AB-1319-4A54-8E7B-FB55DD883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43913"/>
              <a:ext cx="2389909" cy="567120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22304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02" name="标题 1"/>
          <p:cNvSpPr>
            <a:spLocks noGrp="1"/>
          </p:cNvSpPr>
          <p:nvPr/>
        </p:nvSpPr>
        <p:spPr>
          <a:xfrm>
            <a:off x="922424" y="1980811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6600" b="1" dirty="0" smtClean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5133" y="1674052"/>
            <a:ext cx="5676900" cy="2553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1-2</a:t>
            </a:r>
          </a:p>
          <a:p>
            <a:pPr algn="ctr">
              <a:lnSpc>
                <a:spcPct val="200000"/>
              </a:lnSpc>
            </a:pPr>
            <a:r>
              <a:rPr lang="zh-CN" altLang="en-US" sz="40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学习手册</a:t>
            </a:r>
            <a:r>
              <a:rPr lang="en-US" altLang="zh-CN" sz="40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-</a:t>
            </a:r>
            <a:r>
              <a:rPr lang="zh-CN" altLang="en-US" sz="4000" b="1" smtClean="0"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课后作业</a:t>
            </a:r>
            <a:endParaRPr lang="zh-CN" altLang="en-US" sz="40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圆角矩形 144"/>
          <p:cNvSpPr/>
          <p:nvPr/>
        </p:nvSpPr>
        <p:spPr>
          <a:xfrm>
            <a:off x="10389327" y="6338238"/>
            <a:ext cx="1802674" cy="51976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" y="0"/>
            <a:ext cx="12192001" cy="6864332"/>
            <a:chOff x="-1" y="0"/>
            <a:chExt cx="12192001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-1" y="1"/>
              <a:ext cx="2438401" cy="580834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76" name="图片 75" descr="大桥教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79" y="0"/>
            <a:ext cx="2100777" cy="580835"/>
          </a:xfrm>
          <a:prstGeom prst="rect">
            <a:avLst/>
          </a:prstGeom>
        </p:spPr>
      </p:pic>
      <p:grpSp>
        <p:nvGrpSpPr>
          <p:cNvPr id="77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389326" y="5642655"/>
            <a:ext cx="1772996" cy="1215345"/>
            <a:chOff x="3254375" y="1479550"/>
            <a:chExt cx="5683251" cy="3895726"/>
          </a:xfrm>
        </p:grpSpPr>
        <p:sp>
          <p:nvSpPr>
            <p:cNvPr id="78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37404" y="713562"/>
            <a:ext cx="101729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I</a:t>
            </a:r>
            <a:r>
              <a:rPr lang="en-US" altLang="zh-CN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. </a:t>
            </a:r>
            <a:r>
              <a:rPr lang="zh-CN" altLang="en-US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根据汉语提示，将所给单词填入空格。（每小题 </a:t>
            </a:r>
            <a:r>
              <a:rPr lang="en-US" altLang="zh-CN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8 </a:t>
            </a:r>
            <a:r>
              <a:rPr lang="zh-CN" altLang="en-US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分，共 </a:t>
            </a:r>
            <a:r>
              <a:rPr lang="en-US" altLang="zh-CN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40 </a:t>
            </a:r>
            <a:r>
              <a:rPr lang="zh-CN" altLang="en-US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分）</a:t>
            </a:r>
            <a:endParaRPr lang="zh-CN" altLang="en-US" sz="26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202" name="圆角矩形 201"/>
          <p:cNvSpPr/>
          <p:nvPr/>
        </p:nvSpPr>
        <p:spPr>
          <a:xfrm>
            <a:off x="2088281" y="1618848"/>
            <a:ext cx="6792575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shirt     car      pen     handbag     skirt</a:t>
            </a:r>
            <a:endParaRPr lang="zh-CN" altLang="en-US" sz="2600" dirty="0">
              <a:solidFill>
                <a:prstClr val="black"/>
              </a:solidFill>
              <a:latin typeface="Tahoma" panose="020B0604030504040204" pitchFamily="34" charset="0"/>
              <a:ea typeface="Adobe 楷体 Std R" panose="02020400000000000000" pitchFamily="18" charset="-122"/>
              <a:cs typeface="Tahoma" panose="020B060403050404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0112" y="2533174"/>
            <a:ext cx="8332742" cy="300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Is this your _______________ (</a:t>
            </a:r>
            <a:r>
              <a:rPr lang="zh-CN" altLang="en-US" sz="2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手提包</a:t>
            </a: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Is this your _______________ (</a:t>
            </a:r>
            <a:r>
              <a:rPr lang="zh-CN" altLang="en-US" sz="2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钢笔</a:t>
            </a: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Is this your _______________ (</a:t>
            </a:r>
            <a:r>
              <a:rPr lang="zh-CN" altLang="en-US" sz="2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裙子</a:t>
            </a: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Is this your _______________ (</a:t>
            </a:r>
            <a:r>
              <a:rPr lang="zh-CN" altLang="en-US" sz="2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衬衣</a:t>
            </a: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Is this your _______________ (</a:t>
            </a:r>
            <a:r>
              <a:rPr lang="zh-CN" altLang="en-US" sz="2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小汽车</a:t>
            </a: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sp>
        <p:nvSpPr>
          <p:cNvPr id="203" name="文本框 202"/>
          <p:cNvSpPr txBox="1"/>
          <p:nvPr/>
        </p:nvSpPr>
        <p:spPr>
          <a:xfrm>
            <a:off x="3577153" y="2667082"/>
            <a:ext cx="1611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handbag</a:t>
            </a:r>
          </a:p>
        </p:txBody>
      </p:sp>
      <p:sp>
        <p:nvSpPr>
          <p:cNvPr id="204" name="文本框 203"/>
          <p:cNvSpPr txBox="1"/>
          <p:nvPr/>
        </p:nvSpPr>
        <p:spPr>
          <a:xfrm>
            <a:off x="3577153" y="3253311"/>
            <a:ext cx="1611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</a:t>
            </a:r>
          </a:p>
        </p:txBody>
      </p:sp>
      <p:sp>
        <p:nvSpPr>
          <p:cNvPr id="205" name="文本框 204"/>
          <p:cNvSpPr txBox="1"/>
          <p:nvPr/>
        </p:nvSpPr>
        <p:spPr>
          <a:xfrm>
            <a:off x="3577153" y="3839540"/>
            <a:ext cx="1611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skirt</a:t>
            </a:r>
          </a:p>
        </p:txBody>
      </p:sp>
      <p:sp>
        <p:nvSpPr>
          <p:cNvPr id="206" name="文本框 205"/>
          <p:cNvSpPr txBox="1"/>
          <p:nvPr/>
        </p:nvSpPr>
        <p:spPr>
          <a:xfrm>
            <a:off x="3577153" y="4425769"/>
            <a:ext cx="1611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shirt</a:t>
            </a:r>
          </a:p>
        </p:txBody>
      </p:sp>
      <p:sp>
        <p:nvSpPr>
          <p:cNvPr id="207" name="文本框 206"/>
          <p:cNvSpPr txBox="1"/>
          <p:nvPr/>
        </p:nvSpPr>
        <p:spPr>
          <a:xfrm>
            <a:off x="3679044" y="5011996"/>
            <a:ext cx="1611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4" grpId="0"/>
      <p:bldP spid="205" grpId="0"/>
      <p:bldP spid="206" grpId="0"/>
      <p:bldP spid="2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圆角矩形 144"/>
          <p:cNvSpPr/>
          <p:nvPr/>
        </p:nvSpPr>
        <p:spPr>
          <a:xfrm>
            <a:off x="10389327" y="6338238"/>
            <a:ext cx="1802674" cy="51976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" y="0"/>
            <a:ext cx="12192001" cy="6864332"/>
            <a:chOff x="-1" y="0"/>
            <a:chExt cx="12192001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-1" y="1"/>
              <a:ext cx="2438401" cy="580834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76" name="图片 75" descr="大桥教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79" y="0"/>
            <a:ext cx="2100777" cy="580835"/>
          </a:xfrm>
          <a:prstGeom prst="rect">
            <a:avLst/>
          </a:prstGeom>
        </p:spPr>
      </p:pic>
      <p:grpSp>
        <p:nvGrpSpPr>
          <p:cNvPr id="77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389326" y="5642655"/>
            <a:ext cx="1772996" cy="1215345"/>
            <a:chOff x="3254375" y="1479550"/>
            <a:chExt cx="5683251" cy="3895726"/>
          </a:xfrm>
        </p:grpSpPr>
        <p:sp>
          <p:nvSpPr>
            <p:cNvPr id="78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37404" y="713562"/>
            <a:ext cx="92849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II</a:t>
            </a:r>
            <a:r>
              <a:rPr lang="en-US" altLang="zh-CN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. </a:t>
            </a:r>
            <a:r>
              <a:rPr lang="zh-CN" altLang="en-US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将下列单词与对应的图片连线。（每小题 </a:t>
            </a:r>
            <a:r>
              <a:rPr lang="en-US" altLang="zh-CN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8 </a:t>
            </a:r>
            <a:r>
              <a:rPr lang="zh-CN" altLang="en-US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分，共 </a:t>
            </a:r>
            <a:r>
              <a:rPr lang="en-US" altLang="zh-CN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40 </a:t>
            </a:r>
            <a:r>
              <a:rPr lang="zh-CN" altLang="en-US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分）</a:t>
            </a:r>
            <a:endParaRPr lang="zh-CN" altLang="en-US" sz="26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/>
          <a:srcRect l="283" t="474" b="1"/>
          <a:stretch>
            <a:fillRect/>
          </a:stretch>
        </p:blipFill>
        <p:spPr>
          <a:xfrm>
            <a:off x="1685920" y="1949968"/>
            <a:ext cx="8466676" cy="42721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22819" y="1897522"/>
            <a:ext cx="338263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watch</a:t>
            </a:r>
          </a:p>
          <a:p>
            <a:pPr>
              <a:lnSpc>
                <a:spcPct val="20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book</a:t>
            </a:r>
          </a:p>
          <a:p>
            <a:pPr>
              <a:lnSpc>
                <a:spcPct val="20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handbag</a:t>
            </a:r>
          </a:p>
          <a:p>
            <a:pPr>
              <a:lnSpc>
                <a:spcPct val="20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dress</a:t>
            </a:r>
          </a:p>
          <a:p>
            <a:pPr>
              <a:lnSpc>
                <a:spcPct val="20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car</a:t>
            </a:r>
          </a:p>
        </p:txBody>
      </p:sp>
      <p:sp>
        <p:nvSpPr>
          <p:cNvPr id="8" name="矩形 7"/>
          <p:cNvSpPr/>
          <p:nvPr/>
        </p:nvSpPr>
        <p:spPr>
          <a:xfrm>
            <a:off x="7854240" y="1947988"/>
            <a:ext cx="731979" cy="396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  <a:p>
            <a:pPr>
              <a:lnSpc>
                <a:spcPct val="20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</a:p>
          <a:p>
            <a:pPr>
              <a:lnSpc>
                <a:spcPct val="20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</a:p>
          <a:p>
            <a:pPr>
              <a:lnSpc>
                <a:spcPct val="20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</a:p>
          <a:p>
            <a:pPr>
              <a:lnSpc>
                <a:spcPct val="20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</a:t>
            </a:r>
          </a:p>
        </p:txBody>
      </p:sp>
      <p:cxnSp>
        <p:nvCxnSpPr>
          <p:cNvPr id="203" name="直接连接符 202"/>
          <p:cNvCxnSpPr/>
          <p:nvPr/>
        </p:nvCxnSpPr>
        <p:spPr>
          <a:xfrm>
            <a:off x="4135265" y="2431057"/>
            <a:ext cx="3482245" cy="78530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4" name="直接连接符 203"/>
          <p:cNvCxnSpPr/>
          <p:nvPr/>
        </p:nvCxnSpPr>
        <p:spPr>
          <a:xfrm>
            <a:off x="4135264" y="3169865"/>
            <a:ext cx="3520814" cy="23953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5" name="直接连接符 204"/>
          <p:cNvCxnSpPr/>
          <p:nvPr/>
        </p:nvCxnSpPr>
        <p:spPr>
          <a:xfrm>
            <a:off x="4135263" y="4003709"/>
            <a:ext cx="3482247" cy="2163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 flipV="1">
            <a:off x="4173833" y="2609850"/>
            <a:ext cx="3455692" cy="21737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7" name="直接连接符 206"/>
          <p:cNvCxnSpPr/>
          <p:nvPr/>
        </p:nvCxnSpPr>
        <p:spPr>
          <a:xfrm flipV="1">
            <a:off x="4135263" y="4905682"/>
            <a:ext cx="3520815" cy="6910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圆角矩形 144"/>
          <p:cNvSpPr/>
          <p:nvPr/>
        </p:nvSpPr>
        <p:spPr>
          <a:xfrm>
            <a:off x="10389327" y="6338238"/>
            <a:ext cx="1802674" cy="51976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" y="0"/>
            <a:ext cx="12192001" cy="6864332"/>
            <a:chOff x="-1" y="0"/>
            <a:chExt cx="12192001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-1" y="1"/>
              <a:ext cx="2438401" cy="580834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76" name="图片 75" descr="大桥教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79" y="0"/>
            <a:ext cx="2100777" cy="580835"/>
          </a:xfrm>
          <a:prstGeom prst="rect">
            <a:avLst/>
          </a:prstGeom>
        </p:spPr>
      </p:pic>
      <p:grpSp>
        <p:nvGrpSpPr>
          <p:cNvPr id="77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389326" y="5642655"/>
            <a:ext cx="1772996" cy="1215345"/>
            <a:chOff x="3254375" y="1479550"/>
            <a:chExt cx="5683251" cy="3895726"/>
          </a:xfrm>
        </p:grpSpPr>
        <p:sp>
          <p:nvSpPr>
            <p:cNvPr id="78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37404" y="713562"/>
            <a:ext cx="6301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III </a:t>
            </a:r>
            <a:r>
              <a:rPr lang="zh-CN" altLang="en-US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补全对话。（每小题 </a:t>
            </a:r>
            <a:r>
              <a:rPr lang="en-US" altLang="zh-CN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5 </a:t>
            </a:r>
            <a:r>
              <a:rPr lang="zh-CN" altLang="en-US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分，共 </a:t>
            </a:r>
            <a:r>
              <a:rPr lang="en-US" altLang="zh-CN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20 </a:t>
            </a:r>
            <a:r>
              <a:rPr lang="zh-CN" altLang="en-US" sz="2600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分）</a:t>
            </a:r>
            <a:endParaRPr lang="zh-CN" altLang="en-US" sz="26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7351" y="1553138"/>
            <a:ext cx="4592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11. __________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 Yes?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Is that your car?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 12. __________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Is that your car?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 13. __________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It’s a nice car.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 14. __________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222128" y="1984409"/>
            <a:ext cx="3960097" cy="2797141"/>
            <a:chOff x="6222128" y="1984409"/>
            <a:chExt cx="2981325" cy="393434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圆角矩形 6"/>
            <p:cNvSpPr/>
            <p:nvPr/>
          </p:nvSpPr>
          <p:spPr>
            <a:xfrm>
              <a:off x="6222128" y="1984409"/>
              <a:ext cx="2981325" cy="3934348"/>
            </a:xfrm>
            <a:prstGeom prst="roundRect">
              <a:avLst>
                <a:gd name="adj" fmla="val 9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96080" y="2172936"/>
              <a:ext cx="2273636" cy="301159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 Yes, it is.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B. Pardon?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Excuse me!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Thank you.</a:t>
              </a:r>
            </a:p>
            <a:p>
              <a:pPr>
                <a:lnSpc>
                  <a:spcPct val="150000"/>
                </a:lnSpc>
              </a:pPr>
              <a:endParaRPr lang="zh-CN" altLang="en-US" sz="2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3" name="文本框 202"/>
          <p:cNvSpPr txBox="1"/>
          <p:nvPr/>
        </p:nvSpPr>
        <p:spPr>
          <a:xfrm>
            <a:off x="2391547" y="1670739"/>
            <a:ext cx="1178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204" name="文本框 203"/>
          <p:cNvSpPr txBox="1"/>
          <p:nvPr/>
        </p:nvSpPr>
        <p:spPr>
          <a:xfrm>
            <a:off x="2388416" y="3352572"/>
            <a:ext cx="1178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05" name="文本框 204"/>
          <p:cNvSpPr txBox="1"/>
          <p:nvPr/>
        </p:nvSpPr>
        <p:spPr>
          <a:xfrm>
            <a:off x="2438400" y="4635661"/>
            <a:ext cx="1178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06" name="文本框 205"/>
          <p:cNvSpPr txBox="1"/>
          <p:nvPr/>
        </p:nvSpPr>
        <p:spPr>
          <a:xfrm>
            <a:off x="2438400" y="5804538"/>
            <a:ext cx="1178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4" grpId="0"/>
      <p:bldP spid="205" grpId="0"/>
      <p:bldP spid="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918"/>
            <a:ext cx="12192000" cy="6871250"/>
            <a:chOff x="0" y="-6918"/>
            <a:chExt cx="12192000" cy="6871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0" y="-6918"/>
              <a:ext cx="2514600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图片 24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17706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20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21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155" name="î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ṥ1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îşļ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íśḻ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îslî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íṣḷ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ïšḷ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iṡ1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ṣlí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ï$ḻ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íṥ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íšľ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íS1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îŝl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i$ḻi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î$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iṡ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Sḷ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îśḻí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ïś1ï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îśḷi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şḻ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ṡ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ïṩl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í$1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îsḷ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iṣļ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îSḷ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iṥ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ïṡḷi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îṧľi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išḷ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şľ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ï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îš1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S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îṡ1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ïṩl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ṣ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ïs1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íṩ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ïṩḷ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ŝ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ïSḻ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ís1ï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iśḷï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ïśľ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íśḻ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ïṣľ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iṩ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i$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îṩḷ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ïŝ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íS1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îṡḷ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iş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íš1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îṩl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iṣ1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ṥlí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îṡ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ṩḻ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şl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îṥļ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í$l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íSḻ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ïṩlî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ï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ïṡļî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íŝľ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sḻ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îṡlî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iṧḷ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îšḻ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işļ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î$ḷ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$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ś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iṥḻ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šl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ïṥḻ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îṥ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í$ḻ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ïš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íSļ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îŝḷï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ï$ľï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ïśļi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î$l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ṣľ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îṧḷï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Sḻ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iṩļ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iṧļ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iṣḻ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íṩļ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ïṧļ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íś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îṣľ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í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ŝľ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ṥḻ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íṥľ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ïŝl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iš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iṩ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işľ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îṩ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îṧ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íšľ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iṧļ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îšḷ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ḻî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íşḻ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íṣḷ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ṩľ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ṧļ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$lí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iṣḻ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ïS1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i$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î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iŝļ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iSḷ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íŝ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iŝľ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íṣ1i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ïṩḻ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íṣ1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îṩ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ïśľí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íšḷ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íṩ1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iṥļí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íšḻ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sḻ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iṡ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iŝļi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$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ŝl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ïṩl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íŝ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îṩ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işl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îṣ1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$ḷ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î$ḻ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iS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îśļ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îṧļ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iṣ1i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íṩ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îṩľ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iṥ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îşľï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í$ľ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ïšľï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ïšḷ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iṡḷ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íṧ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7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51077;#251052;#26318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51077;#251052;#263183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51077;#251052;#263183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227</Words>
  <Application>Microsoft Office PowerPoint</Application>
  <PresentationFormat>宽屏</PresentationFormat>
  <Paragraphs>43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Adobe 楷体 Std R</vt:lpstr>
      <vt:lpstr>宋体</vt:lpstr>
      <vt:lpstr>Arial</vt:lpstr>
      <vt:lpstr>Calibri</vt:lpstr>
      <vt:lpstr>Calibri Light</vt:lpstr>
      <vt:lpstr>Tahoma</vt:lpstr>
      <vt:lpstr>Office 主题</vt:lpstr>
      <vt:lpstr>2_Office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2020-05-26T02:17:00Z</dcterms:created>
  <dcterms:modified xsi:type="dcterms:W3CDTF">2020-07-15T13:04:33Z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