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53" r:id="rId2"/>
    <p:sldId id="354" r:id="rId3"/>
    <p:sldId id="355" r:id="rId4"/>
    <p:sldId id="356" r:id="rId5"/>
    <p:sldId id="357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6" y="114"/>
      </p:cViewPr>
      <p:guideLst>
        <p:guide orient="horz" pos="219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7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/>
        </p:nvSpPr>
        <p:spPr>
          <a:xfrm>
            <a:off x="1118509" y="1866987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Lesson15-16</a:t>
            </a:r>
            <a:r>
              <a:rPr lang="zh-CN" altLang="en-US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课后</a:t>
            </a:r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404160" y="383436"/>
            <a:ext cx="9136319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45415" indent="-145415"/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I.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写出单词的复数形式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。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（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每小题 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5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分，共 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50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分）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612900" y="1031875"/>
            <a:ext cx="2231390" cy="42594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en-US" sz="2800" b="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1. dog </a:t>
            </a:r>
          </a:p>
          <a:p>
            <a:pPr>
              <a:lnSpc>
                <a:spcPct val="200000"/>
              </a:lnSpc>
            </a:pPr>
            <a:r>
              <a:rPr lang="en-US" sz="2800" b="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2. passport </a:t>
            </a:r>
          </a:p>
          <a:p>
            <a:pPr indent="0">
              <a:lnSpc>
                <a:spcPct val="200000"/>
              </a:lnSpc>
            </a:pPr>
            <a:r>
              <a:rPr lang="en-US" sz="2800" b="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3. girl </a:t>
            </a:r>
          </a:p>
          <a:p>
            <a:pPr indent="0">
              <a:lnSpc>
                <a:spcPct val="200000"/>
              </a:lnSpc>
            </a:pPr>
            <a:r>
              <a:rPr lang="en-US" sz="2800" b="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4. tourist </a:t>
            </a:r>
          </a:p>
          <a:p>
            <a:pPr indent="0">
              <a:lnSpc>
                <a:spcPct val="200000"/>
              </a:lnSpc>
            </a:pPr>
            <a:r>
              <a:rPr lang="en-US" sz="2800" b="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5. dress </a:t>
            </a:r>
            <a:endParaRPr lang="en-US" altLang="en-US" sz="2800" b="0" dirty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19195" y="1031875"/>
            <a:ext cx="2231390" cy="42594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en-US" sz="2800" b="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__________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</a:p>
          <a:p>
            <a:pPr indent="0">
              <a:lnSpc>
                <a:spcPct val="200000"/>
              </a:lnSpc>
            </a:pPr>
            <a:r>
              <a:rPr lang="en-US" sz="280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</a:p>
          <a:p>
            <a:pPr indent="0">
              <a:lnSpc>
                <a:spcPct val="200000"/>
              </a:lnSpc>
            </a:pPr>
            <a:r>
              <a:rPr lang="en-US" sz="280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</a:p>
          <a:p>
            <a:pPr indent="0">
              <a:lnSpc>
                <a:spcPct val="200000"/>
              </a:lnSpc>
            </a:pPr>
            <a:r>
              <a:rPr lang="en-US" sz="280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endParaRPr lang="en-US" altLang="en-US" sz="2800" b="0" dirty="0">
              <a:solidFill>
                <a:srgbClr val="40404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60465" y="982980"/>
            <a:ext cx="5080000" cy="425949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>
              <a:lnSpc>
                <a:spcPct val="200000"/>
              </a:lnSpc>
            </a:pPr>
            <a:r>
              <a:rPr lang="en-US" sz="2800" b="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6. house</a:t>
            </a:r>
          </a:p>
          <a:p>
            <a:pPr>
              <a:lnSpc>
                <a:spcPct val="200000"/>
              </a:lnSpc>
            </a:pPr>
            <a:r>
              <a:rPr lang="en-US" sz="2800" b="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7. friend</a:t>
            </a:r>
          </a:p>
          <a:p>
            <a:pPr>
              <a:lnSpc>
                <a:spcPct val="200000"/>
              </a:lnSpc>
            </a:pPr>
            <a:r>
              <a:rPr lang="en-US" sz="2800" b="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8. watch</a:t>
            </a:r>
          </a:p>
          <a:p>
            <a:pPr>
              <a:lnSpc>
                <a:spcPct val="200000"/>
              </a:lnSpc>
            </a:pPr>
            <a:r>
              <a:rPr lang="en-US" sz="2800" b="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9. nurse</a:t>
            </a:r>
          </a:p>
          <a:p>
            <a:pPr>
              <a:lnSpc>
                <a:spcPct val="200000"/>
              </a:lnSpc>
            </a:pPr>
            <a:r>
              <a:rPr lang="en-US" sz="2800" b="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10. school </a:t>
            </a:r>
            <a:endParaRPr lang="en-US" altLang="en-US" sz="2800" b="0" dirty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12760" y="1064895"/>
            <a:ext cx="2231390" cy="42594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en-US" sz="2800" b="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__________ </a:t>
            </a:r>
          </a:p>
          <a:p>
            <a:pPr indent="0">
              <a:lnSpc>
                <a:spcPct val="200000"/>
              </a:lnSpc>
            </a:pPr>
            <a:r>
              <a:rPr lang="en-US" sz="280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</a:p>
          <a:p>
            <a:pPr indent="0">
              <a:lnSpc>
                <a:spcPct val="200000"/>
              </a:lnSpc>
            </a:pPr>
            <a:r>
              <a:rPr lang="en-US" sz="280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</a:p>
          <a:p>
            <a:pPr indent="0">
              <a:lnSpc>
                <a:spcPct val="200000"/>
              </a:lnSpc>
            </a:pPr>
            <a:r>
              <a:rPr lang="en-US" sz="280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</a:p>
          <a:p>
            <a:pPr indent="0">
              <a:lnSpc>
                <a:spcPct val="200000"/>
              </a:lnSpc>
            </a:pPr>
            <a:r>
              <a:rPr lang="en-US" sz="280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 dirty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endParaRPr lang="en-US" altLang="en-US" sz="2800" b="0" dirty="0">
              <a:solidFill>
                <a:srgbClr val="40404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79776" y="1268760"/>
            <a:ext cx="15764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dogs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79776" y="2042299"/>
            <a:ext cx="2387094" cy="52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passports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79776" y="2924944"/>
            <a:ext cx="1576419" cy="52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girls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79776" y="3789040"/>
            <a:ext cx="1576419" cy="52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tourists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79776" y="4653136"/>
            <a:ext cx="1576419" cy="52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dresses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00256" y="1268760"/>
            <a:ext cx="212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houses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00256" y="2132856"/>
            <a:ext cx="2127611" cy="52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friends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400256" y="2996952"/>
            <a:ext cx="2127611" cy="52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watches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472264" y="3789040"/>
            <a:ext cx="2127611" cy="52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nurses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472264" y="4653136"/>
            <a:ext cx="212761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4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29192" y="321261"/>
            <a:ext cx="83889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91135" indent="-191135"/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Ⅱ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.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圈出划线项中错误的一项，并在横线上改正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。</a:t>
            </a:r>
            <a:endParaRPr lang="en-US" altLang="zh-CN" sz="2800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</a:endParaRPr>
          </a:p>
          <a:p>
            <a:pPr marL="191135" indent="-191135"/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（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每小题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分，共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25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分）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0487" y="1472043"/>
            <a:ext cx="9891647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>
              <a:lnSpc>
                <a:spcPct val="2000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11. There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nine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girl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classroom.</a:t>
            </a:r>
          </a:p>
          <a:p>
            <a:pPr marL="266700" indent="-266700">
              <a:lnSpc>
                <a:spcPct val="2000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fine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thank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66700" indent="-266700">
              <a:lnSpc>
                <a:spcPct val="2000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13. A: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many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cups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there? B: Eight.</a:t>
            </a:r>
          </a:p>
          <a:p>
            <a:pPr marL="266700" indent="-266700">
              <a:lnSpc>
                <a:spcPct val="2000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14.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orange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handbag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66700" indent="-266700">
              <a:lnSpc>
                <a:spcPct val="2000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15.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red </a:t>
            </a:r>
            <a:r>
              <a:rPr lang="en-US" sz="2800" u="sng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apple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47685" y="1443355"/>
            <a:ext cx="2231390" cy="4615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10000"/>
              </a:lnSpc>
            </a:pPr>
            <a:r>
              <a:rPr lang="en-US" sz="2800" b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__________ </a:t>
            </a:r>
          </a:p>
          <a:p>
            <a:pPr indent="0">
              <a:lnSpc>
                <a:spcPct val="210000"/>
              </a:lnSpc>
            </a:pPr>
            <a:r>
              <a:rPr lang="en-US" sz="280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</a:p>
          <a:p>
            <a:pPr indent="0">
              <a:lnSpc>
                <a:spcPct val="210000"/>
              </a:lnSpc>
            </a:pPr>
            <a:r>
              <a:rPr lang="en-US" sz="280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</a:p>
          <a:p>
            <a:pPr indent="0">
              <a:lnSpc>
                <a:spcPct val="210000"/>
              </a:lnSpc>
            </a:pPr>
            <a:r>
              <a:rPr lang="en-US" sz="280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</a:p>
          <a:p>
            <a:pPr indent="0">
              <a:lnSpc>
                <a:spcPct val="210000"/>
              </a:lnSpc>
            </a:pPr>
            <a:r>
              <a:rPr lang="en-US" sz="280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__________</a:t>
            </a:r>
            <a:r>
              <a:rPr lang="en-US" sz="2800" b="0">
                <a:solidFill>
                  <a:srgbClr val="40404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endParaRPr lang="en-US" altLang="en-US" sz="2800" b="0">
              <a:solidFill>
                <a:srgbClr val="40404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935760" y="1772816"/>
            <a:ext cx="648072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471252" y="18016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girl-girls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478280" y="2661920"/>
            <a:ext cx="369248" cy="479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471252" y="2707170"/>
            <a:ext cx="2016224" cy="52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I-I’m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951990" y="3427095"/>
            <a:ext cx="831642" cy="5779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471252" y="3612045"/>
            <a:ext cx="2618382" cy="52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how-How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764791" y="4354195"/>
            <a:ext cx="378882" cy="5869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471252" y="4516920"/>
            <a:ext cx="2016224" cy="52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a-an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711624" y="5157192"/>
            <a:ext cx="432048" cy="5756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471252" y="5421795"/>
            <a:ext cx="20162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an-a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 bldLvl="0" animBg="1"/>
      <p:bldP spid="8" grpId="1" animBg="1"/>
      <p:bldP spid="9" grpId="0"/>
      <p:bldP spid="10" grpId="0" bldLvl="0" animBg="1"/>
      <p:bldP spid="10" grpId="1" animBg="1"/>
      <p:bldP spid="18" grpId="0"/>
      <p:bldP spid="11" grpId="0" bldLvl="0" animBg="1"/>
      <p:bldP spid="11" grpId="1" animBg="1"/>
      <p:bldP spid="12" grpId="0"/>
      <p:bldP spid="13" grpId="0" bldLvl="0" animBg="1"/>
      <p:bldP spid="13" grpId="1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76135" y="1628775"/>
            <a:ext cx="4464050" cy="3168015"/>
          </a:xfrm>
          <a:prstGeom prst="roundRect">
            <a:avLst>
              <a:gd name="adj" fmla="val 1026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72882" y="328630"/>
            <a:ext cx="8519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Ⅲ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. </a:t>
            </a:r>
            <a:r>
              <a:rPr lang="zh-CN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补全对话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。（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每小题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分，共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25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分）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0070" y="1207770"/>
            <a:ext cx="10273030" cy="4556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CUSTOMS OFFICER:  Your passports, please.</a:t>
            </a:r>
            <a:endParaRPr lang="en-US" altLang="zh-CN" sz="2400" dirty="0" smtClean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GIRL:  16.</a:t>
            </a: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__________</a:t>
            </a:r>
            <a:endParaRPr lang="en-US" altLang="zh-CN" sz="2400" dirty="0" smtClean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CUSTOMS OFFICER: 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Are you Korean?</a:t>
            </a:r>
            <a:endParaRPr lang="en-US" altLang="zh-CN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GIRL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: 17. __________ We are Japanese.</a:t>
            </a:r>
            <a:endParaRPr lang="zh-CN" altLang="en-US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CUSTOMS OFFICER: 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18. ___________</a:t>
            </a:r>
            <a:endParaRPr lang="en-US" altLang="zh-CN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GIRL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: No, they aren’t. </a:t>
            </a:r>
            <a:endParaRPr lang="zh-CN" altLang="en-US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CUSTOMS OFFICER: 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19.</a:t>
            </a: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___________</a:t>
            </a:r>
            <a:endParaRPr lang="en-US" altLang="zh-CN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GIRL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: Our cases are red. But they are black.</a:t>
            </a:r>
            <a:endParaRPr lang="zh-CN" altLang="en-US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CUSTOMS OFFICER: 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Look! 20.</a:t>
            </a: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___________</a:t>
            </a:r>
            <a:endParaRPr lang="en-US" altLang="zh-CN" sz="2400" dirty="0" smtClean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               Are these cases your cases?</a:t>
            </a:r>
            <a:endParaRPr lang="en-US" altLang="zh-CN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GIRL</a:t>
            </a:r>
            <a:r>
              <a:rPr lang="en-US" altLang="zh-CN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: Yes, they are. Thank you.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17410" y="1647825"/>
            <a:ext cx="44151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A:No, we aren’t.</a:t>
            </a:r>
            <a:endParaRPr lang="en-US" altLang="zh-CN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B: The red cases!</a:t>
            </a:r>
            <a:endParaRPr lang="en-US" altLang="zh-CN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C: What color are your cases?</a:t>
            </a:r>
            <a:endParaRPr lang="en-US" altLang="zh-CN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D: Here they are.</a:t>
            </a:r>
            <a:endParaRPr lang="en-US" altLang="zh-CN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  <a:sym typeface="+mn-ea"/>
              </a:rPr>
              <a:t>E: Are these your cases?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712523" y="1648098"/>
            <a:ext cx="1386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85522" y="2464948"/>
            <a:ext cx="138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19779" y="2855226"/>
            <a:ext cx="138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92518" y="3680109"/>
            <a:ext cx="138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402448" y="4508956"/>
            <a:ext cx="1386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79" name="î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iṥ1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îşļ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íśḻ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îslî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ṣḷ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ïšḷ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ṡ1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iṣlí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ï$ḻ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íṥ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íšľ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íS1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îŝl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i$ḻi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$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ṡ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ïSḷ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îśḻí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ïś1ï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îśḷi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îşḻ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îṡ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ïṩl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í$1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îsḷ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ṣļ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îSḷ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ṥ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ïṡḷi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îṧľi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išḷ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ïşľ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ï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îš1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S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îṡ1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ïṩl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îṣ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ïs1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íṩ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ïṩḷ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ŝ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Sḻ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ís1ï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iśḷï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śľ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íśḻ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ïṣľ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iṩ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i$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îṩḷ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ŝ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íS1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îṡḷ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ş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íš1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îṩl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iṣ1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ïṥlí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îṡ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ṩḻ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îşl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ṥļ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í$l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íSḻ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ïṩlî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ï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ṡļî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íŝľ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sḻ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ṡlî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iṧḷ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îšḻ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îṥ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işļ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î$ḷ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í$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îś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ṥḻ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ïšl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ïṥḻ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í$ḻ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ïš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Sļ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ŝḷï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ï$ľï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iṣ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śļi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î$l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íṣľ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î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îṧḷï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îSḻ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iṩļ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iṧļ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ḻ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íṩļ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ïṧļ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ś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ṣľ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í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ŝľ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íṥḻ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íṥľ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ïŝl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iš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iṩ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işľ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íṩľ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îṩ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ṧ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šľ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iṧļ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îšḷ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îsḻî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íşḻ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íṣḷ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iṧļ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í$lí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iṣḻ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ïS1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i$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iŝļ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iSḷ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ŝ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ŝľ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ṣ1i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ïṩḻ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íṣ1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îṩ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ïśľí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íšḷ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íṩ1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iṥļí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íšḻ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isḻ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iṡ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iŝļi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i$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îŝl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ïṩl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íŝ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îṩ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şl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îṣ1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î$ḷ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î$ḻ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S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śļ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îṧļ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iṣ1i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íṩ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îṩľ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iṥ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şľï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í$ľ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ïšľï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ïšḷ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iṡḷ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íṧ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矩形 311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3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306</Words>
  <Application>Microsoft Office PowerPoint</Application>
  <PresentationFormat>宽屏</PresentationFormat>
  <Paragraphs>72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Adobe 楷体 Std R</vt:lpstr>
      <vt:lpstr>Arial Unicode MS</vt:lpstr>
      <vt:lpstr>宋体</vt:lpstr>
      <vt:lpstr>Arial</vt:lpstr>
      <vt:lpstr>Calibri</vt:lpstr>
      <vt:lpstr>Tahoma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80</cp:revision>
  <dcterms:created xsi:type="dcterms:W3CDTF">2020-04-07T08:20:00Z</dcterms:created>
  <dcterms:modified xsi:type="dcterms:W3CDTF">2020-07-16T07:10:15Z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