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7"/>
  </p:notesMasterIdLst>
  <p:sldIdLst>
    <p:sldId id="353" r:id="rId2"/>
    <p:sldId id="354" r:id="rId3"/>
    <p:sldId id="355" r:id="rId4"/>
    <p:sldId id="356" r:id="rId5"/>
    <p:sldId id="357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01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6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3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6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8194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0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1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0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2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/>
        </p:nvSpPr>
        <p:spPr>
          <a:xfrm>
            <a:off x="1118509" y="1866987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Lesson13-14</a:t>
            </a:r>
            <a:r>
              <a:rPr lang="zh-CN" altLang="en-US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课后</a:t>
            </a:r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17020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0185" y="644380"/>
            <a:ext cx="11361545" cy="5909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1. -- 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What </a:t>
            </a:r>
            <a:r>
              <a:rPr lang="en-US" altLang="zh-CN" sz="2800" dirty="0" err="1">
                <a:solidFill>
                  <a:prstClr val="black"/>
                </a:solidFill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colour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 is your shirt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?    -- 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It is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________.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. </a:t>
            </a:r>
            <a:r>
              <a:rPr lang="en-US" sz="28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Look</a:t>
            </a:r>
            <a:r>
              <a:rPr lang="en-US" sz="28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. Here ________. A very lovely hat!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3. Come upstairs ________ see it.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4. </a:t>
            </a:r>
            <a:r>
              <a:rPr lang="en-US" sz="28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-- </a:t>
            </a:r>
            <a:r>
              <a:rPr lang="en-US" sz="28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What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colour</a:t>
            </a:r>
            <a:r>
              <a:rPr lang="en-US" sz="28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is your dress</a:t>
            </a:r>
            <a:r>
              <a:rPr lang="en-US" sz="28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?   -- </a:t>
            </a:r>
            <a:r>
              <a:rPr lang="en-US" sz="28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It’s </a:t>
            </a:r>
            <a:r>
              <a:rPr lang="en-US" sz="28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red.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   --What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colour</a:t>
            </a:r>
            <a:r>
              <a:rPr lang="en-US" sz="28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is your </a:t>
            </a:r>
            <a:r>
              <a:rPr lang="en-US" sz="28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hat?       -- It’s </a:t>
            </a:r>
            <a:r>
              <a:rPr lang="en-US" sz="28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the same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colour</a:t>
            </a:r>
            <a:r>
              <a:rPr lang="en-US" sz="28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. It is </a:t>
            </a:r>
            <a:r>
              <a:rPr lang="en-US" sz="28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_____.</a:t>
            </a:r>
            <a:endParaRPr lang="en-US" sz="2800" dirty="0">
              <a:solidFill>
                <a:prstClr val="black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en-US" sz="2800" dirty="0">
              <a:solidFill>
                <a:prstClr val="black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5. My case is ________.</a:t>
            </a:r>
            <a:endParaRPr lang="en-US" sz="2800" dirty="0" smtClean="0">
              <a:solidFill>
                <a:prstClr val="black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lnSpc>
                <a:spcPct val="200000"/>
              </a:lnSpc>
            </a:pPr>
            <a:endParaRPr lang="en-US" sz="2800" dirty="0">
              <a:solidFill>
                <a:prstClr val="black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404160" y="383436"/>
            <a:ext cx="91363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45415" indent="-145415"/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单项选择。（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每小题 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5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25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</a:p>
        </p:txBody>
      </p:sp>
      <p:sp>
        <p:nvSpPr>
          <p:cNvPr id="5" name="矩形 4"/>
          <p:cNvSpPr/>
          <p:nvPr/>
        </p:nvSpPr>
        <p:spPr>
          <a:xfrm>
            <a:off x="1348583" y="1372960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8598" y="1372960"/>
            <a:ext cx="1516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lovely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4474" y="1372960"/>
            <a:ext cx="1718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orange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56729" y="1372960"/>
            <a:ext cx="1542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348583" y="4503091"/>
            <a:ext cx="1136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3428598" y="4503091"/>
            <a:ext cx="1519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604474" y="4503091"/>
            <a:ext cx="1436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856729" y="4503091"/>
            <a:ext cx="1499578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348583" y="2229720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428598" y="2229720"/>
            <a:ext cx="817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5604474" y="2229720"/>
            <a:ext cx="1179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it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856729" y="2229720"/>
            <a:ext cx="1198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348583" y="3085149"/>
            <a:ext cx="936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3428598" y="3085149"/>
            <a:ext cx="1008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604474" y="3085149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856729" y="3085149"/>
            <a:ext cx="77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348583" y="5586776"/>
            <a:ext cx="1523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lovely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3428598" y="5586776"/>
            <a:ext cx="2121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spc="-1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altLang="zh-CN" sz="2800" spc="-1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ovely case</a:t>
            </a:r>
            <a:endParaRPr lang="zh-CN" altLang="en-US" sz="2800" spc="-15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5604474" y="5586776"/>
            <a:ext cx="1851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lovely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7856729" y="5586776"/>
            <a:ext cx="2359557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lovely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0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28" y="1352806"/>
            <a:ext cx="552689" cy="5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88" y="2210223"/>
            <a:ext cx="552689" cy="5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27" y="3055680"/>
            <a:ext cx="552689" cy="5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37" y="4534986"/>
            <a:ext cx="552689" cy="5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11" y="5600222"/>
            <a:ext cx="552689" cy="5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354701" y="865388"/>
            <a:ext cx="7584080" cy="8997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29192" y="321261"/>
            <a:ext cx="907917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91135" indent="-191135"/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Ⅱ.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用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方框内的单词完成对话。（每小题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6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30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58656" y="1922952"/>
            <a:ext cx="9891647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6.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--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What’s your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____________?</a:t>
            </a:r>
            <a:endParaRPr lang="en-US" sz="2800" kern="1500" dirty="0">
              <a:solidFill>
                <a:prstClr val="black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66700" indent="-266700"/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   --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I am Jason.</a:t>
            </a:r>
          </a:p>
          <a:p>
            <a:pPr marL="266700" indent="-266700"/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7. </a:t>
            </a:r>
            <a:r>
              <a:rPr lang="en-US" altLang="zh-CN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--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What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____________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is your carpet?</a:t>
            </a:r>
          </a:p>
          <a:p>
            <a:pPr marL="266700" indent="-266700"/>
            <a:r>
              <a:rPr lang="en-US" altLang="zh-CN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   --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It is grey.</a:t>
            </a:r>
          </a:p>
          <a:p>
            <a:pPr marL="266700" indent="-266700"/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8. </a:t>
            </a:r>
            <a:r>
              <a:rPr lang="en-US" altLang="zh-CN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--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____________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dog is this?</a:t>
            </a:r>
          </a:p>
          <a:p>
            <a:pPr marL="266700" indent="-266700"/>
            <a:r>
              <a:rPr lang="en-US" altLang="zh-CN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   --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It’s Susan’s.</a:t>
            </a:r>
          </a:p>
          <a:p>
            <a:pPr marL="266700" indent="-266700"/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9. </a:t>
            </a:r>
            <a:r>
              <a:rPr lang="en-US" altLang="zh-CN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--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What’s your father’s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____________?</a:t>
            </a:r>
            <a:endParaRPr lang="en-US" sz="2800" kern="1500" dirty="0">
              <a:solidFill>
                <a:prstClr val="black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66700" indent="-266700"/>
            <a:r>
              <a:rPr lang="en-US" altLang="zh-CN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   --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He is a bus driver.</a:t>
            </a:r>
          </a:p>
          <a:p>
            <a:pPr marL="266700" indent="-266700"/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10. </a:t>
            </a:r>
            <a:r>
              <a:rPr lang="en-US" altLang="zh-CN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--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What’s her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____________?</a:t>
            </a:r>
            <a:endParaRPr lang="en-US" sz="2800" kern="1500" dirty="0">
              <a:solidFill>
                <a:prstClr val="black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66700" indent="-266700"/>
            <a:r>
              <a:rPr lang="en-US" altLang="zh-CN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   --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She is Japanese.</a:t>
            </a:r>
          </a:p>
        </p:txBody>
      </p:sp>
      <p:sp>
        <p:nvSpPr>
          <p:cNvPr id="2" name="矩形 1"/>
          <p:cNvSpPr/>
          <p:nvPr/>
        </p:nvSpPr>
        <p:spPr>
          <a:xfrm>
            <a:off x="2571307" y="1011648"/>
            <a:ext cx="7643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    name    nationality    </a:t>
            </a:r>
            <a:r>
              <a:rPr lang="en-US" altLang="zh-CN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job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881738" y="1909831"/>
            <a:ext cx="157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3892692" y="2791483"/>
            <a:ext cx="183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2875773" y="3634919"/>
            <a:ext cx="200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461618" y="4488110"/>
            <a:ext cx="124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4750179" y="5356641"/>
            <a:ext cx="294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nationality</a:t>
            </a:r>
          </a:p>
        </p:txBody>
      </p:sp>
    </p:spTree>
    <p:extLst>
      <p:ext uri="{BB962C8B-B14F-4D97-AF65-F5344CB8AC3E}">
        <p14:creationId xmlns:p14="http://schemas.microsoft.com/office/powerpoint/2010/main" val="11881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886507" y="1916832"/>
            <a:ext cx="4994012" cy="3636584"/>
          </a:xfrm>
          <a:prstGeom prst="roundRect">
            <a:avLst>
              <a:gd name="adj" fmla="val 93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72882" y="328630"/>
            <a:ext cx="940144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Ⅲ.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给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下列句子选择恰当的答语。（每小题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8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40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</a:p>
        </p:txBody>
      </p:sp>
      <p:sp>
        <p:nvSpPr>
          <p:cNvPr id="2" name="矩形 1"/>
          <p:cNvSpPr/>
          <p:nvPr/>
        </p:nvSpPr>
        <p:spPr>
          <a:xfrm>
            <a:off x="7027810" y="2087374"/>
            <a:ext cx="48450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It’s my toy.</a:t>
            </a:r>
          </a:p>
          <a:p>
            <a:pPr>
              <a:lnSpc>
                <a:spcPct val="150000"/>
              </a:lnSpc>
            </a:pPr>
            <a:r>
              <a:rPr lang="en-US" altLang="zh-CN" sz="28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My </a:t>
            </a:r>
            <a:r>
              <a:rPr lang="en-US" altLang="zh-CN" sz="2800" spc="-1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favourite</a:t>
            </a:r>
            <a:r>
              <a:rPr lang="en-US" altLang="zh-CN" sz="28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letter is a black C.</a:t>
            </a:r>
          </a:p>
          <a:p>
            <a:pPr>
              <a:lnSpc>
                <a:spcPct val="150000"/>
              </a:lnSpc>
            </a:pPr>
            <a:r>
              <a:rPr lang="en-US" altLang="zh-CN" sz="28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It’s yellow.</a:t>
            </a:r>
          </a:p>
          <a:p>
            <a:pPr>
              <a:lnSpc>
                <a:spcPct val="150000"/>
              </a:lnSpc>
            </a:pPr>
            <a:r>
              <a:rPr lang="en-US" altLang="zh-CN" sz="28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Thank you.</a:t>
            </a:r>
          </a:p>
          <a:p>
            <a:pPr>
              <a:lnSpc>
                <a:spcPct val="150000"/>
              </a:lnSpc>
            </a:pPr>
            <a:r>
              <a:rPr lang="en-US" altLang="zh-CN" sz="28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My </a:t>
            </a:r>
            <a:r>
              <a:rPr lang="en-US" altLang="zh-CN" sz="2800" spc="-1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favourite</a:t>
            </a:r>
            <a:r>
              <a:rPr lang="en-US" altLang="zh-CN" sz="28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-1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en-US" altLang="zh-CN" sz="28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red.</a:t>
            </a:r>
          </a:p>
        </p:txBody>
      </p:sp>
      <p:sp>
        <p:nvSpPr>
          <p:cNvPr id="5" name="矩形 4"/>
          <p:cNvSpPr/>
          <p:nvPr/>
        </p:nvSpPr>
        <p:spPr>
          <a:xfrm>
            <a:off x="636131" y="934097"/>
            <a:ext cx="6096000" cy="547842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altLang="zh-CN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your kite?</a:t>
            </a: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that?</a:t>
            </a:r>
          </a:p>
          <a:p>
            <a:pPr>
              <a:lnSpc>
                <a:spcPts val="4200"/>
              </a:lnSpc>
            </a:pPr>
            <a:endParaRPr lang="en-US" altLang="zh-C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you are.</a:t>
            </a:r>
          </a:p>
          <a:p>
            <a:pPr>
              <a:lnSpc>
                <a:spcPts val="4200"/>
              </a:lnSpc>
            </a:pPr>
            <a:endParaRPr lang="en-US" altLang="zh-C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your </a:t>
            </a:r>
            <a:r>
              <a:rPr lang="en-US" altLang="zh-CN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favourite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letter?</a:t>
            </a:r>
          </a:p>
          <a:p>
            <a:pPr>
              <a:lnSpc>
                <a:spcPts val="4200"/>
              </a:lnSpc>
            </a:pPr>
            <a:endParaRPr lang="en-US" altLang="zh-C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your </a:t>
            </a:r>
            <a:r>
              <a:rPr lang="en-US" altLang="zh-CN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favourite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ts val="4200"/>
              </a:lnSpc>
            </a:pP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8603" y="1547258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________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238603" y="2614020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________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238603" y="3680782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________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238603" y="4747544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________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238603" y="5814307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________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2253219" y="4728038"/>
            <a:ext cx="99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2253219" y="1568165"/>
            <a:ext cx="99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2253219" y="2621456"/>
            <a:ext cx="200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2253219" y="3674747"/>
            <a:ext cx="82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2191276" y="5781328"/>
            <a:ext cx="200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68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79" name="î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iṥ1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îşļ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íśḻ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îslî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ṣḷ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ïšḷ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ṡ1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iṣlí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ï$ḻ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íṥ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íšľ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íS1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îŝl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i$ḻi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$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ṡ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ïSḷ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îśḻí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ïś1ï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îśḷi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îşḻ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îṡ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ïṩl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í$1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îsḷ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ṣļ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îSḷ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ṥ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ïṡḷi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îṧľi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išḷ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ïşľ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ï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îš1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S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îṡ1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ïṩl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îṣ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ïs1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íṩ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ïṩḷ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ŝ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Sḻ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ís1ï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iśḷï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śľ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íśḻ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ïṣľ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iṩ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i$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îṩḷ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ŝ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íS1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îṡḷ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ş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íš1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îṩl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iṣ1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ïṥlí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îṡ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ṩ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îşl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ṥļ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í$l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íSḻ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ïṩlî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ï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ṡļî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íŝľ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sḻ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ṡlî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iṧḷ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îšḻ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îṥ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işļ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î$ḷ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í$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îś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ṥḻ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ïšl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ïṥḻ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í$ḻ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ïš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Sļ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ŝḷï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ï$ľï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iṣ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śļi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î$l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íṣľ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î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îṧḷï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îSḻ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iṩļ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iṧļ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ḻ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íṩļ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ïṧļ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ś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ṣľ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í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ŝľ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íṥḻ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íṥľ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ïŝl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iš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iṩ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işľ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íṩľ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îṩ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ṧ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šľ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iṧļ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îšḷ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îsḻ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íşḻ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íṣḷ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iṧļ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í$lí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iṣḻ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ïS1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i$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iŝļ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iSḷ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ŝ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ŝľ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ṣ1i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ïṩḻ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íṣ1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îṩ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ïśľí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íšḷ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íṩ1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iṥļí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íšḻ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isḻ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iṡ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iŝļi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i$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îŝl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ïṩl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íŝ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îṩ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şl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îṣ1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î$ḷ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î$ḻ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S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śļ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îṧļ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iṣ1i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íṩ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îṩľ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iṥ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şľï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í$ľ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ïšľï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ïšḷ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iṡḷ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íṧ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矩形 311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367</Words>
  <Application>Microsoft Office PowerPoint</Application>
  <PresentationFormat>宽屏</PresentationFormat>
  <Paragraphs>72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Adobe 楷体 Std R</vt:lpstr>
      <vt:lpstr>等线</vt:lpstr>
      <vt:lpstr>宋体</vt:lpstr>
      <vt:lpstr>Arial</vt:lpstr>
      <vt:lpstr>Calibri</vt:lpstr>
      <vt:lpstr>Tahoma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majia</cp:lastModifiedBy>
  <cp:revision>83</cp:revision>
  <dcterms:created xsi:type="dcterms:W3CDTF">2020-04-07T08:20:00Z</dcterms:created>
  <dcterms:modified xsi:type="dcterms:W3CDTF">2020-10-23T02:35:12Z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