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411" r:id="rId3"/>
    <p:sldId id="422" r:id="rId4"/>
    <p:sldId id="418" r:id="rId5"/>
    <p:sldId id="421" r:id="rId6"/>
    <p:sldId id="42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66" d="100"/>
          <a:sy n="66" d="100"/>
        </p:scale>
        <p:origin x="1218" y="816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2020/7/16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16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45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2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6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1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6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27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54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05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42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76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10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6675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7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1498" y="2832292"/>
            <a:ext cx="832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</a:t>
            </a:r>
            <a:r>
              <a:rPr lang="en-US" altLang="zh-CN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11-12</a:t>
            </a:r>
            <a:r>
              <a:rPr lang="zh-CN" altLang="zh-CN" sz="40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微</a:t>
            </a:r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信教学</a:t>
            </a:r>
            <a:endParaRPr lang="zh-CN" altLang="en-US" sz="40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10055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52" y="100555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2895" y="1222696"/>
            <a:ext cx="5153622" cy="4525963"/>
          </a:xfrm>
        </p:spPr>
        <p:txBody>
          <a:bodyPr>
            <a:normAutofit lnSpcReduction="10000"/>
          </a:bodyPr>
          <a:lstStyle/>
          <a:p>
            <a:pPr marL="457200" indent="-457200" fontAlgn="base">
              <a:lnSpc>
                <a:spcPct val="200000"/>
              </a:lnSpc>
              <a:spcAft>
                <a:spcPct val="0"/>
              </a:spcAft>
              <a:buAutoNum type="arabicPeriod"/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（形物代）</a:t>
            </a: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</a:t>
            </a:r>
          </a:p>
          <a:p>
            <a:pPr marL="457200" indent="-45720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he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（形物代）</a:t>
            </a: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</a:t>
            </a:r>
          </a:p>
          <a:p>
            <a:pPr marL="457200" indent="-45720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we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（形物代）</a:t>
            </a: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</a:t>
            </a:r>
          </a:p>
          <a:p>
            <a:pPr marL="457200" indent="-45720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they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（形物代）</a:t>
            </a: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</a:t>
            </a:r>
          </a:p>
          <a:p>
            <a:pPr marL="457200" indent="-45720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you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（形物代）</a:t>
            </a: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</a:t>
            </a:r>
          </a:p>
          <a:p>
            <a:pPr marL="457200" indent="-45720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zh-CN" sz="2500" dirty="0" smtClean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457200" indent="-457200" fontAlgn="base">
              <a:lnSpc>
                <a:spcPct val="200000"/>
              </a:lnSpc>
              <a:spcAft>
                <a:spcPct val="0"/>
              </a:spcAft>
              <a:buAutoNum type="arabicPeriod"/>
            </a:pPr>
            <a:endParaRPr lang="en-US" altLang="zh-CN" sz="2500" dirty="0" smtClean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514350" indent="-514350">
              <a:buAutoNum type="arabicPeriod"/>
            </a:pP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" name="圆角矩形 5"/>
            <p:cNvSpPr/>
            <p:nvPr/>
          </p:nvSpPr>
          <p:spPr>
            <a:xfrm>
              <a:off x="0" y="10055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9" name="矩形 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流程图: 终止 1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8" name="图片 7" descr="大桥教育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52" y="100555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4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5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8" name="矩形 137"/>
          <p:cNvSpPr/>
          <p:nvPr/>
        </p:nvSpPr>
        <p:spPr>
          <a:xfrm>
            <a:off x="329019" y="668658"/>
            <a:ext cx="4780249" cy="60939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I.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写出下列单词的正确形式</a:t>
            </a:r>
            <a:endParaRPr lang="zh-CN" altLang="en-US" sz="28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139" name="文本框 7"/>
          <p:cNvSpPr txBox="1"/>
          <p:nvPr/>
        </p:nvSpPr>
        <p:spPr>
          <a:xfrm>
            <a:off x="3496521" y="1387153"/>
            <a:ext cx="97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文本框 7"/>
          <p:cNvSpPr txBox="1"/>
          <p:nvPr/>
        </p:nvSpPr>
        <p:spPr>
          <a:xfrm>
            <a:off x="3764968" y="2309943"/>
            <a:ext cx="97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文本框 7"/>
          <p:cNvSpPr txBox="1"/>
          <p:nvPr/>
        </p:nvSpPr>
        <p:spPr>
          <a:xfrm>
            <a:off x="3764968" y="3224342"/>
            <a:ext cx="97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文本框 7"/>
          <p:cNvSpPr txBox="1"/>
          <p:nvPr/>
        </p:nvSpPr>
        <p:spPr>
          <a:xfrm>
            <a:off x="3941137" y="4121964"/>
            <a:ext cx="97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文本框 7"/>
          <p:cNvSpPr txBox="1"/>
          <p:nvPr/>
        </p:nvSpPr>
        <p:spPr>
          <a:xfrm>
            <a:off x="3823691" y="4994420"/>
            <a:ext cx="97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内容占位符 2"/>
          <p:cNvSpPr txBox="1">
            <a:spLocks/>
          </p:cNvSpPr>
          <p:nvPr/>
        </p:nvSpPr>
        <p:spPr>
          <a:xfrm>
            <a:off x="5609453" y="1197529"/>
            <a:ext cx="51536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6. her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（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主格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______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7. your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（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主格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______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8. it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（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主格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______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9. our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（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主格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______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10. his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（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主格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______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altLang="zh-CN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altLang="zh-CN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2" name="文本框 7"/>
          <p:cNvSpPr txBox="1"/>
          <p:nvPr/>
        </p:nvSpPr>
        <p:spPr>
          <a:xfrm>
            <a:off x="8127244" y="1328431"/>
            <a:ext cx="97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文本框 7"/>
          <p:cNvSpPr txBox="1"/>
          <p:nvPr/>
        </p:nvSpPr>
        <p:spPr>
          <a:xfrm>
            <a:off x="8169188" y="2217664"/>
            <a:ext cx="97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文本框 7"/>
          <p:cNvSpPr txBox="1"/>
          <p:nvPr/>
        </p:nvSpPr>
        <p:spPr>
          <a:xfrm>
            <a:off x="7967852" y="3148842"/>
            <a:ext cx="97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文本框 7"/>
          <p:cNvSpPr txBox="1"/>
          <p:nvPr/>
        </p:nvSpPr>
        <p:spPr>
          <a:xfrm>
            <a:off x="8118854" y="4088409"/>
            <a:ext cx="97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文本框 7"/>
          <p:cNvSpPr txBox="1"/>
          <p:nvPr/>
        </p:nvSpPr>
        <p:spPr>
          <a:xfrm>
            <a:off x="8269856" y="4986031"/>
            <a:ext cx="97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7" grpId="0"/>
      <p:bldP spid="148" grpId="0"/>
      <p:bldP spid="149" grpId="0"/>
      <p:bldP spid="150" grpId="0"/>
      <p:bldP spid="152" grpId="0"/>
      <p:bldP spid="153" grpId="0"/>
      <p:bldP spid="154" grpId="0"/>
      <p:bldP spid="155" grpId="0"/>
      <p:bldP spid="1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10055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52" y="100555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59484" y="1252129"/>
            <a:ext cx="11299825" cy="581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7500"/>
          </a:bodyPr>
          <a:lstStyle/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     ) 1.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-- Whose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is this suit?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</a:t>
            </a: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   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-- It’s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my ________. It’s his suit.</a:t>
            </a:r>
            <a:endParaRPr lang="zh-CN" altLang="zh-CN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	A. father’s	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B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mother’s		  C. father</a:t>
            </a:r>
            <a:endParaRPr lang="zh-CN" altLang="zh-CN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     ) 2. This is your ticket. ________.</a:t>
            </a:r>
            <a:endParaRPr lang="zh-CN" altLang="zh-CN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	A. Here are you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B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You are here	  C. Here you are</a:t>
            </a:r>
            <a:endParaRPr lang="zh-CN" altLang="zh-CN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     ) 3. This is ________ house. It is very big.</a:t>
            </a:r>
            <a:endParaRPr lang="zh-CN" altLang="zh-CN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	A. Lisa and Emma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B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Lisa and Emma’s	  C. Lisa’s and Emma’s</a:t>
            </a:r>
            <a:endParaRPr lang="zh-CN" altLang="zh-CN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     ) 4.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-- Here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is your handbag. ________!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-- Thank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you.</a:t>
            </a:r>
            <a:endParaRPr lang="zh-CN" altLang="zh-CN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	A. See	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Catch		  C. Perhaps</a:t>
            </a:r>
            <a:endParaRPr lang="zh-CN" altLang="zh-CN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     ) 5.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-- Is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this car Judy’s?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                 -- ________.</a:t>
            </a:r>
            <a:endParaRPr lang="en-US" altLang="zh-CN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   A. Yes, he is.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 B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Perhaps it is.	  C. No, she isn’t.</a:t>
            </a:r>
            <a:endParaRPr lang="zh-CN" altLang="en-US" sz="2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endParaRPr lang="zh-CN" altLang="en-US" sz="2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2836" y="1192513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3773" y="2581899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C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2836" y="3485946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B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6177" y="4409490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B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329019" y="594886"/>
            <a:ext cx="3672902" cy="60939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II.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单项选择</a:t>
            </a:r>
            <a:endParaRPr lang="zh-CN" altLang="en-US" sz="28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146" name="文本框 6"/>
          <p:cNvSpPr txBox="1"/>
          <p:nvPr/>
        </p:nvSpPr>
        <p:spPr>
          <a:xfrm>
            <a:off x="516177" y="5372980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B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  <p:bldP spid="7" grpId="0"/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10055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52" y="100555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150678" y="5491189"/>
            <a:ext cx="1909645" cy="1309014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45" name="矩形 144"/>
          <p:cNvSpPr/>
          <p:nvPr/>
        </p:nvSpPr>
        <p:spPr>
          <a:xfrm>
            <a:off x="403188" y="728638"/>
            <a:ext cx="47596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3000"/>
              </a:lnSpc>
              <a:spcBef>
                <a:spcPct val="20000"/>
              </a:spcBef>
            </a:pPr>
            <a:r>
              <a:rPr lang="en-US" altLang="zh-CN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III.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根</a:t>
            </a:r>
            <a:r>
              <a:rPr lang="zh-CN" altLang="zh-CN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据汉语意思，补全句子</a:t>
            </a:r>
          </a:p>
        </p:txBody>
      </p:sp>
      <p:sp>
        <p:nvSpPr>
          <p:cNvPr id="149" name="矩形 148"/>
          <p:cNvSpPr/>
          <p:nvPr/>
        </p:nvSpPr>
        <p:spPr>
          <a:xfrm>
            <a:off x="445298" y="1422463"/>
            <a:ext cx="1087772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ct val="20000"/>
              </a:spcBef>
            </a:pPr>
            <a:r>
              <a:rPr lang="en-US" altLang="zh-CN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1.</a:t>
            </a:r>
            <a:r>
              <a:rPr lang="zh-CN" altLang="zh-CN" sz="25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谁的女式衬衫是白色？</a:t>
            </a:r>
          </a:p>
          <a:p>
            <a:pPr algn="just">
              <a:lnSpc>
                <a:spcPts val="3000"/>
              </a:lnSpc>
              <a:spcBef>
                <a:spcPct val="20000"/>
              </a:spcBef>
            </a:pPr>
            <a:r>
              <a:rPr lang="en-US" altLang="zh-CN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________ blouse is ________?</a:t>
            </a:r>
            <a:endParaRPr lang="zh-CN" altLang="zh-CN" sz="2500" dirty="0" smtClean="0">
              <a:latin typeface="Tahoma" panose="020B0604030504040204" pitchFamily="34" charset="0"/>
              <a:ea typeface="Adobe 楷体 Std R" panose="02020400000000000000" pitchFamily="18" charset="-122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Bef>
                <a:spcPct val="20000"/>
              </a:spcBef>
            </a:pPr>
            <a:r>
              <a:rPr lang="en-US" altLang="zh-CN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2. </a:t>
            </a:r>
            <a:r>
              <a:rPr lang="zh-CN" altLang="zh-CN" sz="25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这是你的钢笔，给你，接着！</a:t>
            </a:r>
          </a:p>
          <a:p>
            <a:pPr algn="just">
              <a:lnSpc>
                <a:spcPts val="3000"/>
              </a:lnSpc>
              <a:spcBef>
                <a:spcPct val="20000"/>
              </a:spcBef>
            </a:pPr>
            <a:r>
              <a:rPr lang="en-US" altLang="zh-CN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This is your pen. ________ you are. ________!</a:t>
            </a:r>
            <a:endParaRPr lang="zh-CN" altLang="zh-CN" sz="2500" dirty="0" smtClean="0">
              <a:latin typeface="Tahoma" panose="020B0604030504040204" pitchFamily="34" charset="0"/>
              <a:ea typeface="Adobe 楷体 Std R" panose="02020400000000000000" pitchFamily="18" charset="-122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Bef>
                <a:spcPct val="20000"/>
              </a:spcBef>
            </a:pPr>
            <a:r>
              <a:rPr lang="en-US" altLang="zh-CN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3. </a:t>
            </a:r>
            <a:r>
              <a:rPr lang="zh-CN" altLang="zh-CN" sz="25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这是你的连衣裙吗？</a:t>
            </a:r>
          </a:p>
          <a:p>
            <a:pPr algn="just">
              <a:lnSpc>
                <a:spcPts val="3000"/>
              </a:lnSpc>
              <a:spcBef>
                <a:spcPct val="20000"/>
              </a:spcBef>
            </a:pPr>
            <a:r>
              <a:rPr lang="en-US" altLang="zh-CN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Is this ________ ________?</a:t>
            </a:r>
            <a:endParaRPr lang="zh-CN" altLang="zh-CN" sz="2500" dirty="0" smtClean="0">
              <a:latin typeface="Tahoma" panose="020B0604030504040204" pitchFamily="34" charset="0"/>
              <a:ea typeface="Adobe 楷体 Std R" panose="02020400000000000000" pitchFamily="18" charset="-122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Bef>
                <a:spcPct val="20000"/>
              </a:spcBef>
            </a:pPr>
            <a:r>
              <a:rPr lang="en-US" altLang="zh-CN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4. Jenny</a:t>
            </a:r>
            <a:r>
              <a:rPr lang="zh-CN" altLang="zh-CN" sz="25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的手提包是蓝色的。</a:t>
            </a:r>
          </a:p>
          <a:p>
            <a:pPr algn="just">
              <a:lnSpc>
                <a:spcPts val="3000"/>
              </a:lnSpc>
              <a:spcBef>
                <a:spcPct val="20000"/>
              </a:spcBef>
            </a:pPr>
            <a:r>
              <a:rPr lang="en-US" altLang="zh-CN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________ handbag is ________.</a:t>
            </a:r>
            <a:endParaRPr lang="zh-CN" altLang="zh-CN" sz="2500" dirty="0" smtClean="0">
              <a:latin typeface="Tahoma" panose="020B0604030504040204" pitchFamily="34" charset="0"/>
              <a:ea typeface="Adobe 楷体 Std R" panose="02020400000000000000" pitchFamily="18" charset="-122"/>
              <a:cs typeface="Tahoma" panose="020B0604030504040204" pitchFamily="34" charset="0"/>
              <a:sym typeface="+mn-ea"/>
            </a:endParaRPr>
          </a:p>
          <a:p>
            <a:pPr algn="just">
              <a:lnSpc>
                <a:spcPts val="3000"/>
              </a:lnSpc>
              <a:spcBef>
                <a:spcPct val="20000"/>
              </a:spcBef>
            </a:pPr>
            <a:r>
              <a:rPr lang="en-US" altLang="zh-CN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5. </a:t>
            </a:r>
            <a:r>
              <a:rPr lang="zh-CN" altLang="zh-CN" sz="25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这是谁的雨伞？</a:t>
            </a:r>
          </a:p>
          <a:p>
            <a:pPr algn="just">
              <a:lnSpc>
                <a:spcPts val="3000"/>
              </a:lnSpc>
              <a:spcBef>
                <a:spcPct val="20000"/>
              </a:spcBef>
            </a:pPr>
            <a:r>
              <a:rPr lang="en-US" altLang="zh-CN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________ umbrella ________ this? / ________________________?</a:t>
            </a:r>
            <a:endParaRPr lang="zh-CN" altLang="en-US" sz="2500" dirty="0" smtClean="0">
              <a:latin typeface="Tahoma" panose="020B0604030504040204" pitchFamily="34" charset="0"/>
              <a:ea typeface="Adobe 楷体 Std R" panose="02020400000000000000" pitchFamily="18" charset="-122"/>
              <a:cs typeface="Tahoma" panose="020B0604030504040204" pitchFamily="34" charset="0"/>
              <a:sym typeface="+mn-ea"/>
            </a:endParaRPr>
          </a:p>
        </p:txBody>
      </p:sp>
      <p:sp>
        <p:nvSpPr>
          <p:cNvPr id="154" name="文本框 7"/>
          <p:cNvSpPr txBox="1"/>
          <p:nvPr/>
        </p:nvSpPr>
        <p:spPr>
          <a:xfrm>
            <a:off x="846098" y="1832240"/>
            <a:ext cx="15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文本框 7"/>
          <p:cNvSpPr txBox="1"/>
          <p:nvPr/>
        </p:nvSpPr>
        <p:spPr>
          <a:xfrm>
            <a:off x="3860598" y="1866841"/>
            <a:ext cx="15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文本框 7"/>
          <p:cNvSpPr txBox="1"/>
          <p:nvPr/>
        </p:nvSpPr>
        <p:spPr>
          <a:xfrm>
            <a:off x="3366786" y="2787197"/>
            <a:ext cx="15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文本框 7"/>
          <p:cNvSpPr txBox="1"/>
          <p:nvPr/>
        </p:nvSpPr>
        <p:spPr>
          <a:xfrm>
            <a:off x="5993266" y="2755348"/>
            <a:ext cx="15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Catch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文本框 7"/>
          <p:cNvSpPr txBox="1"/>
          <p:nvPr/>
        </p:nvSpPr>
        <p:spPr>
          <a:xfrm>
            <a:off x="1876895" y="3670626"/>
            <a:ext cx="297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      </a:t>
            </a:r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dress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文本框 7"/>
          <p:cNvSpPr txBox="1"/>
          <p:nvPr/>
        </p:nvSpPr>
        <p:spPr>
          <a:xfrm>
            <a:off x="894420" y="4574206"/>
            <a:ext cx="297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Jenny’s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文本框 7"/>
          <p:cNvSpPr txBox="1"/>
          <p:nvPr/>
        </p:nvSpPr>
        <p:spPr>
          <a:xfrm>
            <a:off x="4114429" y="4599218"/>
            <a:ext cx="15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文本框 7"/>
          <p:cNvSpPr txBox="1"/>
          <p:nvPr/>
        </p:nvSpPr>
        <p:spPr>
          <a:xfrm>
            <a:off x="936977" y="5518816"/>
            <a:ext cx="15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文本框 7"/>
          <p:cNvSpPr txBox="1"/>
          <p:nvPr/>
        </p:nvSpPr>
        <p:spPr>
          <a:xfrm>
            <a:off x="4094807" y="5534163"/>
            <a:ext cx="15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文本框 7"/>
          <p:cNvSpPr txBox="1"/>
          <p:nvPr/>
        </p:nvSpPr>
        <p:spPr>
          <a:xfrm>
            <a:off x="6194971" y="5539281"/>
            <a:ext cx="428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 is this umbrella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918"/>
            <a:ext cx="12192000" cy="6871250"/>
            <a:chOff x="0" y="-6918"/>
            <a:chExt cx="12192000" cy="6871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0" y="-6918"/>
              <a:ext cx="2522136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图片 24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22618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20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21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155" name="î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ṥ1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îşļ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íśḻ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îslî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íṣḷ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ïšḷ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iṡ1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ṣlí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ï$ḻ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íṥ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íšľ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íS1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îŝl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i$ḻi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î$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iṡ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Sḷ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îśḻí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ïś1ï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îśḷi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şḻ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ṡ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ïṩl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í$1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îsḷ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iṣļ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îSḷ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iṥ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ïṡḷi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îṧľi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išḷ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şľ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ï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îš1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S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îṡ1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ïṩl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ṣ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ïs1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íṩ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ïṩḷ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ŝ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ïSḻ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ís1ï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iśḷï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ïśľ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íśḻ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ïṣľ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iṩ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i$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îṩḷ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ïŝ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íS1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îṡḷ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iş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íš1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îṩl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iṣ1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ṥlí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îṡ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ṩ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şl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îṥļ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í$l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íSḻ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ïṩlî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ï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ïṡļî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íŝľ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sḻ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îṡlî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iṧḷ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îšḻ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işļ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î$ḷ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$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ś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iṥḻ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šl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ïṥḻ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îṥ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í$ḻ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ïš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íSļ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îŝḷï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ï$ľï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ïśļi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î$l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ṣľ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îṧḷï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Sḻ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iṩļ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iṧļ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iṣḻ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íṩļ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ïṧļ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íś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îṣľ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í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ŝľ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ṥḻ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íṥľ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ïŝl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iš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iṩ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işľ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îṩ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îṧ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íšľ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iṧļ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îšḷ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ḻ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íşḻ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íṣḷ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ṩľ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ṧļ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$lí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iṣḻ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ïS1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i$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î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iŝļ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iSḷ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íŝ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iŝľ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íṣ1i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ïṩḻ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íṣ1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îṩ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ïśľí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íšḷ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íṩ1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iṥļí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íšḻ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sḻ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iṡ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iŝļi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$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ŝl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ïṩl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íŝ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îṩ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işl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îṣ1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$ḷ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î$ḻ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iS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îśļ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îṧļ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iṣ1i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íṩ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îṩľ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iṥ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îşľï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í$ľ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ïšľï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ïšḷ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iṡḷ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íṧ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233</Words>
  <Application>Microsoft Office PowerPoint</Application>
  <PresentationFormat>宽屏</PresentationFormat>
  <Paragraphs>63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Adobe 楷体 Std R</vt:lpstr>
      <vt:lpstr>宋体</vt:lpstr>
      <vt:lpstr>微软雅黑</vt:lpstr>
      <vt:lpstr>Arial</vt:lpstr>
      <vt:lpstr>Calibri</vt:lpstr>
      <vt:lpstr>Comic Sans MS</vt:lpstr>
      <vt:lpstr>Tahoma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136</cp:revision>
  <dcterms:created xsi:type="dcterms:W3CDTF">2019-06-19T02:08:00Z</dcterms:created>
  <dcterms:modified xsi:type="dcterms:W3CDTF">2020-07-16T03:40:20Z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