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409" r:id="rId3"/>
    <p:sldId id="406" r:id="rId4"/>
    <p:sldId id="407" r:id="rId5"/>
    <p:sldId id="410" r:id="rId6"/>
    <p:sldId id="408" r:id="rId7"/>
    <p:sldId id="41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71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1118509" y="1866987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Lesson9-10</a:t>
            </a:r>
            <a:r>
              <a:rPr lang="zh-CN" altLang="en-US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课后</a:t>
            </a:r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2065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矩形 99"/>
          <p:cNvSpPr/>
          <p:nvPr/>
        </p:nvSpPr>
        <p:spPr>
          <a:xfrm>
            <a:off x="5589362" y="3412483"/>
            <a:ext cx="11336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3712" y="487993"/>
            <a:ext cx="9865665" cy="6494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600" dirty="0" smtClean="0"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1.  ________ </a:t>
            </a:r>
            <a:r>
              <a:rPr lang="en-US" altLang="zh-CN" sz="2600" dirty="0"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at that boy. He is very dirty</a:t>
            </a:r>
            <a:r>
              <a:rPr lang="en-US" altLang="zh-CN" sz="2600" dirty="0" smtClean="0"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sz="2600" dirty="0">
                <a:latin typeface="Tahoma" panose="020B0604030504040204" charset="0"/>
                <a:cs typeface="Tahoma" panose="020B0604030504040204" charset="0"/>
              </a:rPr>
              <a:t>2. Mary isn’t fat. She is </a:t>
            </a:r>
            <a:r>
              <a:rPr lang="en-US" sz="2600" dirty="0" smtClean="0">
                <a:latin typeface="Tahoma" panose="020B0604030504040204" charset="0"/>
                <a:cs typeface="Tahoma" panose="020B0604030504040204" charset="0"/>
              </a:rPr>
              <a:t>________.</a:t>
            </a:r>
          </a:p>
          <a:p>
            <a:pPr>
              <a:lnSpc>
                <a:spcPct val="250000"/>
              </a:lnSpc>
            </a:pPr>
            <a:r>
              <a:rPr lang="en-US" sz="2600" dirty="0">
                <a:latin typeface="Tahoma" panose="020B0604030504040204" charset="0"/>
                <a:cs typeface="Tahoma" panose="020B0604030504040204" charset="0"/>
              </a:rPr>
              <a:t>3. </a:t>
            </a:r>
            <a:r>
              <a:rPr lang="en-US" sz="2600" dirty="0" smtClean="0">
                <a:latin typeface="Tahoma" panose="020B0604030504040204" charset="0"/>
                <a:cs typeface="Tahoma" panose="020B0604030504040204" charset="0"/>
              </a:rPr>
              <a:t>The </a:t>
            </a:r>
            <a:r>
              <a:rPr lang="en-US" sz="2600" dirty="0">
                <a:latin typeface="Tahoma" panose="020B0604030504040204" charset="0"/>
                <a:cs typeface="Tahoma" panose="020B0604030504040204" charset="0"/>
              </a:rPr>
              <a:t>car is dirty. It is </a:t>
            </a:r>
            <a:r>
              <a:rPr lang="en-US" sz="2600" dirty="0" smtClean="0">
                <a:latin typeface="Tahoma" panose="020B0604030504040204" charset="0"/>
                <a:cs typeface="Tahoma" panose="020B0604030504040204" charset="0"/>
              </a:rPr>
              <a:t>________, </a:t>
            </a:r>
            <a:r>
              <a:rPr lang="en-US" sz="2600" dirty="0">
                <a:latin typeface="Tahoma" panose="020B0604030504040204" charset="0"/>
                <a:cs typeface="Tahoma" panose="020B0604030504040204" charset="0"/>
              </a:rPr>
              <a:t>too</a:t>
            </a:r>
            <a:r>
              <a:rPr lang="en-US" sz="2600" dirty="0" smtClean="0">
                <a:latin typeface="Tahoma" panose="020B0604030504040204" charset="0"/>
                <a:cs typeface="Tahoma" panose="020B0604030504040204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sz="2600" dirty="0">
                <a:latin typeface="Tahoma" panose="020B0604030504040204" charset="0"/>
                <a:cs typeface="Tahoma" panose="020B0604030504040204" charset="0"/>
              </a:rPr>
              <a:t>4. – How are you</a:t>
            </a:r>
            <a:r>
              <a:rPr lang="en-US" sz="2600" dirty="0" smtClean="0">
                <a:latin typeface="Tahoma" panose="020B0604030504040204" charset="0"/>
                <a:cs typeface="Tahoma" panose="020B0604030504040204" charset="0"/>
              </a:rPr>
              <a:t>?                    –________.</a:t>
            </a:r>
            <a:endParaRPr lang="en-US" sz="2600" dirty="0">
              <a:latin typeface="Tahoma" panose="020B0604030504040204" charset="0"/>
              <a:cs typeface="Tahoma" panose="020B0604030504040204" charset="0"/>
            </a:endParaRPr>
          </a:p>
          <a:p>
            <a:endParaRPr lang="en-US" sz="2600" dirty="0" smtClean="0">
              <a:latin typeface="Tahoma" panose="020B0604030504040204" charset="0"/>
              <a:cs typeface="Tahoma" panose="020B0604030504040204" charset="0"/>
            </a:endParaRPr>
          </a:p>
          <a:p>
            <a:pPr>
              <a:lnSpc>
                <a:spcPct val="250000"/>
              </a:lnSpc>
            </a:pPr>
            <a:r>
              <a:rPr lang="en-US" sz="2600" dirty="0" smtClean="0">
                <a:latin typeface="Tahoma" panose="020B0604030504040204" charset="0"/>
                <a:cs typeface="Tahoma" panose="020B0604030504040204" charset="0"/>
              </a:rPr>
              <a:t>5</a:t>
            </a:r>
            <a:r>
              <a:rPr lang="en-US" sz="2600" dirty="0">
                <a:latin typeface="Tahoma" panose="020B0604030504040204" charset="0"/>
                <a:cs typeface="Tahoma" panose="020B0604030504040204" charset="0"/>
              </a:rPr>
              <a:t>. – Hi, Jerry. ________ you</a:t>
            </a:r>
            <a:r>
              <a:rPr lang="en-US" sz="2600" dirty="0" smtClean="0">
                <a:latin typeface="Tahoma" panose="020B0604030504040204" charset="0"/>
                <a:cs typeface="Tahoma" panose="020B0604030504040204" charset="0"/>
              </a:rPr>
              <a:t>?    – </a:t>
            </a:r>
            <a:r>
              <a:rPr lang="en-US" sz="2600" dirty="0">
                <a:latin typeface="Tahoma" panose="020B0604030504040204" charset="0"/>
                <a:cs typeface="Tahoma" panose="020B0604030504040204" charset="0"/>
              </a:rPr>
              <a:t>I am very well.</a:t>
            </a:r>
          </a:p>
          <a:p>
            <a:pPr>
              <a:lnSpc>
                <a:spcPct val="250000"/>
              </a:lnSpc>
            </a:pPr>
            <a:endParaRPr lang="en-US" sz="2600" dirty="0">
              <a:latin typeface="Tahoma" panose="020B0604030504040204" charset="0"/>
              <a:cs typeface="Tahoma" panose="020B060403050404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480230" y="421549"/>
            <a:ext cx="91363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45415" indent="-145415"/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单项选择。（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每小题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6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30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  <a:endParaRPr lang="zh-CN" altLang="en-US" sz="2800" b="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0952" y="1371212"/>
            <a:ext cx="11262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See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70418" y="1371212"/>
            <a:ext cx="12781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Look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9362" y="1371212"/>
            <a:ext cx="1497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Thank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75282" y="1371212"/>
            <a:ext cx="16215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Excuse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370952" y="2413104"/>
            <a:ext cx="11512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470418" y="2413104"/>
            <a:ext cx="13503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589362" y="2413104"/>
            <a:ext cx="10326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875282" y="2413104"/>
            <a:ext cx="10875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370952" y="3412483"/>
            <a:ext cx="1181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470418" y="3412483"/>
            <a:ext cx="10264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875282" y="3412483"/>
            <a:ext cx="13392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370952" y="4406568"/>
            <a:ext cx="28534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thank you.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544236" y="4369501"/>
            <a:ext cx="20350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No, Sorry.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370952" y="4823161"/>
            <a:ext cx="34810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zh-CN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fine</a:t>
            </a:r>
            <a:r>
              <a:rPr lang="en-US" altLang="zh-CN" sz="2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thank you.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544236" y="4825404"/>
            <a:ext cx="27837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fine, sorry.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364027" y="5717846"/>
            <a:ext cx="1936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470418" y="5717846"/>
            <a:ext cx="18087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are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589362" y="5717846"/>
            <a:ext cx="1694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875282" y="5717846"/>
            <a:ext cx="15908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is</a:t>
            </a:r>
            <a:endParaRPr lang="zh-CN" altLang="en-US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0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76" y="1294373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97" y="2264974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78" y="3281819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30" y="4739881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21" y="5681550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29192" y="321261"/>
            <a:ext cx="83889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91135" indent="-191135"/>
            <a:r>
              <a:rPr lang="en-US" sz="28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II. </a:t>
            </a:r>
            <a:r>
              <a:rPr lang="zh-CN" sz="28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选词填空。（每小题</a:t>
            </a:r>
            <a:r>
              <a:rPr lang="en-US" sz="28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6 </a:t>
            </a:r>
            <a:r>
              <a:rPr lang="zh-CN" sz="28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</a:t>
            </a:r>
            <a:r>
              <a:rPr lang="en-US" sz="28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30 </a:t>
            </a:r>
            <a:r>
              <a:rPr lang="zh-CN" sz="28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  <a:endParaRPr lang="zh-CN" altLang="en-US" sz="2800" b="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1073742860" name="任意多边形 1073742859"/>
          <p:cNvSpPr/>
          <p:nvPr/>
        </p:nvSpPr>
        <p:spPr>
          <a:xfrm>
            <a:off x="2253219" y="1336041"/>
            <a:ext cx="7070899" cy="793750"/>
          </a:xfrm>
          <a:custGeom>
            <a:avLst/>
            <a:gdLst/>
            <a:ahLst/>
            <a:cxnLst/>
            <a:rect l="0" t="0" r="0" b="0"/>
            <a:pathLst>
              <a:path w="3973" h="599">
                <a:moveTo>
                  <a:pt x="3861" y="0"/>
                </a:moveTo>
                <a:lnTo>
                  <a:pt x="112" y="0"/>
                </a:lnTo>
                <a:lnTo>
                  <a:pt x="68" y="9"/>
                </a:lnTo>
                <a:lnTo>
                  <a:pt x="33" y="33"/>
                </a:lnTo>
                <a:lnTo>
                  <a:pt x="9" y="68"/>
                </a:lnTo>
                <a:lnTo>
                  <a:pt x="0" y="112"/>
                </a:lnTo>
                <a:lnTo>
                  <a:pt x="0" y="487"/>
                </a:lnTo>
                <a:lnTo>
                  <a:pt x="9" y="531"/>
                </a:lnTo>
                <a:lnTo>
                  <a:pt x="33" y="566"/>
                </a:lnTo>
                <a:lnTo>
                  <a:pt x="68" y="590"/>
                </a:lnTo>
                <a:lnTo>
                  <a:pt x="112" y="599"/>
                </a:lnTo>
                <a:lnTo>
                  <a:pt x="3861" y="599"/>
                </a:lnTo>
                <a:lnTo>
                  <a:pt x="3905" y="590"/>
                </a:lnTo>
                <a:lnTo>
                  <a:pt x="3940" y="566"/>
                </a:lnTo>
                <a:lnTo>
                  <a:pt x="3964" y="531"/>
                </a:lnTo>
                <a:lnTo>
                  <a:pt x="3973" y="487"/>
                </a:lnTo>
                <a:lnTo>
                  <a:pt x="3973" y="112"/>
                </a:lnTo>
                <a:lnTo>
                  <a:pt x="3964" y="68"/>
                </a:lnTo>
                <a:lnTo>
                  <a:pt x="3940" y="33"/>
                </a:lnTo>
                <a:lnTo>
                  <a:pt x="3905" y="9"/>
                </a:lnTo>
                <a:lnTo>
                  <a:pt x="3861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1" name="文本框 1073742860"/>
          <p:cNvSpPr txBox="1"/>
          <p:nvPr/>
        </p:nvSpPr>
        <p:spPr>
          <a:xfrm>
            <a:off x="2576963" y="1476228"/>
            <a:ext cx="1382910" cy="53721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well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2" name="文本框 1073742861"/>
          <p:cNvSpPr txBox="1"/>
          <p:nvPr/>
        </p:nvSpPr>
        <p:spPr>
          <a:xfrm>
            <a:off x="3713245" y="1460603"/>
            <a:ext cx="1636818" cy="43307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policeman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3" name="文本框 1073742862"/>
          <p:cNvSpPr txBox="1"/>
          <p:nvPr/>
        </p:nvSpPr>
        <p:spPr>
          <a:xfrm>
            <a:off x="5661175" y="1459841"/>
            <a:ext cx="869650" cy="4603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clean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4" name="文本框 1073742863"/>
          <p:cNvSpPr txBox="1"/>
          <p:nvPr/>
        </p:nvSpPr>
        <p:spPr>
          <a:xfrm>
            <a:off x="6872669" y="1459841"/>
            <a:ext cx="1201049" cy="4527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woman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5" name="文本框 1073742864"/>
          <p:cNvSpPr txBox="1"/>
          <p:nvPr/>
        </p:nvSpPr>
        <p:spPr>
          <a:xfrm>
            <a:off x="8421027" y="1476228"/>
            <a:ext cx="597588" cy="53721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too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8721" y="2158240"/>
            <a:ext cx="989164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</a:pP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6. Martin is very _______________ today.</a:t>
            </a:r>
          </a:p>
          <a:p>
            <a:pPr marL="514350" indent="-514350">
              <a:lnSpc>
                <a:spcPct val="150000"/>
              </a:lnSpc>
              <a:buAutoNum type="arabicPeriod" startAt="7"/>
            </a:pPr>
            <a:r>
              <a:rPr lang="en-US" sz="2800" kern="1500" dirty="0" smtClean="0">
                <a:latin typeface="Tahoma" panose="020B0604030504040204" charset="0"/>
                <a:cs typeface="Tahoma" panose="020B0604030504040204" charset="0"/>
              </a:rPr>
              <a:t>– </a:t>
            </a: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Nice to see you</a:t>
            </a:r>
            <a:r>
              <a:rPr lang="en-US" sz="2800" kern="1500" dirty="0" smtClean="0">
                <a:latin typeface="Tahoma" panose="020B0604030504040204" charset="0"/>
                <a:cs typeface="Tahoma" panose="020B060403050404020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kern="1500" dirty="0">
              <a:latin typeface="Tahoma" panose="020B0604030504040204" charset="0"/>
              <a:cs typeface="Tahoma" panose="020B0604030504040204" charset="0"/>
            </a:endParaRPr>
          </a:p>
          <a:p>
            <a:pPr marL="266700" indent="-266700">
              <a:lnSpc>
                <a:spcPct val="150000"/>
              </a:lnSpc>
            </a:pPr>
            <a:r>
              <a:rPr lang="en-US" sz="2800" kern="1500" dirty="0" smtClean="0">
                <a:latin typeface="Tahoma" panose="020B0604030504040204" charset="0"/>
                <a:cs typeface="Tahoma" panose="020B0604030504040204" charset="0"/>
              </a:rPr>
              <a:t>8</a:t>
            </a: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. This _______________ is very tall, and she is very thin.</a:t>
            </a:r>
          </a:p>
          <a:p>
            <a:pPr marL="266700" indent="-266700">
              <a:lnSpc>
                <a:spcPct val="150000"/>
              </a:lnSpc>
            </a:pP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9. He is a _______________. He is very strong.</a:t>
            </a:r>
          </a:p>
          <a:p>
            <a:pPr marL="266700" indent="-266700">
              <a:lnSpc>
                <a:spcPct val="150000"/>
              </a:lnSpc>
            </a:pP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10. Your house is </a:t>
            </a:r>
            <a:r>
              <a:rPr lang="en-US" sz="2800" kern="1500" dirty="0" smtClean="0">
                <a:latin typeface="Tahoma" panose="020B0604030504040204" charset="0"/>
                <a:cs typeface="Tahoma" panose="020B0604030504040204" charset="0"/>
              </a:rPr>
              <a:t>_______________.</a:t>
            </a:r>
            <a:endParaRPr lang="en-US" sz="2800" kern="1500" dirty="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86520" y="3599437"/>
            <a:ext cx="6196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Nice to see you, _______________.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5162065" y="2305756"/>
            <a:ext cx="99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6031715" y="3585571"/>
            <a:ext cx="99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3473823" y="4203909"/>
            <a:ext cx="200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woman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3713245" y="4808381"/>
            <a:ext cx="250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policeman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5157302" y="5482655"/>
            <a:ext cx="200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920654" y="1670734"/>
            <a:ext cx="4755163" cy="3594332"/>
          </a:xfrm>
          <a:prstGeom prst="roundRect">
            <a:avLst>
              <a:gd name="adj" fmla="val 915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851916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III.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选择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合适的句子，将对话补充完整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。</a:t>
            </a:r>
            <a:endParaRPr lang="en-US" altLang="zh-CN" sz="2800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 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（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每小题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4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20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</a:p>
        </p:txBody>
      </p:sp>
      <p:sp>
        <p:nvSpPr>
          <p:cNvPr id="2" name="矩形 1"/>
          <p:cNvSpPr/>
          <p:nvPr/>
        </p:nvSpPr>
        <p:spPr>
          <a:xfrm>
            <a:off x="1415471" y="1475248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 to meet you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3600"/>
              </a:lnSpc>
            </a:pPr>
            <a:endParaRPr lang="en-US" altLang="zh-CN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Goodbye, Nancy.</a:t>
            </a:r>
          </a:p>
          <a:p>
            <a:pPr>
              <a:lnSpc>
                <a:spcPts val="3600"/>
              </a:lnSpc>
            </a:pPr>
            <a:endParaRPr lang="en-US" altLang="zh-CN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How are you today?</a:t>
            </a:r>
          </a:p>
          <a:p>
            <a:pPr>
              <a:lnSpc>
                <a:spcPts val="3600"/>
              </a:lnSpc>
            </a:pPr>
            <a:endParaRPr lang="en-US" altLang="zh-CN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Is that man tall or short?</a:t>
            </a:r>
          </a:p>
          <a:p>
            <a:pPr>
              <a:lnSpc>
                <a:spcPts val="3600"/>
              </a:lnSpc>
            </a:pPr>
            <a:endParaRPr lang="en-US" altLang="zh-CN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Is that woman fat or thin?</a:t>
            </a:r>
          </a:p>
          <a:p>
            <a:pPr>
              <a:lnSpc>
                <a:spcPts val="3600"/>
              </a:lnSpc>
            </a:pP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9802" y="1755085"/>
            <a:ext cx="4646015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I’m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well. Thank you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Nice to meet you, too.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Goodbye.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She is thin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He is short.</a:t>
            </a:r>
          </a:p>
        </p:txBody>
      </p:sp>
      <p:sp>
        <p:nvSpPr>
          <p:cNvPr id="7" name="矩形 6"/>
          <p:cNvSpPr/>
          <p:nvPr/>
        </p:nvSpPr>
        <p:spPr>
          <a:xfrm>
            <a:off x="2020074" y="194581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_________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11365" y="2833329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_________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1365" y="3786317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_________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11365" y="4576699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_________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11365" y="5605338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3038608" y="1884256"/>
            <a:ext cx="99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038608" y="2740236"/>
            <a:ext cx="99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026543" y="3715596"/>
            <a:ext cx="200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026543" y="4574116"/>
            <a:ext cx="250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3026543" y="5546936"/>
            <a:ext cx="200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01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851916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IV.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用合适的代词完成下面的短文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。</a:t>
            </a:r>
            <a:endParaRPr lang="en-US" altLang="zh-CN" sz="2800" dirty="0" smtClean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  <a:p>
            <a:pPr indent="0"/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</a:t>
            </a:r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 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（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每小题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4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20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  <a:endParaRPr lang="zh-CN" altLang="en-US" sz="2800" b="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7812" y="1511487"/>
            <a:ext cx="9811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Hi, everyone. My name is Jenny. 16. </a:t>
            </a:r>
            <a:r>
              <a:rPr lang="en-US" altLang="zh-C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a student. 17. </a:t>
            </a:r>
            <a:r>
              <a:rPr lang="en-US" altLang="zh-C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tall and </a:t>
            </a:r>
            <a:r>
              <a:rPr lang="en-US" altLang="zh-C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thin. My 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 is a teacher. 18. </a:t>
            </a:r>
            <a:r>
              <a:rPr lang="en-US" altLang="zh-C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 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also very thin, but 19. </a:t>
            </a:r>
            <a:r>
              <a:rPr lang="en-US" altLang="zh-C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 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not tall. </a:t>
            </a:r>
            <a:r>
              <a:rPr lang="en-US" altLang="zh-C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father 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tall. 20. </a:t>
            </a:r>
            <a:r>
              <a:rPr lang="en-US" altLang="zh-C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 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 engineer.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8312785" y="1596375"/>
            <a:ext cx="998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3612678" y="2237392"/>
            <a:ext cx="998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4097899" y="3046624"/>
            <a:ext cx="2005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607307" y="3696380"/>
            <a:ext cx="2503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altLang="zh-CN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</a:t>
            </a:r>
            <a:endParaRPr lang="en-US" altLang="zh-CN"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576094" y="4446621"/>
            <a:ext cx="2005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79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1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448</Words>
  <Application>Microsoft Office PowerPoint</Application>
  <PresentationFormat>宽屏</PresentationFormat>
  <Paragraphs>81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Adobe 楷体 Std R</vt:lpstr>
      <vt:lpstr>等线</vt:lpstr>
      <vt:lpstr>宋体</vt:lpstr>
      <vt:lpstr>Arial</vt:lpstr>
      <vt:lpstr>Calibri</vt:lpstr>
      <vt:lpstr>Calibri Light</vt:lpstr>
      <vt:lpstr>Tahoma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43</cp:revision>
  <dcterms:created xsi:type="dcterms:W3CDTF">2020-05-21T12:38:00Z</dcterms:created>
  <dcterms:modified xsi:type="dcterms:W3CDTF">2020-07-16T03:06:50Z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