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9"/>
  </p:notesMasterIdLst>
  <p:sldIdLst>
    <p:sldId id="409" r:id="rId4"/>
    <p:sldId id="406" r:id="rId5"/>
    <p:sldId id="407" r:id="rId6"/>
    <p:sldId id="408" r:id="rId7"/>
    <p:sldId id="41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71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16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36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65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1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02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4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90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58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03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26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00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234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751D-DB35-4BD5-B59E-241C52FEF302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5CA0-F824-435E-9FD6-293CF51D6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6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/>
        </p:nvSpPr>
        <p:spPr>
          <a:xfrm>
            <a:off x="1118509" y="1866987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L7-8</a:t>
            </a:r>
            <a:r>
              <a:rPr lang="zh-CN" altLang="en-US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课后</a:t>
            </a:r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2065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1439535" y="1423451"/>
            <a:ext cx="9786116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1. Bob </a:t>
            </a:r>
            <a:r>
              <a:rPr lang="en-US" altLang="zh-CN" sz="2800" dirty="0">
                <a:latin typeface="Tahoma" panose="020B0604030504040204" charset="0"/>
                <a:ea typeface="等线" panose="02010600030101010101" charset="-122"/>
                <a:cs typeface="Tahoma" panose="020B0604030504040204" charset="0"/>
              </a:rPr>
              <a:t>is an e __ __ __ __ __ __ __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(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工程师</a:t>
            </a:r>
            <a:r>
              <a:rPr lang="en-US" altLang="zh-CN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).</a:t>
            </a:r>
          </a:p>
          <a:p>
            <a:pPr>
              <a:lnSpc>
                <a:spcPct val="200000"/>
              </a:lnSpc>
            </a:pPr>
            <a:r>
              <a:rPr lang="en-US" sz="2800" b="0" dirty="0" smtClean="0">
                <a:latin typeface="Tahoma" panose="020B0604030504040204" charset="0"/>
                <a:cs typeface="Tahoma" panose="020B0604030504040204" charset="0"/>
              </a:rPr>
              <a:t>2</a:t>
            </a:r>
            <a:r>
              <a:rPr lang="en-US" sz="2800" b="0" dirty="0">
                <a:latin typeface="Tahoma" panose="020B0604030504040204" charset="0"/>
                <a:cs typeface="Tahoma" panose="020B0604030504040204" charset="0"/>
              </a:rPr>
              <a:t>. </a:t>
            </a:r>
            <a:r>
              <a:rPr lang="en-US" sz="2800" dirty="0" smtClean="0">
                <a:latin typeface="Tahoma" panose="020B0604030504040204" charset="0"/>
                <a:cs typeface="Tahoma" panose="020B0604030504040204" charset="0"/>
              </a:rPr>
              <a:t>What’s </a:t>
            </a:r>
            <a:r>
              <a:rPr lang="en-US" sz="2800" dirty="0">
                <a:latin typeface="Tahoma" panose="020B0604030504040204" charset="0"/>
                <a:cs typeface="Tahoma" panose="020B0604030504040204" charset="0"/>
              </a:rPr>
              <a:t>your j __ __ </a:t>
            </a:r>
            <a:r>
              <a:rPr 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(</a:t>
            </a:r>
            <a:r>
              <a:rPr lang="en-US" sz="2800" dirty="0" err="1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工作</a:t>
            </a:r>
            <a:r>
              <a:rPr 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)?  </a:t>
            </a:r>
            <a:endParaRPr lang="en-US" sz="2800" b="0" dirty="0" smtClean="0"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  <a:p>
            <a:pPr>
              <a:lnSpc>
                <a:spcPct val="200000"/>
              </a:lnSpc>
            </a:pPr>
            <a:r>
              <a:rPr lang="en-US" sz="2800" b="0" dirty="0" smtClean="0">
                <a:latin typeface="Tahoma" panose="020B0604030504040204" charset="0"/>
                <a:cs typeface="Tahoma" panose="020B0604030504040204" charset="0"/>
              </a:rPr>
              <a:t>3</a:t>
            </a:r>
            <a:r>
              <a:rPr lang="en-US" sz="2800" b="0" dirty="0">
                <a:latin typeface="Tahoma" panose="020B0604030504040204" charset="0"/>
                <a:cs typeface="Tahoma" panose="020B0604030504040204" charset="0"/>
              </a:rPr>
              <a:t>. </a:t>
            </a:r>
            <a:r>
              <a:rPr lang="en-US" sz="2800" dirty="0" smtClean="0">
                <a:latin typeface="Tahoma" panose="020B0604030504040204" charset="0"/>
                <a:cs typeface="Tahoma" panose="020B0604030504040204" charset="0"/>
              </a:rPr>
              <a:t>He </a:t>
            </a:r>
            <a:r>
              <a:rPr lang="en-US" sz="2800" dirty="0">
                <a:latin typeface="Tahoma" panose="020B0604030504040204" charset="0"/>
                <a:cs typeface="Tahoma" panose="020B0604030504040204" charset="0"/>
              </a:rPr>
              <a:t>is a t __ __ __ __ __ __ </a:t>
            </a:r>
            <a:r>
              <a:rPr 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(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老师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).</a:t>
            </a:r>
            <a:r>
              <a:rPr lang="en-US" sz="2800" b="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   </a:t>
            </a:r>
          </a:p>
          <a:p>
            <a:pPr>
              <a:lnSpc>
                <a:spcPct val="200000"/>
              </a:lnSpc>
            </a:pPr>
            <a:r>
              <a:rPr lang="en-US" sz="2800" b="0" dirty="0" smtClean="0">
                <a:latin typeface="Tahoma" panose="020B0604030504040204" charset="0"/>
                <a:cs typeface="Tahoma" panose="020B0604030504040204" charset="0"/>
              </a:rPr>
              <a:t>4</a:t>
            </a:r>
            <a:r>
              <a:rPr lang="en-US" sz="2800" b="0" dirty="0">
                <a:latin typeface="Tahoma" panose="020B0604030504040204" charset="0"/>
                <a:cs typeface="Tahoma" panose="020B0604030504040204" charset="0"/>
              </a:rPr>
              <a:t>. </a:t>
            </a:r>
            <a:r>
              <a:rPr lang="en-US" sz="2800" dirty="0" smtClean="0">
                <a:latin typeface="Tahoma" panose="020B0604030504040204" charset="0"/>
                <a:cs typeface="Tahoma" panose="020B0604030504040204" charset="0"/>
              </a:rPr>
              <a:t>What </a:t>
            </a:r>
            <a:r>
              <a:rPr lang="en-US" sz="2800" dirty="0">
                <a:latin typeface="Tahoma" panose="020B0604030504040204" charset="0"/>
                <a:cs typeface="Tahoma" panose="020B0604030504040204" charset="0"/>
              </a:rPr>
              <a:t>n __ __ __ __ __ __ __ __ __ __ </a:t>
            </a:r>
            <a:r>
              <a:rPr 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(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国籍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) </a:t>
            </a:r>
            <a:r>
              <a:rPr lang="en-US" sz="2800" dirty="0">
                <a:latin typeface="Tahoma" panose="020B0604030504040204" charset="0"/>
                <a:cs typeface="Tahoma" panose="020B0604030504040204" charset="0"/>
              </a:rPr>
              <a:t>are you?   </a:t>
            </a:r>
            <a:endParaRPr lang="en-US" sz="2800" b="0" dirty="0" smtClean="0">
              <a:latin typeface="Tahoma" panose="020B0604030504040204" charset="0"/>
              <a:cs typeface="Tahoma" panose="020B0604030504040204" charset="0"/>
            </a:endParaRPr>
          </a:p>
          <a:p>
            <a:pPr>
              <a:lnSpc>
                <a:spcPct val="200000"/>
              </a:lnSpc>
            </a:pPr>
            <a:r>
              <a:rPr lang="en-US" sz="2800" b="0" dirty="0" smtClean="0">
                <a:latin typeface="Tahoma" panose="020B0604030504040204" charset="0"/>
                <a:cs typeface="Tahoma" panose="020B0604030504040204" charset="0"/>
              </a:rPr>
              <a:t>5</a:t>
            </a:r>
            <a:r>
              <a:rPr lang="en-US" sz="2800" b="0" dirty="0">
                <a:latin typeface="Tahoma" panose="020B0604030504040204" charset="0"/>
                <a:cs typeface="Tahoma" panose="020B0604030504040204" charset="0"/>
              </a:rPr>
              <a:t>. </a:t>
            </a:r>
            <a:r>
              <a:rPr lang="en-US" altLang="zh-CN" sz="2800" dirty="0" smtClean="0">
                <a:latin typeface="Tahoma" panose="020B0604030504040204" charset="0"/>
                <a:cs typeface="Tahoma" panose="020B0604030504040204" charset="0"/>
              </a:rPr>
              <a:t>His </a:t>
            </a:r>
            <a:r>
              <a:rPr lang="en-US" altLang="zh-CN" sz="2800" dirty="0">
                <a:latin typeface="Tahoma" panose="020B0604030504040204" charset="0"/>
                <a:cs typeface="Tahoma" panose="020B0604030504040204" charset="0"/>
              </a:rPr>
              <a:t>mother is a n __ __ __ __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(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护士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).</a:t>
            </a:r>
            <a:r>
              <a:rPr 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1620" y="391738"/>
            <a:ext cx="913631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45415" indent="-145415"/>
            <a:r>
              <a:rPr lang="en-US" altLang="zh-CN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根据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所给首字母及汉语提示写出对应的单词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。</a:t>
            </a:r>
            <a:endParaRPr lang="en-US" altLang="zh-CN" sz="2800" dirty="0" smtClean="0"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  <a:p>
            <a:pPr marL="145415" indent="-145415"/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（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每小题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6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30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  <a:endParaRPr lang="zh-CN" altLang="en-US" sz="2800" b="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89" name="TextBox 3"/>
          <p:cNvSpPr txBox="1"/>
          <p:nvPr/>
        </p:nvSpPr>
        <p:spPr>
          <a:xfrm>
            <a:off x="3790589" y="1710428"/>
            <a:ext cx="48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  g   </a:t>
            </a:r>
            <a:r>
              <a:rPr lang="en-US" altLang="zh-CN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n   e   </a:t>
            </a:r>
            <a:r>
              <a:rPr lang="en-US" altLang="zh-CN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r 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TextBox 4"/>
          <p:cNvSpPr txBox="1"/>
          <p:nvPr/>
        </p:nvSpPr>
        <p:spPr>
          <a:xfrm>
            <a:off x="3209289" y="4312083"/>
            <a:ext cx="783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 t    </a:t>
            </a:r>
            <a:r>
              <a:rPr lang="en-US" altLang="zh-CN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o   n  a    l   </a:t>
            </a:r>
            <a:r>
              <a:rPr lang="en-US" altLang="zh-CN" sz="28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   y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5"/>
          <p:cNvSpPr txBox="1"/>
          <p:nvPr/>
        </p:nvSpPr>
        <p:spPr>
          <a:xfrm>
            <a:off x="3348429" y="3436489"/>
            <a:ext cx="48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  a   c   h   e   r</a:t>
            </a:r>
          </a:p>
        </p:txBody>
      </p:sp>
      <p:sp>
        <p:nvSpPr>
          <p:cNvPr id="93" name="TextBox 6"/>
          <p:cNvSpPr txBox="1"/>
          <p:nvPr/>
        </p:nvSpPr>
        <p:spPr>
          <a:xfrm>
            <a:off x="4111373" y="2556029"/>
            <a:ext cx="48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  b</a:t>
            </a:r>
          </a:p>
        </p:txBody>
      </p:sp>
      <p:sp>
        <p:nvSpPr>
          <p:cNvPr id="94" name="TextBox 7"/>
          <p:cNvSpPr txBox="1"/>
          <p:nvPr/>
        </p:nvSpPr>
        <p:spPr>
          <a:xfrm>
            <a:off x="4761774" y="5168862"/>
            <a:ext cx="48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  r   s  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3" grpId="0"/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29192" y="321261"/>
            <a:ext cx="83889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91135" indent="-191135"/>
            <a:r>
              <a:rPr lang="en-US" sz="32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II. </a:t>
            </a:r>
            <a:r>
              <a:rPr lang="zh-CN" sz="32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选词填空。（每小题</a:t>
            </a:r>
            <a:r>
              <a:rPr lang="en-US" sz="32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6 </a:t>
            </a:r>
            <a:r>
              <a:rPr lang="zh-CN" sz="32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</a:t>
            </a:r>
            <a:r>
              <a:rPr lang="en-US" sz="32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30 </a:t>
            </a:r>
            <a:r>
              <a:rPr lang="zh-CN" sz="32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  <a:endParaRPr lang="zh-CN" altLang="en-US" sz="3200" b="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1073742860" name="任意多边形 1073742859"/>
          <p:cNvSpPr/>
          <p:nvPr/>
        </p:nvSpPr>
        <p:spPr>
          <a:xfrm>
            <a:off x="2360831" y="1346262"/>
            <a:ext cx="7070899" cy="793750"/>
          </a:xfrm>
          <a:custGeom>
            <a:avLst/>
            <a:gdLst/>
            <a:ahLst/>
            <a:cxnLst/>
            <a:rect l="0" t="0" r="0" b="0"/>
            <a:pathLst>
              <a:path w="3973" h="599">
                <a:moveTo>
                  <a:pt x="3861" y="0"/>
                </a:moveTo>
                <a:lnTo>
                  <a:pt x="112" y="0"/>
                </a:lnTo>
                <a:lnTo>
                  <a:pt x="68" y="9"/>
                </a:lnTo>
                <a:lnTo>
                  <a:pt x="33" y="33"/>
                </a:lnTo>
                <a:lnTo>
                  <a:pt x="9" y="68"/>
                </a:lnTo>
                <a:lnTo>
                  <a:pt x="0" y="112"/>
                </a:lnTo>
                <a:lnTo>
                  <a:pt x="0" y="487"/>
                </a:lnTo>
                <a:lnTo>
                  <a:pt x="9" y="531"/>
                </a:lnTo>
                <a:lnTo>
                  <a:pt x="33" y="566"/>
                </a:lnTo>
                <a:lnTo>
                  <a:pt x="68" y="590"/>
                </a:lnTo>
                <a:lnTo>
                  <a:pt x="112" y="599"/>
                </a:lnTo>
                <a:lnTo>
                  <a:pt x="3861" y="599"/>
                </a:lnTo>
                <a:lnTo>
                  <a:pt x="3905" y="590"/>
                </a:lnTo>
                <a:lnTo>
                  <a:pt x="3940" y="566"/>
                </a:lnTo>
                <a:lnTo>
                  <a:pt x="3964" y="531"/>
                </a:lnTo>
                <a:lnTo>
                  <a:pt x="3973" y="487"/>
                </a:lnTo>
                <a:lnTo>
                  <a:pt x="3973" y="112"/>
                </a:lnTo>
                <a:lnTo>
                  <a:pt x="3964" y="68"/>
                </a:lnTo>
                <a:lnTo>
                  <a:pt x="3940" y="33"/>
                </a:lnTo>
                <a:lnTo>
                  <a:pt x="3905" y="9"/>
                </a:lnTo>
                <a:lnTo>
                  <a:pt x="3861" y="0"/>
                </a:lnTo>
                <a:close/>
              </a:path>
            </a:pathLst>
          </a:custGeom>
          <a:solidFill>
            <a:srgbClr val="B9E0ED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73742861" name="文本框 1073742860"/>
          <p:cNvSpPr txBox="1"/>
          <p:nvPr/>
        </p:nvSpPr>
        <p:spPr>
          <a:xfrm>
            <a:off x="2576963" y="1476228"/>
            <a:ext cx="1382910" cy="53721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indent="0">
              <a:spcBef>
                <a:spcPts val="0"/>
              </a:spcBef>
            </a:pPr>
            <a:r>
              <a:rPr lang="en-US" altLang="zh-CN" sz="2800" dirty="0" smtClean="0">
                <a:solidFill>
                  <a:schemeClr val="tx1"/>
                </a:solidFill>
                <a:uFillTx/>
                <a:latin typeface="Tahoma" panose="020B0604030504040204" charset="0"/>
                <a:cs typeface="Tahoma" panose="020B0604030504040204" charset="0"/>
              </a:rPr>
              <a:t>postman</a:t>
            </a:r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  <a:p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73742862" name="文本框 1073742861"/>
          <p:cNvSpPr txBox="1"/>
          <p:nvPr/>
        </p:nvSpPr>
        <p:spPr>
          <a:xfrm>
            <a:off x="4381680" y="1476228"/>
            <a:ext cx="1052075" cy="43307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indent="0">
              <a:spcBef>
                <a:spcPts val="0"/>
              </a:spcBef>
            </a:pPr>
            <a:r>
              <a:rPr lang="en-US" altLang="zh-CN" sz="2800" dirty="0" smtClean="0">
                <a:solidFill>
                  <a:schemeClr val="tx1"/>
                </a:solidFill>
                <a:uFillTx/>
                <a:latin typeface="Tahoma" panose="020B0604030504040204" charset="0"/>
                <a:cs typeface="Tahoma" panose="020B0604030504040204" charset="0"/>
              </a:rPr>
              <a:t>Italian</a:t>
            </a:r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  <a:p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73742863" name="文本框 1073742862"/>
          <p:cNvSpPr txBox="1"/>
          <p:nvPr/>
        </p:nvSpPr>
        <p:spPr>
          <a:xfrm>
            <a:off x="5864551" y="1476228"/>
            <a:ext cx="869650" cy="4603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indent="0">
              <a:spcBef>
                <a:spcPts val="0"/>
              </a:spcBef>
            </a:pPr>
            <a:r>
              <a:rPr lang="en-US" altLang="zh-CN" sz="2800" dirty="0" smtClean="0">
                <a:solidFill>
                  <a:schemeClr val="tx1"/>
                </a:solidFill>
                <a:uFillTx/>
                <a:latin typeface="Tahoma" panose="020B0604030504040204" charset="0"/>
                <a:cs typeface="Tahoma" panose="020B0604030504040204" charset="0"/>
              </a:rPr>
              <a:t>what</a:t>
            </a:r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  <a:p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73742864" name="文本框 1073742863"/>
          <p:cNvSpPr txBox="1"/>
          <p:nvPr/>
        </p:nvSpPr>
        <p:spPr>
          <a:xfrm>
            <a:off x="7305982" y="1476228"/>
            <a:ext cx="774838" cy="45275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indent="0">
              <a:spcBef>
                <a:spcPts val="0"/>
              </a:spcBef>
            </a:pPr>
            <a:r>
              <a:rPr lang="en-US" altLang="zh-CN" sz="2800" dirty="0" smtClean="0">
                <a:solidFill>
                  <a:schemeClr val="tx1"/>
                </a:solidFill>
                <a:uFillTx/>
                <a:latin typeface="Tahoma" panose="020B0604030504040204" charset="0"/>
                <a:cs typeface="Tahoma" panose="020B0604030504040204" charset="0"/>
              </a:rPr>
              <a:t>are</a:t>
            </a:r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  <a:p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1073742865" name="文本框 1073742864"/>
          <p:cNvSpPr txBox="1"/>
          <p:nvPr/>
        </p:nvSpPr>
        <p:spPr>
          <a:xfrm>
            <a:off x="8421027" y="1476228"/>
            <a:ext cx="597588" cy="53721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indent="0">
              <a:spcBef>
                <a:spcPts val="0"/>
              </a:spcBef>
            </a:pPr>
            <a:r>
              <a:rPr lang="en-US" altLang="zh-CN" sz="2800" dirty="0" smtClean="0">
                <a:solidFill>
                  <a:schemeClr val="tx1"/>
                </a:solidFill>
                <a:uFillTx/>
                <a:latin typeface="Tahoma" panose="020B0604030504040204" charset="0"/>
                <a:cs typeface="Tahoma" panose="020B0604030504040204" charset="0"/>
              </a:rPr>
              <a:t>his</a:t>
            </a:r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  <a:p>
            <a:endParaRPr lang="zh-CN" altLang="en-US" sz="2800" dirty="0">
              <a:solidFill>
                <a:schemeClr val="tx1"/>
              </a:solidFill>
              <a:uFillTx/>
              <a:latin typeface="Tahoma" panose="020B0604030504040204" charset="0"/>
              <a:cs typeface="Tahoma" panose="020B060403050404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3934" y="2386891"/>
            <a:ext cx="9041643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>
              <a:lnSpc>
                <a:spcPct val="150000"/>
              </a:lnSpc>
            </a:pP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6. </a:t>
            </a:r>
            <a:r>
              <a:rPr lang="en-US" sz="2800" kern="1500" dirty="0" smtClean="0">
                <a:latin typeface="Tahoma" panose="020B0604030504040204" charset="0"/>
                <a:cs typeface="Tahoma" panose="020B0604030504040204" charset="0"/>
              </a:rPr>
              <a:t> _______________ </a:t>
            </a: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is your name?</a:t>
            </a:r>
          </a:p>
          <a:p>
            <a:pPr marL="266700" indent="-266700">
              <a:lnSpc>
                <a:spcPct val="150000"/>
              </a:lnSpc>
            </a:pP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7. </a:t>
            </a:r>
            <a:r>
              <a:rPr lang="en-US" sz="2800" kern="1500" dirty="0" smtClean="0">
                <a:latin typeface="Tahoma" panose="020B0604030504040204" charset="0"/>
                <a:cs typeface="Tahoma" panose="020B0604030504040204" charset="0"/>
              </a:rPr>
              <a:t> This </a:t>
            </a: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is an _______________ car.</a:t>
            </a:r>
          </a:p>
          <a:p>
            <a:pPr marL="266700" indent="-266700">
              <a:lnSpc>
                <a:spcPct val="150000"/>
              </a:lnSpc>
            </a:pP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8. </a:t>
            </a:r>
            <a:r>
              <a:rPr lang="en-US" sz="2800" kern="1500" dirty="0" smtClean="0">
                <a:latin typeface="Tahoma" panose="020B0604030504040204" charset="0"/>
                <a:cs typeface="Tahoma" panose="020B0604030504040204" charset="0"/>
              </a:rPr>
              <a:t> What </a:t>
            </a: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nationality _______________ you?</a:t>
            </a:r>
          </a:p>
          <a:p>
            <a:pPr marL="266700" indent="-266700">
              <a:lnSpc>
                <a:spcPct val="150000"/>
              </a:lnSpc>
            </a:pP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9. </a:t>
            </a:r>
            <a:r>
              <a:rPr lang="en-US" sz="2800" kern="1500" dirty="0" smtClean="0">
                <a:latin typeface="Tahoma" panose="020B0604030504040204" charset="0"/>
                <a:cs typeface="Tahoma" panose="020B0604030504040204" charset="0"/>
              </a:rPr>
              <a:t> His </a:t>
            </a: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father is a _______________.</a:t>
            </a:r>
          </a:p>
          <a:p>
            <a:pPr marL="266700" indent="-266700">
              <a:lnSpc>
                <a:spcPct val="150000"/>
              </a:lnSpc>
            </a:pPr>
            <a:r>
              <a:rPr lang="en-US" sz="2800" kern="1500" dirty="0">
                <a:latin typeface="Tahoma" panose="020B0604030504040204" charset="0"/>
                <a:cs typeface="Tahoma" panose="020B0604030504040204" charset="0"/>
              </a:rPr>
              <a:t>10. What is _______________ job?</a:t>
            </a:r>
          </a:p>
        </p:txBody>
      </p:sp>
      <p:sp>
        <p:nvSpPr>
          <p:cNvPr id="90" name="TextBox 8"/>
          <p:cNvSpPr txBox="1"/>
          <p:nvPr/>
        </p:nvSpPr>
        <p:spPr>
          <a:xfrm>
            <a:off x="2947279" y="2483105"/>
            <a:ext cx="310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</a:p>
        </p:txBody>
      </p:sp>
      <p:sp>
        <p:nvSpPr>
          <p:cNvPr id="91" name="TextBox 9"/>
          <p:cNvSpPr txBox="1"/>
          <p:nvPr/>
        </p:nvSpPr>
        <p:spPr>
          <a:xfrm>
            <a:off x="4759886" y="3128265"/>
            <a:ext cx="310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Italian</a:t>
            </a:r>
          </a:p>
        </p:txBody>
      </p:sp>
      <p:sp>
        <p:nvSpPr>
          <p:cNvPr id="92" name="TextBox 10"/>
          <p:cNvSpPr txBox="1"/>
          <p:nvPr/>
        </p:nvSpPr>
        <p:spPr>
          <a:xfrm>
            <a:off x="6075594" y="3762766"/>
            <a:ext cx="310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</a:p>
        </p:txBody>
      </p:sp>
      <p:sp>
        <p:nvSpPr>
          <p:cNvPr id="93" name="TextBox 11"/>
          <p:cNvSpPr txBox="1"/>
          <p:nvPr/>
        </p:nvSpPr>
        <p:spPr>
          <a:xfrm>
            <a:off x="5180673" y="4361238"/>
            <a:ext cx="310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postman</a:t>
            </a:r>
          </a:p>
        </p:txBody>
      </p:sp>
      <p:sp>
        <p:nvSpPr>
          <p:cNvPr id="94" name="TextBox 12"/>
          <p:cNvSpPr txBox="1"/>
          <p:nvPr/>
        </p:nvSpPr>
        <p:spPr>
          <a:xfrm>
            <a:off x="4759886" y="5045211"/>
            <a:ext cx="310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38369" y="1751852"/>
            <a:ext cx="4284617" cy="3594332"/>
          </a:xfrm>
          <a:prstGeom prst="roundRect">
            <a:avLst>
              <a:gd name="adj" fmla="val 915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02" name="文本框 101"/>
          <p:cNvSpPr txBox="1"/>
          <p:nvPr/>
        </p:nvSpPr>
        <p:spPr>
          <a:xfrm>
            <a:off x="372882" y="328630"/>
            <a:ext cx="851916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III. </a:t>
            </a:r>
            <a:r>
              <a:rPr lang="zh-CN" altLang="en-US" sz="32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根据</a:t>
            </a:r>
            <a:r>
              <a:rPr lang="zh-CN" altLang="en-US" sz="32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给出的问句选择合适答句</a:t>
            </a:r>
            <a:r>
              <a:rPr lang="zh-CN" altLang="en-US" sz="32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。</a:t>
            </a:r>
            <a:endParaRPr lang="en-US" altLang="zh-CN" sz="3200" dirty="0" smtClean="0"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  <a:p>
            <a:pPr indent="0"/>
            <a:r>
              <a:rPr lang="en-US" altLang="zh-CN" sz="32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</a:t>
            </a:r>
            <a:r>
              <a:rPr lang="en-US" altLang="zh-CN" sz="32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   </a:t>
            </a:r>
            <a:r>
              <a:rPr lang="zh-CN" altLang="en-US" sz="3200" dirty="0" smtClean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（</a:t>
            </a:r>
            <a:r>
              <a:rPr lang="zh-CN" altLang="en-US" sz="32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每小题 </a:t>
            </a:r>
            <a:r>
              <a:rPr lang="en-US" altLang="zh-CN" sz="32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8 </a:t>
            </a:r>
            <a:r>
              <a:rPr lang="zh-CN" altLang="en-US" sz="32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分，共 </a:t>
            </a:r>
            <a:r>
              <a:rPr lang="en-US" altLang="zh-CN" sz="32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40 </a:t>
            </a:r>
            <a:r>
              <a:rPr lang="zh-CN" altLang="en-US" sz="3200" dirty="0"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charset="0"/>
              </a:rPr>
              <a:t>分）</a:t>
            </a:r>
            <a:endParaRPr lang="zh-CN" altLang="en-US" sz="3200" b="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Tahoma" panose="020B06040305040402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15471" y="1475248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–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your job?</a:t>
            </a:r>
          </a:p>
          <a:p>
            <a:pPr>
              <a:lnSpc>
                <a:spcPts val="36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– ________</a:t>
            </a:r>
          </a:p>
          <a:p>
            <a:pPr>
              <a:lnSpc>
                <a:spcPts val="36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–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his job?</a:t>
            </a:r>
          </a:p>
          <a:p>
            <a:pPr>
              <a:lnSpc>
                <a:spcPts val="36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–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</a:p>
          <a:p>
            <a:pPr>
              <a:lnSpc>
                <a:spcPts val="36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–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her job?</a:t>
            </a:r>
          </a:p>
          <a:p>
            <a:pPr>
              <a:lnSpc>
                <a:spcPts val="36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–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</a:p>
          <a:p>
            <a:pPr>
              <a:lnSpc>
                <a:spcPts val="36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–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your name?</a:t>
            </a:r>
          </a:p>
          <a:p>
            <a:pPr>
              <a:lnSpc>
                <a:spcPts val="36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–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</a:t>
            </a:r>
          </a:p>
          <a:p>
            <a:pPr>
              <a:lnSpc>
                <a:spcPts val="36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–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nationality are you?</a:t>
            </a:r>
          </a:p>
          <a:p>
            <a:pPr>
              <a:lnSpc>
                <a:spcPts val="36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– ________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91615" y="1814095"/>
            <a:ext cx="3525709" cy="32361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I’m 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American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He is a policeman.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I’m a teacher.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My name is Fiona.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She’s a nurse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3"/>
          <p:cNvSpPr txBox="1"/>
          <p:nvPr/>
        </p:nvSpPr>
        <p:spPr>
          <a:xfrm>
            <a:off x="3155223" y="183539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88" name="TextBox 4"/>
          <p:cNvSpPr txBox="1"/>
          <p:nvPr/>
        </p:nvSpPr>
        <p:spPr>
          <a:xfrm>
            <a:off x="3155223" y="2751747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89" name="TextBox 5"/>
          <p:cNvSpPr txBox="1"/>
          <p:nvPr/>
        </p:nvSpPr>
        <p:spPr>
          <a:xfrm>
            <a:off x="3155223" y="366810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  <p:sp>
        <p:nvSpPr>
          <p:cNvPr id="90" name="TextBox 6"/>
          <p:cNvSpPr txBox="1"/>
          <p:nvPr/>
        </p:nvSpPr>
        <p:spPr>
          <a:xfrm>
            <a:off x="3155223" y="4584461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91" name="TextBox 7"/>
          <p:cNvSpPr txBox="1"/>
          <p:nvPr/>
        </p:nvSpPr>
        <p:spPr>
          <a:xfrm>
            <a:off x="3136223" y="550081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918"/>
            <a:ext cx="12192000" cy="6871250"/>
            <a:chOff x="0" y="-6918"/>
            <a:chExt cx="12192000" cy="6871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0" y="-6918"/>
              <a:ext cx="2522136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图片 24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22618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20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21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155" name="î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ṥ1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îşļ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íśḻ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îslî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íṣḷ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ïšḷ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iṡ1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ṣlí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ï$ḻ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íṥ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íšľ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íS1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îŝl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i$ḻi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î$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iṡ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Sḷ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îśḻí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ïś1ï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îśḷi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şḻ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ṡ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ïṩl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í$1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îsḷ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iṣļ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îSḷ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iṥ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ïṡḷi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îṧľi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išḷ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şľ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ï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îš1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S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îṡ1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ïṩl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ṣ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ïs1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íṩ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ïṩḷ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ŝ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ïSḻ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ís1ï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iśḷï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ïśľ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íśḻ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ïṣľ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iṩ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i$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îṩḷ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ïŝ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íS1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îṡḷ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iş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íš1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îṩl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iṣ1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ṥlí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îṡ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ṩ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şl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îṥļ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í$l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íSḻ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ïṩlî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ï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ïṡļî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íŝľ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sḻ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îṡlî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iṧḷ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îšḻ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işļ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î$ḷ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$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ś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iṥḻ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šl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ïṥḻ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îṥ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í$ḻ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ïš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íSļ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îŝḷï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ï$ľï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ïśļi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î$l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ṣľ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îṧḷï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Sḻ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iṩļ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iṧļ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iṣḻ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íṩļ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ïṧļ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íś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îṣľ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í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ŝľ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ṥḻ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íṥľ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ïŝl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iš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iṩ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işľ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îṩ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îṧ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íšľ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iṧļ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îšḷ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ḻ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íşḻ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íṣḷ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ṩľ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ṧļ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$lí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iṣḻ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ïS1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i$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î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iŝļ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iSḷ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íŝ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iŝľ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íṣ1i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ïṩḻ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íṣ1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îṩ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ïśľí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íšḷ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íṩ1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iṥļí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íšḻ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sḻ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iṡ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iŝļi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$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ŝl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ïṩl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íŝ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îṩ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işl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îṣ1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$ḷ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î$ḻ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iS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îśļ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îṧļ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iṣ1i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íṩ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îṩľ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iṥ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îşľï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í$ľ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ïšľï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ïšḷ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iṡḷ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íṧ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5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267</Words>
  <Application>Microsoft Office PowerPoint</Application>
  <PresentationFormat>宽屏</PresentationFormat>
  <Paragraphs>52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Adobe 楷体 Std R</vt:lpstr>
      <vt:lpstr>等线</vt:lpstr>
      <vt:lpstr>宋体</vt:lpstr>
      <vt:lpstr>Arial</vt:lpstr>
      <vt:lpstr>Calibri</vt:lpstr>
      <vt:lpstr>Calibri Light</vt:lpstr>
      <vt:lpstr>Tahoma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34</cp:revision>
  <dcterms:created xsi:type="dcterms:W3CDTF">2020-05-21T12:38:00Z</dcterms:created>
  <dcterms:modified xsi:type="dcterms:W3CDTF">2020-07-16T02:06:32Z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