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11" r:id="rId2"/>
    <p:sldId id="418" r:id="rId3"/>
    <p:sldId id="421" r:id="rId4"/>
    <p:sldId id="419" r:id="rId5"/>
    <p:sldId id="42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186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2020/7/16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127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4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1498" y="2832292"/>
            <a:ext cx="7912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</a:t>
            </a:r>
            <a:r>
              <a:rPr lang="en-US" altLang="zh-CN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7-8</a:t>
            </a:r>
            <a:r>
              <a:rPr lang="zh-CN" altLang="zh-CN" sz="40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微</a:t>
            </a:r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信教学</a:t>
            </a:r>
            <a:endParaRPr lang="zh-CN" altLang="en-US" sz="40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12050"/>
            <a:ext cx="12192000" cy="6876382"/>
            <a:chOff x="0" y="-12050"/>
            <a:chExt cx="12192000" cy="687638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205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0" y="1820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05993" y="709845"/>
            <a:ext cx="11299825" cy="581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7500" lnSpcReduction="10000"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I. 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选择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。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  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1.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you French?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-- No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 ________ Chinese.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A. Are; are	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Am; am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C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Are; am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  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2.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What’s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________?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-- I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a nurse.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A. name	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job			C. work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  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3.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Is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a teacher?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-- No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________.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A. he is	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 isn’t	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C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she isn’t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  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4. Nice to meet you. I’m ________ air hostess.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A. a		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		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/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  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5.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________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nationality is he?  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-- He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Italian.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A. What		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How	    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What’s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4213" y="1069055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C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2013" y="1960436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2013" y="2895018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C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5537" y="3798518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B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725040" y="4717877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  <p:bldP spid="7" grpId="0"/>
      <p:bldP spid="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15588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00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083086" y="5412392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83781" y="602408"/>
            <a:ext cx="11299825" cy="715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7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II. </a:t>
            </a:r>
            <a:r>
              <a:rPr lang="zh-CN" altLang="en-US" sz="27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答句</a:t>
            </a:r>
            <a:r>
              <a:rPr lang="zh-CN" altLang="en-US" sz="27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配对。</a:t>
            </a:r>
            <a:endParaRPr lang="zh-CN" altLang="en-US" sz="27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pitchFamily="34" charset="0"/>
              <a:sym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211228"/>
              </p:ext>
            </p:extLst>
          </p:nvPr>
        </p:nvGraphicFramePr>
        <p:xfrm>
          <a:off x="250192" y="1356294"/>
          <a:ext cx="11941808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5970904"/>
                <a:gridCol w="5970904"/>
              </a:tblGrid>
              <a:tr h="0">
                <a:tc>
                  <a:txBody>
                    <a:bodyPr/>
                    <a:lstStyle/>
                    <a:p>
                      <a:pPr indent="1016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(   ) 1. </a:t>
                      </a:r>
                      <a:r>
                        <a:rPr lang="en-US" sz="2800" kern="10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2800" kern="10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en-US" altLang="zh-CN" sz="2800" kern="100" baseline="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 you French?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kern="10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She is a housewife.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016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(   ) 2. </a:t>
                      </a:r>
                      <a:r>
                        <a:rPr lang="en-US" sz="2800" kern="10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What nationality are</a:t>
                      </a:r>
                      <a:r>
                        <a:rPr lang="en-US" sz="2800" kern="100" baseline="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 you?</a:t>
                      </a:r>
                      <a:r>
                        <a:rPr lang="en-US" sz="2800" kern="100" dirty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	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kern="10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I’m an</a:t>
                      </a:r>
                      <a:r>
                        <a:rPr lang="en-US" sz="2800" kern="100" baseline="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 engineer</a:t>
                      </a:r>
                      <a:r>
                        <a:rPr lang="en-US" sz="2800" kern="10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016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(   ) 3. Nice to meet you.	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kern="10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I’m Italian.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016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(   ) 4. </a:t>
                      </a:r>
                      <a:r>
                        <a:rPr lang="en-US" sz="2800" kern="10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What’s your job?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kern="10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Yes, I am.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016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(   ) 5. </a:t>
                      </a:r>
                      <a:r>
                        <a:rPr lang="en-US" sz="2800" kern="100" dirty="0" smtClean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What’s her job?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ahoma" panose="020B0604030504040204" pitchFamily="34" charset="0"/>
                          <a:ea typeface="Adobe 楷体 Std R" panose="02020400000000000000" pitchFamily="18" charset="-122"/>
                          <a:cs typeface="Times New Roman" panose="02020603050405020304" pitchFamily="18" charset="0"/>
                        </a:rPr>
                        <a:t>E. Nice to meet you, too.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5" name="TextBox 4"/>
          <p:cNvSpPr txBox="1"/>
          <p:nvPr/>
        </p:nvSpPr>
        <p:spPr>
          <a:xfrm>
            <a:off x="508602" y="1630189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5"/>
          <p:cNvSpPr txBox="1"/>
          <p:nvPr/>
        </p:nvSpPr>
        <p:spPr>
          <a:xfrm>
            <a:off x="508602" y="2449227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TextBox 6"/>
          <p:cNvSpPr txBox="1"/>
          <p:nvPr/>
        </p:nvSpPr>
        <p:spPr>
          <a:xfrm>
            <a:off x="517068" y="330205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TextBox 7"/>
          <p:cNvSpPr txBox="1"/>
          <p:nvPr/>
        </p:nvSpPr>
        <p:spPr>
          <a:xfrm>
            <a:off x="500059" y="4163271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8"/>
          <p:cNvSpPr txBox="1"/>
          <p:nvPr/>
        </p:nvSpPr>
        <p:spPr>
          <a:xfrm>
            <a:off x="491514" y="4973839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/>
      <p:bldP spid="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9992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924" y="550896"/>
            <a:ext cx="10936605" cy="5779135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III. 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按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要求完成下列各题。</a:t>
            </a:r>
          </a:p>
          <a:p>
            <a:pPr algn="l">
              <a:lnSpc>
                <a:spcPts val="33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My name is </a:t>
            </a:r>
            <a:r>
              <a:rPr lang="en-US" altLang="zh-CN" sz="2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Robert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(</a:t>
            </a:r>
            <a:r>
              <a:rPr lang="zh-CN" altLang="en-US" sz="28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对划线部分提问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>
              <a:lnSpc>
                <a:spcPts val="33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________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name?</a:t>
            </a:r>
          </a:p>
          <a:p>
            <a:pPr algn="l">
              <a:lnSpc>
                <a:spcPts val="33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 am German.  (</a:t>
            </a:r>
            <a:r>
              <a:rPr lang="zh-CN" altLang="en-US" sz="28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改为一般疑问句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>
              <a:lnSpc>
                <a:spcPts val="33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________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German?</a:t>
            </a:r>
          </a:p>
          <a:p>
            <a:pPr algn="l">
              <a:lnSpc>
                <a:spcPts val="33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3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Mrs. Brown is </a:t>
            </a:r>
            <a:r>
              <a:rPr lang="en-US" altLang="zh-CN" sz="2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Italian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(</a:t>
            </a:r>
            <a:r>
              <a:rPr lang="zh-CN" altLang="en-US" sz="28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对划线部分提问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>
              <a:lnSpc>
                <a:spcPts val="33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________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is Mrs. Brown?</a:t>
            </a:r>
          </a:p>
          <a:p>
            <a:pPr algn="l">
              <a:lnSpc>
                <a:spcPts val="33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My father is </a:t>
            </a:r>
            <a:r>
              <a:rPr lang="en-US" altLang="zh-CN" sz="2800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engineer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(</a:t>
            </a:r>
            <a:r>
              <a:rPr lang="zh-CN" altLang="en-US" sz="28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对划线部分提问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>
              <a:lnSpc>
                <a:spcPts val="33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________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father’s ________?</a:t>
            </a:r>
          </a:p>
          <a:p>
            <a:pPr algn="l">
              <a:lnSpc>
                <a:spcPts val="33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5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Is John a keyboard operator?  (</a:t>
            </a:r>
            <a:r>
              <a:rPr lang="zh-CN" altLang="en-US" sz="28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</a:rPr>
              <a:t>作出否定回答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>
              <a:lnSpc>
                <a:spcPts val="33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No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________ ________.</a:t>
            </a:r>
          </a:p>
        </p:txBody>
      </p:sp>
      <p:sp>
        <p:nvSpPr>
          <p:cNvPr id="145" name="TextBox 4"/>
          <p:cNvSpPr txBox="1"/>
          <p:nvPr/>
        </p:nvSpPr>
        <p:spPr>
          <a:xfrm>
            <a:off x="1529009" y="1665084"/>
            <a:ext cx="409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 </a:t>
            </a:r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5"/>
          <p:cNvSpPr txBox="1"/>
          <p:nvPr/>
        </p:nvSpPr>
        <p:spPr>
          <a:xfrm>
            <a:off x="1602636" y="2687911"/>
            <a:ext cx="409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   </a:t>
            </a:r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TextBox 6"/>
          <p:cNvSpPr txBox="1"/>
          <p:nvPr/>
        </p:nvSpPr>
        <p:spPr>
          <a:xfrm>
            <a:off x="1570954" y="3702349"/>
            <a:ext cx="496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nationality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TextBox 7"/>
          <p:cNvSpPr txBox="1"/>
          <p:nvPr/>
        </p:nvSpPr>
        <p:spPr>
          <a:xfrm>
            <a:off x="1570954" y="4730902"/>
            <a:ext cx="806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                          job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8"/>
          <p:cNvSpPr txBox="1"/>
          <p:nvPr/>
        </p:nvSpPr>
        <p:spPr>
          <a:xfrm>
            <a:off x="2422243" y="5734866"/>
            <a:ext cx="327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        </a:t>
            </a:r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isn’t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/>
      <p:bldP spid="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918"/>
            <a:ext cx="12192000" cy="6871250"/>
            <a:chOff x="0" y="-6918"/>
            <a:chExt cx="12192000" cy="6871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0" y="-6918"/>
              <a:ext cx="2522136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图片 24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22618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20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21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155" name="î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ṥ1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îşļ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íśḻ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îslî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íṣḷ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ïšḷ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iṡ1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ṣlí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ï$ḻ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íṥ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íšľ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íS1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îŝl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i$ḻi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î$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iṡ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Sḷ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îśḻí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ïś1ï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îśḷi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şḻ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ṡ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ïṩl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í$1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îsḷ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iṣļ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îSḷ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iṥ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ïṡḷi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îṧľi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išḷ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şľ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ï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îš1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S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îṡ1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ïṩl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ṣ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ïs1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íṩ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ïṩḷ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ŝ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ïSḻ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ís1ï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iśḷï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ïśľ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íśḻ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ïṣľ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iṩ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i$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îṩḷ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ïŝ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íS1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îṡḷ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iş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íš1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îṩl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iṣ1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ṥlí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îṡ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ṩḻ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şl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îṥļ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í$l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íSḻ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ïṩlî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ï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ïṡļî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íŝľ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sḻ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îṡlî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iṧḷ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îšḻ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işļ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î$ḷ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$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ś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iṥḻ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šl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ïṥḻ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îṥ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í$ḻ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ïš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íSļ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îŝḷï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ï$ľï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ïśļi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î$l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ṣľ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îṧḷï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Sḻ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iṩļ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iṧļ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iṣḻ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íṩļ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ïṧļ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íś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îṣľ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í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ŝľ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ṥḻ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íṥľ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ïŝl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iš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iṩ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işľ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îṩ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îṧ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íšľ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iṧļ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îšḷ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ḻî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íşḻ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íṣḷ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ṩľ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ṧļ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$lí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iṣḻ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ïS1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i$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î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iŝļ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iSḷ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íŝ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iŝľ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íṣ1i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ïṩḻ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íṣ1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îṩ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ïśľí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íšḷ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íṩ1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iṥļí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íšḻ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sḻ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iṡ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iŝļi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$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ŝl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ïṩl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íŝ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îṩ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işl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îṣ1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$ḷ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î$ḻ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iS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îśļ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îṧļ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iṣ1i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íṩ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îṩľ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iṥ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îşľï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í$ľ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ïšľï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ïšḷ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iṡḷ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íṧ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2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242</Words>
  <Application>Microsoft Office PowerPoint</Application>
  <PresentationFormat>宽屏</PresentationFormat>
  <Paragraphs>51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Adobe 楷体 Std R</vt:lpstr>
      <vt:lpstr>宋体</vt:lpstr>
      <vt:lpstr>微软雅黑</vt:lpstr>
      <vt:lpstr>Arial</vt:lpstr>
      <vt:lpstr>Calibri</vt:lpstr>
      <vt:lpstr>Tahoma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Administrator</cp:lastModifiedBy>
  <cp:revision>127</cp:revision>
  <dcterms:created xsi:type="dcterms:W3CDTF">2019-06-19T02:08:00Z</dcterms:created>
  <dcterms:modified xsi:type="dcterms:W3CDTF">2020-07-16T01:31:49Z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