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8" r:id="rId4"/>
    <p:sldId id="257" r:id="rId5"/>
    <p:sldId id="259" r:id="rId6"/>
    <p:sldId id="260" r:id="rId7"/>
    <p:sldId id="273" r:id="rId8"/>
    <p:sldId id="274" r:id="rId9"/>
    <p:sldId id="328" r:id="rId10"/>
    <p:sldId id="329" r:id="rId12"/>
    <p:sldId id="330" r:id="rId13"/>
    <p:sldId id="334" r:id="rId14"/>
    <p:sldId id="335" r:id="rId15"/>
    <p:sldId id="341" r:id="rId16"/>
    <p:sldId id="342" r:id="rId17"/>
    <p:sldId id="343" r:id="rId18"/>
    <p:sldId id="344" r:id="rId19"/>
    <p:sldId id="340" r:id="rId20"/>
    <p:sldId id="269" r:id="rId21"/>
  </p:sldIdLst>
  <p:sldSz cx="1219263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80" y="-76"/>
      </p:cViewPr>
      <p:guideLst>
        <p:guide orient="horz" pos="2258"/>
        <p:guide pos="38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657" y="1143000"/>
            <a:ext cx="548668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Tx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90" y="2130425"/>
            <a:ext cx="1036422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80" y="3886200"/>
            <a:ext cx="85352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070" y="274638"/>
            <a:ext cx="274347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60" y="274638"/>
            <a:ext cx="802719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351"/>
            <a:ext cx="121926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 20"/>
          <p:cNvGrpSpPr/>
          <p:nvPr userDrawn="1"/>
        </p:nvGrpSpPr>
        <p:grpSpPr bwMode="auto">
          <a:xfrm>
            <a:off x="-336732" y="4533900"/>
            <a:ext cx="1856414" cy="2372784"/>
            <a:chOff x="-474161" y="4081888"/>
            <a:chExt cx="1981984" cy="2645369"/>
          </a:xfrm>
        </p:grpSpPr>
        <p:pic>
          <p:nvPicPr>
            <p:cNvPr id="5" name="Picture 47" descr="연필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3" descr="꽃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 descr="荣德基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4" y="74084"/>
            <a:ext cx="1841596" cy="7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7"/>
          <p:cNvSpPr txBox="1">
            <a:spLocks noChangeArrowheads="1"/>
          </p:cNvSpPr>
          <p:nvPr userDrawn="1"/>
        </p:nvSpPr>
        <p:spPr bwMode="auto">
          <a:xfrm>
            <a:off x="8400694" y="356659"/>
            <a:ext cx="2640330" cy="4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35" b="1" dirty="0">
                <a:latin typeface="楷体" panose="02010609060101010101" pitchFamily="49" charset="-122"/>
                <a:ea typeface="楷体" panose="02010609060101010101" pitchFamily="49" charset="-122"/>
              </a:rPr>
              <a:t>习题源于</a:t>
            </a:r>
            <a:r>
              <a:rPr lang="en-US" altLang="zh-CN" sz="2135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135" b="1" dirty="0"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sz="2135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1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91" y="-28617"/>
            <a:ext cx="3448229" cy="80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9" y="4406900"/>
            <a:ext cx="103642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9" y="2906713"/>
            <a:ext cx="103642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60" y="1600200"/>
            <a:ext cx="53853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210" y="1600200"/>
            <a:ext cx="53853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60" y="1535113"/>
            <a:ext cx="53874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60" y="2174875"/>
            <a:ext cx="53874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977" y="1535113"/>
            <a:ext cx="5389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977" y="2174875"/>
            <a:ext cx="5389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50"/>
            <a:ext cx="401147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03" y="273050"/>
            <a:ext cx="6816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0"/>
            <a:ext cx="401147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53" y="4800600"/>
            <a:ext cx="73159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53" y="612775"/>
            <a:ext cx="7315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53" y="5367338"/>
            <a:ext cx="7315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60" y="274638"/>
            <a:ext cx="10973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60" y="1600200"/>
            <a:ext cx="10973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60" y="6356350"/>
            <a:ext cx="284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010" y="6356350"/>
            <a:ext cx="3861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460" y="6356350"/>
            <a:ext cx="284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22.png"/><Relationship Id="rId2" Type="http://schemas.openxmlformats.org/officeDocument/2006/relationships/image" Target="../media/image14.GIF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4.GIF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6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2327" y="1799897"/>
            <a:ext cx="521497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四年级公立校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b="1" i="1" dirty="0" smtClean="0">
                <a:latin typeface="Georgia" panose="02040502050405020303" pitchFamily="18" charset="0"/>
              </a:rPr>
              <a:t>Unit 2 </a:t>
            </a:r>
            <a:endParaRPr lang="en-US" altLang="zh-CN" sz="3600" b="1" i="1" dirty="0" smtClean="0">
              <a:latin typeface="Georgia" panose="02040502050405020303" pitchFamily="18" charset="0"/>
            </a:endParaRPr>
          </a:p>
          <a:p>
            <a:pPr algn="ctr"/>
            <a:r>
              <a:rPr lang="en-US" altLang="zh-CN" sz="3600" b="1" i="1" dirty="0" smtClean="0">
                <a:latin typeface="Georgia" panose="02040502050405020303" pitchFamily="18" charset="0"/>
              </a:rPr>
              <a:t>L7 Homework</a:t>
            </a:r>
            <a:endParaRPr lang="en-US" altLang="zh-CN" sz="3600" b="1" i="1" dirty="0" smtClean="0">
              <a:latin typeface="Georgia" panose="02040502050405020303" pitchFamily="18" charset="0"/>
            </a:endParaRPr>
          </a:p>
          <a:p>
            <a:pPr algn="ctr"/>
            <a:r>
              <a:rPr lang="en-US" altLang="zh-CN" sz="3600" b="1" i="1" dirty="0" smtClean="0">
                <a:latin typeface="Georgia" panose="02040502050405020303" pitchFamily="18" charset="0"/>
              </a:rPr>
              <a:t>L8 TV and Phone</a:t>
            </a:r>
            <a:endParaRPr lang="en-US" sz="3600" b="1" i="1" dirty="0">
              <a:latin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458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1095693" y="96520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9" name="文本框 19"/>
          <p:cNvSpPr txBox="1"/>
          <p:nvPr/>
        </p:nvSpPr>
        <p:spPr>
          <a:xfrm>
            <a:off x="1568450" y="954088"/>
            <a:ext cx="15081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3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442" name="图片 9" descr="bo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748030"/>
            <a:ext cx="1087437" cy="6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5" name="TextBox 8"/>
          <p:cNvSpPr txBox="1"/>
          <p:nvPr/>
        </p:nvSpPr>
        <p:spPr>
          <a:xfrm>
            <a:off x="4666298" y="485140"/>
            <a:ext cx="417036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v.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交谈；讨论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06190" y="965200"/>
            <a:ext cx="86829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lnSpc>
                <a:spcPct val="20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Let's have a talk.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让我们谈一谈。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talk with/to sb.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和某人谈话     </a:t>
            </a:r>
            <a:r>
              <a:rPr lang="zh-CN" alt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talk about sth.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谈论某事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8448" name="Pictur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7371" y="485140"/>
            <a:ext cx="1381125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6" name="TextBox 8"/>
          <p:cNvSpPr txBox="1"/>
          <p:nvPr/>
        </p:nvSpPr>
        <p:spPr>
          <a:xfrm>
            <a:off x="4666615" y="2858135"/>
            <a:ext cx="417036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n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电话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87370" y="3268345"/>
            <a:ext cx="86766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lnSpc>
                <a:spcPct val="20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What's your phone number?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你的电话号码是多少？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phone number</a:t>
            </a:r>
            <a:r>
              <a:rPr lang="en-US" altLang="zh-CN" sz="2400" b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电话号码 　</a:t>
            </a: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on the phone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通过电话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9472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978" y="2923223"/>
            <a:ext cx="1381125" cy="58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矩形 27"/>
          <p:cNvSpPr/>
          <p:nvPr/>
        </p:nvSpPr>
        <p:spPr>
          <a:xfrm>
            <a:off x="3195320" y="4838065"/>
            <a:ext cx="68183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talk on the phone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通过电话交谈”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41475"/>
            <a:ext cx="2814955" cy="307848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56210" y="4232910"/>
            <a:ext cx="574675" cy="4102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93775" y="4232910"/>
            <a:ext cx="574675" cy="4102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95320" y="5656580"/>
            <a:ext cx="81699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i="1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talk on the phone with...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意为“和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...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通过电话交谈”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9" name="图片 8" descr="大桥教育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ldLvl="0" animBg="1"/>
      <p:bldP spid="18445" grpId="0"/>
      <p:bldP spid="19466" grpId="0"/>
      <p:bldP spid="6" grpId="0" bldLvl="0" animBg="1"/>
      <p:bldP spid="7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2606358" y="24892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5" name="文本框 19"/>
          <p:cNvSpPr txBox="1"/>
          <p:nvPr/>
        </p:nvSpPr>
        <p:spPr>
          <a:xfrm>
            <a:off x="2974023" y="299720"/>
            <a:ext cx="14351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4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04" name="TextBox 8"/>
          <p:cNvSpPr txBox="1"/>
          <p:nvPr/>
        </p:nvSpPr>
        <p:spPr>
          <a:xfrm>
            <a:off x="4893945" y="165735"/>
            <a:ext cx="831469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lnSpc>
                <a:spcPct val="200000"/>
              </a:lnSpc>
            </a:pP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What do you do at home?</a:t>
            </a:r>
            <a:endParaRPr lang="en-US" altLang="zh-CN" sz="2400" b="1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这是一个以</a:t>
            </a:r>
            <a:r>
              <a:rPr lang="en-US" altLang="zh-CN" sz="2400" b="1" i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what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引导的特殊疑问句。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用来询问对方在某地做什么事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7659" name="图片 9" descr="bo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21" y="165735"/>
            <a:ext cx="1087437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9525"/>
            <a:ext cx="4545965" cy="461327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0" y="1338580"/>
            <a:ext cx="2973705" cy="4019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Box 8"/>
          <p:cNvSpPr txBox="1"/>
          <p:nvPr/>
        </p:nvSpPr>
        <p:spPr>
          <a:xfrm>
            <a:off x="4704715" y="2846705"/>
            <a:ext cx="831469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其中前一个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do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是助动词，无意义；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后一个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do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是实义动词，表示“做”。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句型：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特殊疑问词＋助动词 ＋主语＋ 动词原形＋ 其他？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答语：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 动词原形 ＋ 其他．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30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2867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856" y="352425"/>
            <a:ext cx="2586037" cy="60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8"/>
          <p:cNvSpPr txBox="1"/>
          <p:nvPr/>
        </p:nvSpPr>
        <p:spPr>
          <a:xfrm>
            <a:off x="2337118" y="1114425"/>
            <a:ext cx="655478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I </a:t>
            </a:r>
            <a:r>
              <a:rPr lang="en-US" altLang="zh-CN" sz="2400" b="1" i="1" u="sng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read a book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at school.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对画线部分提问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________ 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do you</a:t>
            </a:r>
            <a:r>
              <a:rPr lang="en-US" altLang="zh-CN" sz="2400" b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_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___</a:t>
            </a:r>
            <a:r>
              <a:rPr lang="en-US" altLang="zh-CN" sz="2400" b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____ 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at school?</a:t>
            </a:r>
            <a:endParaRPr lang="en-US" altLang="zh-CN" sz="2400" b="1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3411" y="1852930"/>
            <a:ext cx="3387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What                     </a:t>
            </a:r>
            <a:r>
              <a:rPr lang="en-US" altLang="zh-CN" sz="2400" b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do</a:t>
            </a:r>
            <a:endParaRPr lang="zh-CN" altLang="en-US" sz="2400" b="1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  <a:cs typeface="Georgia" panose="02040502050405020303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53565" y="2680335"/>
            <a:ext cx="921004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对划线部分提问，即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特殊疑问句：</a:t>
            </a:r>
            <a:endParaRPr lang="zh-CN" altLang="en-US" sz="2400" b="1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找特殊疑问词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变一般疑问句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抄在一起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去掉划线部分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5.添do</a:t>
            </a:r>
            <a:endParaRPr lang="zh-CN" altLang="en-US" sz="2400" b="1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53565" y="3879215"/>
            <a:ext cx="1033970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根据答语及画线部分可知，用来询问对方在某地做什么事用疑问词</a:t>
            </a:r>
            <a:r>
              <a:rPr lang="en-US" altLang="zh-CN" sz="2400" b="1" i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what</a:t>
            </a:r>
            <a:r>
              <a:rPr lang="en-US" altLang="zh-CN" sz="2400" b="1" i="1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；</a:t>
            </a:r>
            <a:endParaRPr lang="en-US" altLang="zh-CN" sz="2400" b="1" i="1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2.</a:t>
            </a:r>
            <a:r>
              <a:rPr lang="zh-CN" altLang="en-US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变一般</a:t>
            </a:r>
            <a:r>
              <a:rPr lang="en-US" altLang="zh-CN" sz="2400" b="1" i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Do 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you </a:t>
            </a:r>
            <a:r>
              <a:rPr lang="en-US" altLang="zh-CN" sz="2400" b="1" i="1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read a book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at school?</a:t>
            </a:r>
            <a:endParaRPr lang="en-US" altLang="zh-CN" sz="2400" b="1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3.</a:t>
            </a:r>
            <a:r>
              <a:rPr lang="zh-CN" altLang="en-US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抄一起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What 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 do you </a:t>
            </a:r>
            <a:r>
              <a:rPr lang="en-US" altLang="zh-CN" sz="2400" b="1" i="1" u="sng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read a book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 at school?</a:t>
            </a:r>
            <a:endParaRPr lang="en-US" altLang="zh-CN" sz="2400" b="1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4.</a:t>
            </a:r>
            <a:r>
              <a:rPr lang="zh-CN" altLang="en-US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去画线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What </a:t>
            </a: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 do you at school?</a:t>
            </a:r>
            <a:endParaRPr lang="en-US" altLang="zh-CN" sz="2400" b="1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5.</a:t>
            </a:r>
            <a:r>
              <a:rPr lang="zh-CN" altLang="en-US" sz="24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添</a:t>
            </a:r>
            <a:r>
              <a:rPr lang="en-US" altLang="zh-CN" sz="2400" b="1" i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do</a:t>
            </a:r>
            <a:endParaRPr lang="en-US" altLang="zh-CN" sz="2400" b="1" i="1" dirty="0">
              <a:solidFill>
                <a:srgbClr val="FF0000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458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timgZUR3F1V8.jpg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540953" y="933450"/>
            <a:ext cx="8353425" cy="46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5350" indent="-2730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895350" marR="0" lvl="0" indent="-89535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选出下列每组中不同类的一项</a:t>
            </a:r>
            <a:r>
              <a:rPr kumimoji="0" lang="zh-CN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algn="l" defTabSz="914400" rtl="0" eaLnBrk="1" latinLnBrk="0" hangingPunct="1">
              <a:lnSpc>
                <a:spcPct val="200000"/>
              </a:lnSpc>
              <a:buClrTx/>
              <a:buSzTx/>
              <a:buFontTx/>
              <a:buNone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)1. A. write	          B. sing	             C. story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0" marR="0" lvl="0" algn="l" defTabSz="914400" rtl="0" eaLnBrk="1" latinLnBrk="0" hangingPunct="1">
              <a:lnSpc>
                <a:spcPct val="200000"/>
              </a:lnSpc>
              <a:buClrTx/>
              <a:buSzTx/>
              <a:buFontTx/>
              <a:buNone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)2. A. song	          B. game	C. read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0" marR="0" lvl="0" algn="l" defTabSz="914400" rtl="0" eaLnBrk="1" latinLnBrk="0" hangingPunct="1">
              <a:lnSpc>
                <a:spcPct val="200000"/>
              </a:lnSpc>
              <a:buClrTx/>
              <a:buSzTx/>
              <a:buFontTx/>
              <a:buNone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)3. A. pencil box        B. homework	C. ruler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0" marR="0" lvl="0" algn="l" defTabSz="914400" rtl="0" eaLnBrk="1" latinLnBrk="0" hangingPunct="1">
              <a:lnSpc>
                <a:spcPct val="200000"/>
              </a:lnSpc>
              <a:buClrTx/>
              <a:buSzTx/>
              <a:buFontTx/>
              <a:buNone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)4. A. Friday	          B. Sunday	C. sun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0" marR="0" lvl="0" algn="l" defTabSz="914400" rtl="0" eaLnBrk="1" latinLnBrk="0" hangingPunct="1">
              <a:lnSpc>
                <a:spcPct val="200000"/>
              </a:lnSpc>
              <a:buClrTx/>
              <a:buSzTx/>
              <a:buFontTx/>
              <a:buNone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)5. A. evening	          B. river	             C. morning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38133" y="1802765"/>
            <a:ext cx="454025" cy="37522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大桥教育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charRg st="3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charRg st="3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6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charRg st="6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charRg st="6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charRg st="9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charRg st="9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2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charRg st="12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charRg st="12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497205" y="-179070"/>
            <a:ext cx="11581130" cy="772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5350" indent="-2730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895350" marR="0" lvl="0" indent="-89535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单项选择。</a:t>
            </a:r>
            <a:endParaRPr kumimoji="0" lang="zh-CN" alt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)1. I ________ a picture for my ________. 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3875" marR="0" lvl="0" indent="3175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5470" algn="l"/>
                <a:tab pos="6271895" algn="l"/>
              </a:tabLst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draw; story	B. draw; read             C. look; story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5470" algn="l"/>
                <a:tab pos="6271895" algn="l"/>
              </a:tabLst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)2. My mother ________ a song in the evening. 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3875" marR="0" lvl="0" indent="3175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5470" algn="l"/>
                <a:tab pos="6271895" algn="l"/>
              </a:tabLst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singing	B. sing	             C. sings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(　　)3. What ________ you ________ in the evening?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3875" marR="0" lvl="0" indent="3175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43045" algn="l"/>
                <a:tab pos="6014720" algn="l"/>
              </a:tabLst>
              <a:defRPr/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A. does; do	B. are; do	                C. do; do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43045" algn="l"/>
                <a:tab pos="6014720" algn="l"/>
              </a:tabLst>
              <a:defRPr/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(　　)4. This is ________ I do my homework. 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3875" marR="0" lvl="0" indent="3175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43045" algn="l"/>
                <a:tab pos="6014720" algn="l"/>
              </a:tabLst>
              <a:defRPr/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A. ways	B. the way	                  C. way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43045" algn="l"/>
                <a:tab pos="6014720" algn="l"/>
              </a:tabLst>
              <a:defRPr/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(　　)5. Lucy ________ a book. 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3875" marR="0" lvl="0" indent="3175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43045" algn="l"/>
                <a:tab pos="6014720" algn="l"/>
              </a:tabLst>
              <a:defRPr/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A. is read	B. reads	                 C. reading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3875" marR="0" lvl="0" indent="3175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95470" algn="l"/>
                <a:tab pos="6271895" algn="l"/>
              </a:tabLst>
              <a:defRPr/>
            </a:pPr>
            <a:endParaRPr kumimoji="0" lang="en-US" altLang="zh-CN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0483" y="679450"/>
            <a:ext cx="42545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8263" y="1905318"/>
            <a:ext cx="407987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50658" y="3182303"/>
            <a:ext cx="407987" cy="493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50658" y="4443730"/>
            <a:ext cx="407987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50658" y="5654040"/>
            <a:ext cx="407987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8040" y="565785"/>
            <a:ext cx="11364595" cy="5854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621030">
              <a:lnSpc>
                <a:spcPct val="13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)6. ________ do you do at home?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7050">
              <a:lnSpc>
                <a:spcPct val="13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What	B. Where	    C. What's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3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)7. I ________ TV after dinner. 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7050">
              <a:lnSpc>
                <a:spcPct val="13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look	             B. watch	   C. see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(　　)8. I ________ my mother and father. 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705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A. talk             B. read                C. help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(　　)9. This is my ________. I play on it. 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705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A. book   　　B. computer        C. homework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(　　)10. The phone is ________ the bed. 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705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A. for              B. on                     C. of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7050">
              <a:lnSpc>
                <a:spcPct val="130000"/>
              </a:lnSpc>
            </a:pPr>
            <a:endParaRPr lang="en-US" altLang="zh-CN" sz="2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8792" y="717059"/>
            <a:ext cx="433705" cy="12915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6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   </a:t>
            </a:r>
            <a:endParaRPr lang="en-US" altLang="zh-CN" sz="26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endParaRPr lang="en-US" altLang="zh-CN" sz="26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en-US" altLang="zh-CN" sz="2600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endParaRPr lang="zh-CN" altLang="en-US" b="1" i="1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8696" y="2394739"/>
            <a:ext cx="487050" cy="286131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5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4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4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endParaRPr lang="en-US" altLang="zh-CN" sz="24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r>
              <a:rPr lang="zh-CN" altLang="en-US" sz="24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 </a:t>
            </a:r>
            <a:endParaRPr lang="en-US" altLang="zh-CN" sz="24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endParaRPr lang="en-US" altLang="zh-CN" sz="24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r>
              <a:rPr lang="zh-CN" altLang="en-US" sz="24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zh-CN" altLang="en-US" sz="2400" b="1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-1524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450" y="1771015"/>
            <a:ext cx="106210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200" i="1" dirty="0" smtClean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1</a:t>
            </a:r>
            <a:r>
              <a:rPr lang="en-US" altLang="zh-CN" sz="32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. I talk on the phone ________ my friends. </a:t>
            </a:r>
            <a:endParaRPr lang="en-US" altLang="zh-CN" sz="32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2. I play________ the computer. </a:t>
            </a:r>
            <a:endParaRPr lang="en-US" altLang="zh-CN" sz="32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3. I do my homework ________ the evening. </a:t>
            </a:r>
            <a:endParaRPr lang="en-US" altLang="zh-CN" sz="32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4. I draw a picture ________ my story. </a:t>
            </a:r>
            <a:endParaRPr lang="en-US" altLang="zh-CN" sz="32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5. I can see your shoes ________ the bed.</a:t>
            </a:r>
            <a:endParaRPr lang="en-US" altLang="zh-CN" sz="32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450" y="802640"/>
            <a:ext cx="10015855" cy="8299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lvl="0" algn="just">
              <a:lnSpc>
                <a:spcPct val="150000"/>
              </a:lnSpc>
            </a:pPr>
            <a:r>
              <a:rPr lang="en-US" altLang="zh-CN" sz="3200" dirty="0" smtClean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 </a:t>
            </a:r>
            <a:r>
              <a:rPr lang="en-US" altLang="zh-CN" sz="3200" i="1" dirty="0" smtClean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on</a:t>
            </a:r>
            <a:r>
              <a:rPr lang="zh-CN" altLang="en-US" sz="3200" i="1" dirty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　</a:t>
            </a:r>
            <a:r>
              <a:rPr lang="en-US" altLang="zh-CN" sz="3200" i="1" dirty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B</a:t>
            </a:r>
            <a:r>
              <a:rPr lang="en-US" altLang="zh-CN" sz="3200" i="1" dirty="0" smtClean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. for</a:t>
            </a:r>
            <a:r>
              <a:rPr lang="zh-CN" altLang="en-US" sz="3200" i="1" dirty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　</a:t>
            </a:r>
            <a:r>
              <a:rPr lang="en-US" altLang="zh-CN" sz="3200" i="1" dirty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C</a:t>
            </a:r>
            <a:r>
              <a:rPr lang="en-US" altLang="zh-CN" sz="3200" i="1" dirty="0" smtClean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. with</a:t>
            </a:r>
            <a:r>
              <a:rPr lang="zh-CN" altLang="en-US" sz="3200" i="1" dirty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　</a:t>
            </a:r>
            <a:r>
              <a:rPr lang="en-US" altLang="zh-CN" sz="3200" i="1" dirty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D</a:t>
            </a:r>
            <a:r>
              <a:rPr lang="en-US" altLang="zh-CN" sz="3200" i="1" dirty="0" smtClean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. under</a:t>
            </a:r>
            <a:r>
              <a:rPr lang="zh-CN" altLang="en-US" sz="3200" i="1" dirty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　</a:t>
            </a:r>
            <a:r>
              <a:rPr lang="en-US" altLang="zh-CN" sz="3200" i="1" dirty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E</a:t>
            </a:r>
            <a:r>
              <a:rPr lang="en-US" altLang="zh-CN" sz="3200" i="1" dirty="0" smtClean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. in</a:t>
            </a:r>
            <a:endParaRPr lang="en-US" altLang="zh-CN" sz="3200" i="1" dirty="0" smtClean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94236" y="1925002"/>
            <a:ext cx="44386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3535" y="2621122"/>
            <a:ext cx="45529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04396" y="3416860"/>
            <a:ext cx="44831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E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60451" y="4109764"/>
            <a:ext cx="44831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6446" y="5062795"/>
            <a:ext cx="48704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D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188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-635" y="0"/>
            <a:ext cx="11587480" cy="2331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628650" indent="-628650">
              <a:lnSpc>
                <a:spcPct val="14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阅读短文，选择正确的选项。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28650" indent="533400" algn="just">
              <a:lnSpc>
                <a:spcPct val="140000"/>
              </a:lnSpc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Hello! My name is Lucy. There are four people in my family, my mother, my father, my brother and me. We often do different things at home. I do my homework after school. My mother washes the clothes in the bathroom. My father watches TV. My brother plays on the computer with his friends. After dinner, I talk on the phone with my friends. We are happy.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9343" y="2332011"/>
            <a:ext cx="10465163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98955" indent="-1798955">
              <a:lnSpc>
                <a:spcPct val="150000"/>
              </a:lnSpc>
            </a:pP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</a:t>
            </a:r>
            <a:r>
              <a:rPr lang="zh-CN" altLang="en-US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　　</a:t>
            </a: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)1. How many people are there in Lucy's family?</a:t>
            </a:r>
            <a:endParaRPr lang="en-US" altLang="zh-CN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8955" indent="-636905">
              <a:lnSpc>
                <a:spcPct val="150000"/>
              </a:lnSpc>
            </a:pP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Four. </a:t>
            </a:r>
            <a:r>
              <a:rPr lang="zh-CN" altLang="en-US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　　　　                                                      </a:t>
            </a: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B. Five. </a:t>
            </a:r>
            <a:endParaRPr lang="en-US" altLang="zh-CN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8955" indent="-1798955">
              <a:lnSpc>
                <a:spcPct val="150000"/>
              </a:lnSpc>
            </a:pP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</a:t>
            </a:r>
            <a:r>
              <a:rPr lang="zh-CN" altLang="en-US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　　</a:t>
            </a: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)2. What does Lucy do after school?</a:t>
            </a:r>
            <a:endParaRPr lang="en-US" altLang="zh-CN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8955" indent="-636905">
              <a:lnSpc>
                <a:spcPct val="150000"/>
              </a:lnSpc>
            </a:pP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She does her homework after school.              B. She sings a song after school. </a:t>
            </a:r>
            <a:endParaRPr lang="en-US" altLang="zh-CN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8955" indent="-1798955">
              <a:lnSpc>
                <a:spcPct val="150000"/>
              </a:lnSpc>
            </a:pP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</a:t>
            </a:r>
            <a:r>
              <a:rPr lang="zh-CN" altLang="en-US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　　</a:t>
            </a: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)3. The word “bathroom” should be “________”.</a:t>
            </a: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8955" indent="-636905">
              <a:lnSpc>
                <a:spcPct val="150000"/>
              </a:lnSpc>
            </a:pP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</a:t>
            </a:r>
            <a:r>
              <a:rPr lang="zh-CN" altLang="en-US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卧室  </a:t>
            </a:r>
            <a:r>
              <a:rPr lang="zh-CN" altLang="en-US" i="1" dirty="0" smtClean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                                                                       </a:t>
            </a:r>
            <a:r>
              <a:rPr lang="en-US" altLang="zh-CN" i="1" dirty="0" smtClean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B</a:t>
            </a: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. </a:t>
            </a:r>
            <a:r>
              <a:rPr lang="zh-CN" altLang="en-US" i="1" dirty="0" smtClean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卫生间</a:t>
            </a:r>
            <a:endParaRPr lang="zh-CN" altLang="en-US" i="1" dirty="0" smtClean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8955" indent="-1798955">
              <a:lnSpc>
                <a:spcPct val="150000"/>
              </a:lnSpc>
            </a:pPr>
            <a:r>
              <a:rPr lang="en-US" altLang="zh-CN" i="1" dirty="0" smtClean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(</a:t>
            </a:r>
            <a:r>
              <a:rPr lang="zh-CN" altLang="en-US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　　</a:t>
            </a: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)4. What does Lucy's brother do at home?</a:t>
            </a:r>
            <a:endParaRPr lang="en-US" altLang="zh-CN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8955" indent="-636905">
              <a:lnSpc>
                <a:spcPct val="150000"/>
              </a:lnSpc>
            </a:pP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A. He plays on the computer with his friends.        B. He reads a book. </a:t>
            </a:r>
            <a:endParaRPr lang="en-US" altLang="zh-CN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8955" indent="-1798955">
              <a:lnSpc>
                <a:spcPct val="150000"/>
              </a:lnSpc>
            </a:pP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(</a:t>
            </a:r>
            <a:r>
              <a:rPr lang="zh-CN" altLang="en-US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　　</a:t>
            </a: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)5. What does Lucy's father do at home?</a:t>
            </a:r>
            <a:endParaRPr lang="en-US" altLang="zh-CN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8955" indent="-636905">
              <a:lnSpc>
                <a:spcPct val="150000"/>
              </a:lnSpc>
            </a:pPr>
            <a:r>
              <a:rPr lang="en-US" altLang="zh-CN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A. He watches TV.                                                        B. He washes the clothes.</a:t>
            </a:r>
            <a:endParaRPr lang="en-US" altLang="zh-CN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798955" indent="-636905">
              <a:lnSpc>
                <a:spcPct val="150000"/>
              </a:lnSpc>
            </a:pPr>
            <a:endParaRPr lang="zh-CN" altLang="en-US" i="1" dirty="0" smtClean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7921" y="2331502"/>
            <a:ext cx="672075" cy="23996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8039" y="4910363"/>
            <a:ext cx="757047" cy="14763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47820" y="688975"/>
            <a:ext cx="3896995" cy="312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050405" y="1001395"/>
            <a:ext cx="4064635" cy="3943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407795" y="1485900"/>
            <a:ext cx="4890770" cy="3346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918575" y="1485900"/>
            <a:ext cx="2668905" cy="4660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80415" y="1951990"/>
            <a:ext cx="2854960" cy="37909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8565" y="1489075"/>
            <a:ext cx="2745105" cy="33147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  <p:bldP spid="14" grpId="0" bldLvl="0" animBg="1"/>
      <p:bldP spid="25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4898" y="2214554"/>
            <a:ext cx="471490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 smtClean="0">
                <a:latin typeface="Georgia" panose="02040502050405020303" pitchFamily="18" charset="0"/>
              </a:rPr>
              <a:t>Thanks</a:t>
            </a:r>
            <a:endParaRPr lang="en-US" altLang="zh-CN" sz="6600" b="1" i="1" dirty="0" smtClean="0">
              <a:latin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584" y="2214554"/>
            <a:ext cx="471490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 smtClean="0">
                <a:latin typeface="Georgia" panose="02040502050405020303" pitchFamily="18" charset="0"/>
              </a:rPr>
              <a:t>Phonetics</a:t>
            </a:r>
            <a:endParaRPr lang="en-US" altLang="zh-CN" sz="6600" b="1" i="1" dirty="0" smtClean="0">
              <a:latin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-24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9136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8882" y="2928934"/>
            <a:ext cx="292895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latin typeface="Georgia" panose="02040502050405020303" pitchFamily="18" charset="0"/>
              </a:rPr>
              <a:t>Try to read</a:t>
            </a:r>
            <a:endParaRPr lang="en-US" altLang="zh-CN" sz="3600" b="1" i="1" dirty="0" smtClean="0">
              <a:latin typeface="Georgia" panose="02040502050405020303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024766" y="4000504"/>
            <a:ext cx="5643602" cy="1785950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4000" dirty="0" smtClean="0"/>
              <a:t>     </a:t>
            </a:r>
            <a:r>
              <a:rPr lang="en-US" altLang="zh-CN" sz="4000" i="1" dirty="0" smtClean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sh</a:t>
            </a:r>
            <a:r>
              <a:rPr lang="en-US" altLang="zh-CN" sz="4000" i="1" dirty="0" smtClean="0">
                <a:latin typeface="Georgia" panose="02040502050405020303" pitchFamily="18" charset="0"/>
                <a:cs typeface="Georgia" panose="02040502050405020303" pitchFamily="18" charset="0"/>
              </a:rPr>
              <a:t>ip </a:t>
            </a:r>
            <a:r>
              <a:rPr lang="en-US" altLang="zh-CN" sz="4000" i="1" dirty="0" smtClean="0">
                <a:latin typeface="Georgia" panose="02040502050405020303" pitchFamily="18" charset="0"/>
              </a:rPr>
              <a:t>            bea</a:t>
            </a:r>
            <a:r>
              <a:rPr lang="en-US" altLang="zh-CN" sz="40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ch</a:t>
            </a:r>
            <a:endParaRPr lang="en-US" altLang="zh-CN" sz="4000" i="1" dirty="0" smtClean="0">
              <a:latin typeface="Georgia" panose="02040502050405020303" pitchFamily="18" charset="0"/>
            </a:endParaRPr>
          </a:p>
          <a:p>
            <a:r>
              <a:rPr lang="en-US" altLang="zh-CN" sz="4000" i="1" dirty="0" smtClean="0">
                <a:latin typeface="Georgia" panose="02040502050405020303" pitchFamily="18" charset="0"/>
              </a:rPr>
              <a:t>     fi</a:t>
            </a:r>
            <a:r>
              <a:rPr lang="en-US" altLang="zh-CN" sz="40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sh</a:t>
            </a:r>
            <a:r>
              <a:rPr lang="en-US" altLang="zh-CN" sz="4000" i="1" dirty="0" smtClean="0">
                <a:latin typeface="Georgia" panose="02040502050405020303" pitchFamily="18" charset="0"/>
              </a:rPr>
              <a:t>             wat</a:t>
            </a:r>
            <a:r>
              <a:rPr lang="en-US" altLang="zh-CN" sz="40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ch</a:t>
            </a:r>
            <a:endParaRPr lang="en-US" altLang="zh-CN" sz="40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图片 7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045" y="1402715"/>
            <a:ext cx="3860800" cy="126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515" y="922655"/>
            <a:ext cx="99288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anose="02040502050405020303" pitchFamily="18" charset="0"/>
              </a:rPr>
              <a:t>Exercise</a:t>
            </a:r>
            <a:endParaRPr lang="en-US" altLang="zh-CN" sz="2800" i="1" dirty="0" smtClean="0">
              <a:latin typeface="Georgia" panose="02040502050405020303" pitchFamily="18" charset="0"/>
            </a:endParaRPr>
          </a:p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判断下列每组单词划线部分发音是否相同，相同的写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Y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，不同 的写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N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1163955" indent="-1163955" eaLnBrk="0" hangingPunct="0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(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　　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) 1. </a:t>
            </a:r>
            <a:r>
              <a:rPr lang="en-US" altLang="zh-CN" sz="28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A. </a:t>
            </a:r>
            <a:r>
              <a:rPr lang="en-US" altLang="zh-CN" sz="2800" b="1" i="1" u="sng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sh</a:t>
            </a:r>
            <a:r>
              <a:rPr lang="en-US" altLang="zh-CN" sz="28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irt                 B. </a:t>
            </a:r>
            <a:r>
              <a:rPr lang="en-US" altLang="zh-CN" sz="2800" b="1" i="1" u="sng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sh</a:t>
            </a:r>
            <a:r>
              <a:rPr lang="en-US" altLang="zh-CN" sz="28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ip                    C. wa</a:t>
            </a:r>
            <a:r>
              <a:rPr lang="en-US" altLang="zh-CN" sz="2800" b="1" i="1" u="sng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sh</a:t>
            </a:r>
            <a:endParaRPr lang="zh-CN" altLang="zh-CN" sz="2800" b="1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1163955" indent="-1163955" eaLnBrk="0" hangingPunct="0">
              <a:lnSpc>
                <a:spcPct val="200000"/>
              </a:lnSpc>
            </a:pPr>
            <a:r>
              <a:rPr lang="en-US" altLang="zh-CN" sz="28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(</a:t>
            </a:r>
            <a:r>
              <a:rPr lang="zh-CN" altLang="zh-CN" sz="28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　　</a:t>
            </a:r>
            <a:r>
              <a:rPr lang="en-US" altLang="zh-CN" sz="28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)2. A. </a:t>
            </a:r>
            <a:r>
              <a:rPr lang="en-US" altLang="zh-CN" sz="2800" b="1" i="1" u="sng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ch</a:t>
            </a:r>
            <a:r>
              <a:rPr lang="en-US" altLang="zh-CN" sz="28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icken       B.  bea</a:t>
            </a:r>
            <a:r>
              <a:rPr lang="en-US" altLang="zh-CN" sz="2800" b="1" i="1" u="sng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ch</a:t>
            </a:r>
            <a:r>
              <a:rPr lang="en-US" altLang="zh-CN" sz="28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                C. </a:t>
            </a:r>
            <a:r>
              <a:rPr lang="en-US" altLang="zh-CN" sz="2800" b="1" i="1" u="sng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sh</a:t>
            </a:r>
            <a:r>
              <a:rPr lang="en-US" altLang="zh-CN" sz="2800" b="1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  <a:sym typeface="+mn-ea"/>
              </a:rPr>
              <a:t>ip</a:t>
            </a:r>
            <a:endParaRPr lang="en-US" altLang="zh-CN" sz="2800" i="1" dirty="0" smtClean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987" y="2606979"/>
            <a:ext cx="42862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Y</a:t>
            </a:r>
            <a:endParaRPr lang="en-US" sz="2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987" y="3387398"/>
            <a:ext cx="42862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</a:t>
            </a:r>
            <a:endParaRPr lang="zh-CN" altLang="en-US" sz="2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图片 9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188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584" y="2214554"/>
            <a:ext cx="471490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重点梳理</a:t>
            </a:r>
            <a:endParaRPr lang="zh-CN" altLang="en-US" sz="7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40" y="370840"/>
            <a:ext cx="4420235" cy="611632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297940" y="2188845"/>
            <a:ext cx="1911985" cy="614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408045" y="2090420"/>
            <a:ext cx="1522730" cy="7124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51255" y="3751580"/>
            <a:ext cx="1522730" cy="4203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408045" y="3653790"/>
            <a:ext cx="2086610" cy="42100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581025"/>
            <a:ext cx="4271010" cy="590613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496060" y="836295"/>
            <a:ext cx="1911985" cy="614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18790" y="836295"/>
            <a:ext cx="1911985" cy="614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10" grpId="0" bldLvl="0" animBg="1"/>
      <p:bldP spid="12" grpId="0" bldLvl="0" animBg="1"/>
      <p:bldP spid="2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05" y="255905"/>
            <a:ext cx="4345940" cy="60579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374775" y="2557780"/>
            <a:ext cx="1812925" cy="370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374775" y="4340225"/>
            <a:ext cx="1991360" cy="38544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187700" y="2509520"/>
            <a:ext cx="2404745" cy="4673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510280" y="4396740"/>
            <a:ext cx="1760220" cy="3289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458470"/>
            <a:ext cx="3925570" cy="594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62755" y="3240405"/>
            <a:ext cx="60794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She draws a picture for her friend.</a:t>
            </a:r>
            <a:endParaRPr lang="en-US" altLang="zh-CN" sz="2400" b="1" i="1" dirty="0">
              <a:solidFill>
                <a:srgbClr val="000000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她为她的朋友画了一幅画。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5" name="矩形 1"/>
          <p:cNvSpPr/>
          <p:nvPr/>
        </p:nvSpPr>
        <p:spPr>
          <a:xfrm>
            <a:off x="2567306" y="51800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36" name="矩形 1"/>
          <p:cNvSpPr/>
          <p:nvPr/>
        </p:nvSpPr>
        <p:spPr>
          <a:xfrm>
            <a:off x="2845118" y="44307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435543" y="1181100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8" name="文本框 19"/>
          <p:cNvSpPr txBox="1"/>
          <p:nvPr/>
        </p:nvSpPr>
        <p:spPr>
          <a:xfrm>
            <a:off x="2718118" y="1163638"/>
            <a:ext cx="17049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39" name="图片 9" descr="bo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018" y="1082675"/>
            <a:ext cx="1087438" cy="6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0" name="矩形 19"/>
          <p:cNvSpPr/>
          <p:nvPr/>
        </p:nvSpPr>
        <p:spPr>
          <a:xfrm>
            <a:off x="4423093" y="2338070"/>
            <a:ext cx="35258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v.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画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664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981" y="2268538"/>
            <a:ext cx="1628775" cy="71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460" y="-162560"/>
            <a:ext cx="3791585" cy="25527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873625" y="1926590"/>
            <a:ext cx="882650" cy="3422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3860" y="4808855"/>
            <a:ext cx="60794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近义词：</a:t>
            </a: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paint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绘画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3860" y="5758180"/>
            <a:ext cx="60794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固定搭配：</a:t>
            </a: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draw… for…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画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7" name="图片 6" descr="大桥教育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36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6640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2156143" y="1497013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1" name="文本框 19"/>
          <p:cNvSpPr txBox="1"/>
          <p:nvPr/>
        </p:nvSpPr>
        <p:spPr>
          <a:xfrm>
            <a:off x="2499043" y="1466850"/>
            <a:ext cx="17049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2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92" name="TextBox 8"/>
          <p:cNvSpPr txBox="1"/>
          <p:nvPr/>
        </p:nvSpPr>
        <p:spPr>
          <a:xfrm>
            <a:off x="3651568" y="2019300"/>
            <a:ext cx="51879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808355" indent="-808355" eaLnBrk="0" hangingPunct="0">
              <a:lnSpc>
                <a:spcPct val="150000"/>
              </a:lnSpc>
              <a:buFontTx/>
            </a:pPr>
            <a:r>
              <a:rPr lang="en-US" altLang="zh-CN" sz="2400" b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v.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帮助；协助；援助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6395" name="图片 9" descr="bo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43" y="1389063"/>
            <a:ext cx="1087438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3156" y="2082800"/>
            <a:ext cx="1371600" cy="58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/>
        </p:nvSpPr>
        <p:spPr>
          <a:xfrm>
            <a:off x="2957830" y="2522855"/>
            <a:ext cx="9235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I help my brother.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我帮助我的弟弟。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345" y="113030"/>
            <a:ext cx="3369310" cy="209042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919345" y="1861185"/>
            <a:ext cx="882650" cy="3422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52090" y="3352800"/>
            <a:ext cx="92354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help… with…</a:t>
            </a:r>
            <a:r>
              <a:rPr lang="en-US" altLang="zh-CN" sz="2400" b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表示“在某方面给予帮助”，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如：</a:t>
            </a: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Tom can help me with my English.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汤姆能帮助我学英语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); 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52090" y="4921250"/>
            <a:ext cx="92354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help sb.(to)do sth.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表示“帮助某人做某事”，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如：</a:t>
            </a:r>
            <a:r>
              <a:rPr lang="en-US" altLang="zh-CN" sz="2400" b="1" i="1" dirty="0">
                <a:solidFill>
                  <a:srgbClr val="000000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I help my mother do the housework.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我帮助妈妈做家务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 descr="大桥教育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458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6392" grpId="0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REFSHAPE" val="1147957220"/>
  <p:tag name="KSO_WM_UNIT_PLACING_PICTURE_USER_VIEWPORT" val="{&quot;height&quot;:7128,&quot;width&quot;:1068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3638</Words>
  <Application>WPS 演示</Application>
  <PresentationFormat>全屏显示(4:3)</PresentationFormat>
  <Paragraphs>191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楷体</vt:lpstr>
      <vt:lpstr>微软雅黑</vt:lpstr>
      <vt:lpstr>Georgia</vt:lpstr>
      <vt:lpstr>黑体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Lynn</cp:lastModifiedBy>
  <cp:revision>70</cp:revision>
  <dcterms:created xsi:type="dcterms:W3CDTF">2020-04-07T08:20:00Z</dcterms:created>
  <dcterms:modified xsi:type="dcterms:W3CDTF">2020-10-11T11:31:48Z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