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11" r:id="rId2"/>
    <p:sldId id="418" r:id="rId3"/>
    <p:sldId id="422" r:id="rId4"/>
    <p:sldId id="421" r:id="rId5"/>
    <p:sldId id="423" r:id="rId6"/>
    <p:sldId id="424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186"/>
      </p:cViewPr>
      <p:guideLst>
        <p:guide orient="horz" pos="218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2020/7/17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54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03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1498" y="2832292"/>
            <a:ext cx="813625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</a:t>
            </a:r>
            <a:r>
              <a:rPr lang="en-US" altLang="zh-CN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1-24</a:t>
            </a:r>
            <a:r>
              <a:rPr lang="zh-CN" altLang="zh-CN" sz="40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微</a:t>
            </a:r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信教学</a:t>
            </a:r>
            <a:endParaRPr lang="zh-CN" altLang="en-US" sz="40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12050"/>
            <a:ext cx="12192000" cy="6876382"/>
            <a:chOff x="0" y="-12050"/>
            <a:chExt cx="12192000" cy="687638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205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0" y="1820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05765" y="709930"/>
            <a:ext cx="11299825" cy="48901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I.选择	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(   ) 1. Give the cigarettes ________ your father. 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	A. in			B. to		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	</a:t>
            </a: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	C. on			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(   ) 2. We _______ tourists. They ______ tourists, too.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    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	</a:t>
            </a: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A.is ; are		B. are; are			C. are; is 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(   ) 3. Danny is a police _______.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    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	</a:t>
            </a: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A.office		B. officer			C. official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(   ) 4. --What are ______ jobs?  --They’re policemen. 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	</a:t>
            </a: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A.his			B. our				C. their 	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4033" y="1176370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B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4213" y="2281111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4213" y="3292528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B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4247" y="4278578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C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12050"/>
            <a:ext cx="12192000" cy="6876382"/>
            <a:chOff x="0" y="-12050"/>
            <a:chExt cx="12192000" cy="687638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205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0" y="1820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00913" y="1176570"/>
            <a:ext cx="11299825" cy="581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(   ) 5. These ______ are my friends. 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	</a:t>
            </a: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A.housewife		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	</a:t>
            </a: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B. housewifes 		C.housewives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(   ) 6. Jack and Andy are my brothers. _________ are very tall. 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	A. You		 		B. We				C. They		 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(   ) 7. --What colour ________ the hats?  --They’re black.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	A. is				B. are				C. be		</a:t>
            </a:r>
          </a:p>
          <a:p>
            <a:pPr algn="l">
              <a:lnSpc>
                <a:spcPct val="120000"/>
              </a:lnSpc>
            </a:pP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(   ) 8. Helen’s _________ are new. But her books are old.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	</a:t>
            </a:r>
            <a:r>
              <a:rPr sz="24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A.dresss			B. dress		  	C. dresses	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4033" y="1176370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C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6854" y="2168168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4213" y="3232838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B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6855" y="4224636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C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15588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00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083086" y="5412392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930520" y="872930"/>
            <a:ext cx="6924040" cy="48552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zh-CN" altLang="en-US" sz="27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II.根据要求写出所给单词的对应形式 </a:t>
            </a:r>
          </a:p>
          <a:p>
            <a:pPr algn="l">
              <a:lnSpc>
                <a:spcPct val="150000"/>
              </a:lnSpc>
            </a:pPr>
            <a:endParaRPr lang="en-US" altLang="zh-CN" sz="2700" dirty="0" smtClean="0">
              <a:solidFill>
                <a:schemeClr val="tx1"/>
              </a:solidFill>
              <a:latin typeface="Tahoma" panose="020B0604030504040204" pitchFamily="34" charset="0"/>
              <a:ea typeface="Adobe 楷体 Std R" panose="02020400000000000000" pitchFamily="18" charset="-122"/>
              <a:cs typeface="Tahoma" panose="020B060403050404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</a:t>
            </a: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  </a:t>
            </a:r>
            <a:r>
              <a:rPr lang="zh-CN" altLang="en-US" sz="27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1. empty(反义词) 		</a:t>
            </a:r>
          </a:p>
          <a:p>
            <a:pPr algn="l">
              <a:lnSpc>
                <a:spcPct val="150000"/>
              </a:lnSpc>
            </a:pPr>
            <a:r>
              <a:rPr lang="zh-CN" altLang="en-US" sz="27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   2. big (反义词)</a:t>
            </a:r>
          </a:p>
          <a:p>
            <a:pPr algn="l">
              <a:lnSpc>
                <a:spcPct val="150000"/>
              </a:lnSpc>
            </a:pPr>
            <a:r>
              <a:rPr lang="zh-CN" altLang="en-US" sz="27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   3. sharp(反义词) 	    </a:t>
            </a:r>
          </a:p>
          <a:p>
            <a:pPr algn="l">
              <a:lnSpc>
                <a:spcPct val="150000"/>
              </a:lnSpc>
            </a:pPr>
            <a:r>
              <a:rPr lang="zh-CN" altLang="en-US" sz="27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   4. glass(复数)</a:t>
            </a:r>
          </a:p>
          <a:p>
            <a:pPr algn="l">
              <a:lnSpc>
                <a:spcPct val="150000"/>
              </a:lnSpc>
            </a:pPr>
            <a:r>
              <a:rPr lang="zh-CN" altLang="en-US" sz="27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   5. knife(复数)</a:t>
            </a:r>
          </a:p>
        </p:txBody>
      </p:sp>
      <p:sp>
        <p:nvSpPr>
          <p:cNvPr id="145" name="TextBox 4"/>
          <p:cNvSpPr txBox="1"/>
          <p:nvPr/>
        </p:nvSpPr>
        <p:spPr>
          <a:xfrm>
            <a:off x="5309396" y="2257926"/>
            <a:ext cx="1099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full</a:t>
            </a:r>
          </a:p>
        </p:txBody>
      </p:sp>
      <p:sp>
        <p:nvSpPr>
          <p:cNvPr id="146" name="TextBox 5"/>
          <p:cNvSpPr txBox="1"/>
          <p:nvPr/>
        </p:nvSpPr>
        <p:spPr>
          <a:xfrm>
            <a:off x="5309396" y="2962141"/>
            <a:ext cx="1111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TextBox 6"/>
          <p:cNvSpPr txBox="1"/>
          <p:nvPr/>
        </p:nvSpPr>
        <p:spPr>
          <a:xfrm>
            <a:off x="5240816" y="3589521"/>
            <a:ext cx="1249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blunt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TextBox 7"/>
          <p:cNvSpPr txBox="1"/>
          <p:nvPr/>
        </p:nvSpPr>
        <p:spPr>
          <a:xfrm>
            <a:off x="5162076" y="4206741"/>
            <a:ext cx="1327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glasses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8"/>
          <p:cNvSpPr txBox="1"/>
          <p:nvPr/>
        </p:nvSpPr>
        <p:spPr>
          <a:xfrm>
            <a:off x="5144296" y="4921751"/>
            <a:ext cx="1345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knives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17816" y="2217408"/>
            <a:ext cx="1882247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_________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/>
      <p:bldP spid="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15588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00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083086" y="5412392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58775" y="621030"/>
            <a:ext cx="11299825" cy="48552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III.按要求完成下列各题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1. This is a yellow hat. (改为复数句)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  _______ ______ yellow hats. 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2. Those women are very hard-working. (改为单数句)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 That ______ _______ very hard-working. 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3. Are the policemen busy? (作出否定回答)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  _______, ________ ________.    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4. heavy, are, carpets, the (连词成句，标点符号已给出，注意大小写)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   _________________________________.  </a:t>
            </a:r>
          </a:p>
        </p:txBody>
      </p:sp>
      <p:sp>
        <p:nvSpPr>
          <p:cNvPr id="145" name="TextBox 4"/>
          <p:cNvSpPr txBox="1"/>
          <p:nvPr/>
        </p:nvSpPr>
        <p:spPr>
          <a:xfrm>
            <a:off x="694690" y="1910715"/>
            <a:ext cx="1345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These</a:t>
            </a:r>
          </a:p>
        </p:txBody>
      </p:sp>
      <p:sp>
        <p:nvSpPr>
          <p:cNvPr id="146" name="TextBox 5"/>
          <p:cNvSpPr txBox="1"/>
          <p:nvPr/>
        </p:nvSpPr>
        <p:spPr>
          <a:xfrm>
            <a:off x="2040255" y="1910715"/>
            <a:ext cx="79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are</a:t>
            </a:r>
          </a:p>
        </p:txBody>
      </p:sp>
      <p:sp>
        <p:nvSpPr>
          <p:cNvPr id="147" name="TextBox 6"/>
          <p:cNvSpPr txBox="1"/>
          <p:nvPr/>
        </p:nvSpPr>
        <p:spPr>
          <a:xfrm>
            <a:off x="1296670" y="3168015"/>
            <a:ext cx="1477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woman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TextBox 7"/>
          <p:cNvSpPr txBox="1"/>
          <p:nvPr/>
        </p:nvSpPr>
        <p:spPr>
          <a:xfrm>
            <a:off x="2943225" y="3168015"/>
            <a:ext cx="788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8"/>
          <p:cNvSpPr txBox="1"/>
          <p:nvPr/>
        </p:nvSpPr>
        <p:spPr>
          <a:xfrm>
            <a:off x="767715" y="4369435"/>
            <a:ext cx="1345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zh-CN" sz="28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2040255" y="4369435"/>
            <a:ext cx="1345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3503295" y="4369435"/>
            <a:ext cx="1345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aren't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67715" y="5643880"/>
            <a:ext cx="497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carpets are heavy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/>
      <p:bldP spid="149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918"/>
            <a:ext cx="12192000" cy="6871250"/>
            <a:chOff x="0" y="-6918"/>
            <a:chExt cx="12192000" cy="6871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0" y="-6918"/>
              <a:ext cx="2522136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图片 24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22618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20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21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155" name="î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ṥ1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îşļ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íśḻ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îslî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íṣḷ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ïšḷ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iṡ1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ṣlí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ï$ḻ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íṥ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íšľ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íS1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îŝl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i$ḻi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î$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iṡ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Sḷ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îśḻí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ïś1ï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îśḷi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şḻ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ṡ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ïṩl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í$1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îsḷ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iṣļ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îSḷ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iṥ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ïṡḷi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îṧľi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išḷ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şľ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ï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îš1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S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îṡ1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ïṩl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ṣ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ïs1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íṩ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ïṩḷ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ŝ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ïSḻ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ís1ï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iśḷï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ïśľ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íśḻ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ïṣľ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iṩ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i$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îṩḷ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ïŝ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íS1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îṡḷ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iş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íš1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îṩl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iṣ1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ṥlí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îṡ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ṩḻ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şl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îṥļ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í$l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íSḻ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ïṩlî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ï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ïṡļî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íŝľ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sḻ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îṡlî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iṧḷ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îšḻ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işļ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î$ḷ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$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ś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iṥḻ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šl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ïṥḻ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îṥ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í$ḻ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ïš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íSļ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îŝḷï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ï$ľï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ïśļi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î$l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ṣľ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îṧḷï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Sḻ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iṩļ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iṧļ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iṣḻ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íṩļ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ïṧļ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íś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îṣľ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í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ŝľ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ṥḻ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íṥľ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ïŝl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iš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iṩ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işľ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îṩ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îṧ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íšľ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iṧļ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îšḷ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ḻî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íşḻ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íṣḷ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ṩľ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ṧļ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$lí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iṣḻ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ïS1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i$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î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iŝļ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iSḷ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íŝ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iŝľ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íṣ1i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ïṩḻ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íṣ1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îṩ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ïśľí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íšḷ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íṩ1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iṥļí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íšḻ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sḻ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iṡ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iŝļi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$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ŝl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ïṩl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íŝ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îṩ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işl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îṣ1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$ḷ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î$ḻ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iS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îśļ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îṧļ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iṣ1i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íṩ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îṩľ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iṥ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îşľï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í$ľ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ïšľï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ïšḷ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iṡḷ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íṧ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5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164</Words>
  <Application>Microsoft Office PowerPoint</Application>
  <PresentationFormat>宽屏</PresentationFormat>
  <Paragraphs>61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Adobe 楷体 Std R</vt:lpstr>
      <vt:lpstr>宋体</vt:lpstr>
      <vt:lpstr>微软雅黑</vt:lpstr>
      <vt:lpstr>Arial</vt:lpstr>
      <vt:lpstr>Calibri</vt:lpstr>
      <vt:lpstr>Tahoma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Administrator</cp:lastModifiedBy>
  <cp:revision>137</cp:revision>
  <dcterms:created xsi:type="dcterms:W3CDTF">2019-06-19T02:08:00Z</dcterms:created>
  <dcterms:modified xsi:type="dcterms:W3CDTF">2020-07-17T05:32:08Z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