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353" r:id="rId3"/>
    <p:sldId id="314" r:id="rId4"/>
    <p:sldId id="260" r:id="rId5"/>
    <p:sldId id="343" r:id="rId6"/>
    <p:sldId id="328" r:id="rId7"/>
    <p:sldId id="340" r:id="rId8"/>
    <p:sldId id="341" r:id="rId9"/>
    <p:sldId id="342" r:id="rId10"/>
    <p:sldId id="346" r:id="rId11"/>
    <p:sldId id="344" r:id="rId12"/>
    <p:sldId id="345" r:id="rId13"/>
    <p:sldId id="349" r:id="rId14"/>
    <p:sldId id="348" r:id="rId16"/>
    <p:sldId id="347" r:id="rId17"/>
    <p:sldId id="310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B3648"/>
    <a:srgbClr val="006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6" d="100"/>
          <a:sy n="86" d="100"/>
        </p:scale>
        <p:origin x="562" y="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F9C87-2F59-413A-BC3A-F99344D3755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B6F22-F3FA-4C9D-BDC7-D381B87C1E7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timg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536848" y="0"/>
            <a:ext cx="13728848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60288" y="1369844"/>
            <a:ext cx="8064896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四年级上公立校</a:t>
            </a:r>
            <a:endParaRPr lang="en-US" altLang="zh-CN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3600" b="1" i="1" dirty="0">
                <a:latin typeface="Georgia" panose="02040502050405020303" pitchFamily="18" charset="0"/>
              </a:rPr>
              <a:t>Revision</a:t>
            </a:r>
            <a:endParaRPr lang="en-US" altLang="zh-CN" sz="3600" b="1" i="1" dirty="0">
              <a:latin typeface="Georgia" panose="02040502050405020303" pitchFamily="18" charset="0"/>
            </a:endParaRPr>
          </a:p>
          <a:p>
            <a:pPr algn="ctr"/>
            <a:r>
              <a:rPr lang="en-US" altLang="zh-CN" sz="3600" b="1" i="1" dirty="0">
                <a:latin typeface="Georgia" panose="02040502050405020303" pitchFamily="18" charset="0"/>
                <a:sym typeface="+mn-ea"/>
              </a:rPr>
              <a:t>Unit 1 The Clothes We Wear</a:t>
            </a:r>
            <a:endParaRPr lang="en-US" altLang="zh-CN" sz="3600" b="1" i="1" dirty="0">
              <a:latin typeface="Georgia" panose="02040502050405020303" pitchFamily="18" charset="0"/>
            </a:endParaRPr>
          </a:p>
          <a:p>
            <a:pPr algn="ctr"/>
            <a:r>
              <a:rPr lang="en-US" altLang="zh-CN" sz="3600" b="1" i="1" dirty="0">
                <a:latin typeface="Georgia" panose="02040502050405020303" pitchFamily="18" charset="0"/>
                <a:sym typeface="+mn-ea"/>
              </a:rPr>
              <a:t>   Unit2 At Home</a:t>
            </a:r>
            <a:endParaRPr lang="en-US" altLang="zh-CN" sz="3600" b="1" i="1" dirty="0">
              <a:latin typeface="Georgia" panose="02040502050405020303" pitchFamily="18" charset="0"/>
            </a:endParaRPr>
          </a:p>
          <a:p>
            <a:pPr algn="ctr"/>
            <a:r>
              <a:rPr lang="en-US" altLang="zh-CN" sz="3600" b="1" i="1" dirty="0">
                <a:latin typeface="Georgia" panose="02040502050405020303" pitchFamily="18" charset="0"/>
              </a:rPr>
              <a:t>Unit 3 Let's Go</a:t>
            </a:r>
            <a:r>
              <a:rPr lang="zh-CN" altLang="en-US" sz="3600" b="1" i="1" dirty="0">
                <a:latin typeface="Georgia" panose="02040502050405020303" pitchFamily="18" charset="0"/>
              </a:rPr>
              <a:t>！</a:t>
            </a:r>
            <a:endParaRPr lang="en-US" altLang="zh-CN" sz="3600" b="1" i="1" dirty="0">
              <a:latin typeface="Georgia" panose="02040502050405020303" pitchFamily="18" charset="0"/>
            </a:endParaRPr>
          </a:p>
          <a:p>
            <a:pPr algn="ctr"/>
            <a:r>
              <a:rPr lang="en-US" altLang="zh-CN" sz="3600" b="1" i="1" dirty="0">
                <a:latin typeface="Georgia" panose="02040502050405020303" pitchFamily="18" charset="0"/>
              </a:rPr>
              <a:t>   Unit4 Shopping in the City</a:t>
            </a:r>
            <a:endParaRPr lang="en-US" altLang="zh-CN" sz="3600" b="1" i="1" dirty="0">
              <a:latin typeface="Georgia" panose="02040502050405020303" pitchFamily="18" charset="0"/>
            </a:endParaRPr>
          </a:p>
        </p:txBody>
      </p:sp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1"/>
            <a:ext cx="2100777" cy="58083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1"/>
            <a:ext cx="2100777" cy="58083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547370" y="321310"/>
            <a:ext cx="8500110" cy="55594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ts val="3280"/>
              </a:lnSpc>
            </a:pPr>
            <a:r>
              <a:rPr lang="zh-CN" sz="2800" b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六、补全对话。</a:t>
            </a:r>
            <a:r>
              <a:rPr lang="en-US" sz="2800" b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endParaRPr lang="en-US" sz="2800" b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indent="0" fontAlgn="auto">
              <a:lnSpc>
                <a:spcPts val="3280"/>
              </a:lnSpc>
            </a:pPr>
            <a:r>
              <a:rPr lang="en-US" sz="2800" b="1" i="1">
                <a:latin typeface="Georgia" panose="02040502050405020303" pitchFamily="18" charset="0"/>
                <a:cs typeface="Georgia" panose="02040502050405020303" pitchFamily="18" charset="0"/>
              </a:rPr>
              <a:t>A: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 1. ________</a:t>
            </a:r>
            <a:r>
              <a:rPr lang="en-US" sz="2800" b="1" i="1">
                <a:latin typeface="Georgia" panose="02040502050405020303" pitchFamily="18" charset="0"/>
                <a:cs typeface="Georgia" panose="02040502050405020303" pitchFamily="18" charset="0"/>
              </a:rPr>
              <a:t>B: 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Yes, please. I want to buy a cap. 2. ________</a:t>
            </a:r>
            <a:endParaRPr lang="en-US" sz="2800" b="0" i="1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indent="0" fontAlgn="auto">
              <a:lnSpc>
                <a:spcPts val="3280"/>
              </a:lnSpc>
            </a:pPr>
            <a:r>
              <a:rPr lang="en-US" sz="2800" b="1" i="1"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A: </a:t>
            </a:r>
            <a:r>
              <a:rPr lang="en-US" sz="2800" i="1"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I'll show you. 3. ________</a:t>
            </a:r>
            <a:r>
              <a:rPr lang="en-US" sz="2800" b="1" i="1"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B:</a:t>
            </a:r>
            <a:r>
              <a:rPr lang="en-US" sz="2800" i="1"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 4. ________</a:t>
            </a:r>
            <a:r>
              <a:rPr lang="en-US" sz="2800" b="1" i="1"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A:</a:t>
            </a:r>
            <a:r>
              <a:rPr lang="en-US" sz="2800" i="1"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 It's thirty yuan. </a:t>
            </a:r>
            <a:r>
              <a:rPr lang="en-US" sz="2800" b="1" i="1"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B:</a:t>
            </a:r>
            <a:r>
              <a:rPr lang="en-US" sz="2800" i="1"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 I'll take it. </a:t>
            </a:r>
            <a:r>
              <a:rPr lang="en-US" sz="2800" b="1" i="1"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A:</a:t>
            </a:r>
            <a:r>
              <a:rPr lang="en-US" sz="2800" i="1"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 Okay. I will wrap(</a:t>
            </a:r>
            <a:r>
              <a:rPr lang="zh-CN" sz="280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  <a:sym typeface="+mn-ea"/>
              </a:rPr>
              <a:t>打包</a:t>
            </a:r>
            <a:r>
              <a:rPr lang="en-US" sz="2800" i="1"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) it for you.    </a:t>
            </a:r>
            <a:r>
              <a:rPr lang="en-US" sz="2800" b="1" i="1"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B:</a:t>
            </a:r>
            <a:r>
              <a:rPr lang="en-US" sz="2800" i="1"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 5. ________</a:t>
            </a:r>
            <a:r>
              <a:rPr lang="en-US" sz="2800" b="1" i="1"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A:</a:t>
            </a:r>
            <a:r>
              <a:rPr lang="en-US" sz="2800" i="1"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 You're a good boy. </a:t>
            </a:r>
            <a:r>
              <a:rPr lang="en-US" sz="2800" b="1" i="1"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B:</a:t>
            </a:r>
            <a:r>
              <a:rPr lang="en-US" sz="2800" i="1"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 Thanks. </a:t>
            </a:r>
            <a:r>
              <a:rPr lang="en-US" sz="2800" b="1" i="1"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A:</a:t>
            </a:r>
            <a:r>
              <a:rPr lang="en-US" sz="2800" i="1">
                <a:latin typeface="Georgia" panose="02040502050405020303" pitchFamily="18" charset="0"/>
                <a:cs typeface="Georgia" panose="02040502050405020303" pitchFamily="18" charset="0"/>
                <a:sym typeface="+mn-ea"/>
              </a:rPr>
              <a:t> 6. ________ </a:t>
            </a:r>
            <a:endParaRPr lang="zh-CN" altLang="en-US" sz="2800" i="1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indent="0" fontAlgn="auto">
              <a:lnSpc>
                <a:spcPts val="3280"/>
              </a:lnSpc>
            </a:pPr>
            <a:endParaRPr lang="zh-CN" altLang="en-US" sz="2800" i="1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pic>
        <p:nvPicPr>
          <p:cNvPr id="2" name="图片 1"/>
          <p:cNvPicPr/>
          <p:nvPr/>
        </p:nvPicPr>
        <p:blipFill>
          <a:blip r:embed="rId3"/>
          <a:stretch>
            <a:fillRect/>
          </a:stretch>
        </p:blipFill>
        <p:spPr>
          <a:xfrm>
            <a:off x="6628765" y="1769745"/>
            <a:ext cx="5118735" cy="36366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矩形 9"/>
          <p:cNvSpPr/>
          <p:nvPr/>
        </p:nvSpPr>
        <p:spPr>
          <a:xfrm>
            <a:off x="1646035" y="689767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F</a:t>
            </a:r>
            <a:endParaRPr 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061315" y="1054257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C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068560" y="1529237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B</a:t>
            </a:r>
            <a:endParaRPr 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981950" y="1928017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A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200390" y="3555522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D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200390" y="4822982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E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/>
      <p:bldP spid="8" grpId="0"/>
      <p:bldP spid="9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1"/>
            <a:ext cx="2100777" cy="58083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90500" y="125730"/>
            <a:ext cx="11033760" cy="64109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ts val="3080"/>
              </a:lnSpc>
            </a:pPr>
            <a:r>
              <a:rPr lang="zh-CN" sz="2400" b="0">
                <a:latin typeface="黑体" panose="02010609060101010101" pitchFamily="49" charset="-122"/>
                <a:ea typeface="黑体" panose="02010609060101010101" pitchFamily="49" charset="-122"/>
              </a:rPr>
              <a:t>七、阅读理解。</a:t>
            </a:r>
            <a:endParaRPr lang="en-US" sz="2400" b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0" fontAlgn="auto">
              <a:lnSpc>
                <a:spcPts val="3080"/>
              </a:lnSpc>
            </a:pPr>
            <a:r>
              <a:rPr lang="en-US" sz="2400" b="0" i="1">
                <a:latin typeface="Georgia" panose="02040502050405020303" pitchFamily="18" charset="0"/>
                <a:cs typeface="Georgia" panose="02040502050405020303" pitchFamily="18" charset="0"/>
              </a:rPr>
              <a:t>       It's Sunday today. It's warm. On Sundays, Tom and John like to play with a ball on the playground. Jenny and Danny like to draw pictures at home. I </a:t>
            </a:r>
            <a:endParaRPr lang="en-US" sz="2400" b="0" i="1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indent="0" fontAlgn="auto">
              <a:lnSpc>
                <a:spcPts val="3080"/>
              </a:lnSpc>
            </a:pPr>
            <a:r>
              <a:rPr lang="en-US" sz="2400" b="0" i="1">
                <a:latin typeface="Georgia" panose="02040502050405020303" pitchFamily="18" charset="0"/>
                <a:cs typeface="Georgia" panose="02040502050405020303" pitchFamily="18" charset="0"/>
              </a:rPr>
              <a:t>like to go to the library. It's near my home. There are many books in it. I like</a:t>
            </a:r>
            <a:endParaRPr lang="en-US" sz="2400" b="0" i="1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indent="0" fontAlgn="auto">
              <a:lnSpc>
                <a:spcPts val="3080"/>
              </a:lnSpc>
            </a:pPr>
            <a:r>
              <a:rPr lang="en-US" sz="2400" b="0" i="1">
                <a:latin typeface="Georgia" panose="02040502050405020303" pitchFamily="18" charset="0"/>
                <a:cs typeface="Georgia" panose="02040502050405020303" pitchFamily="18" charset="0"/>
              </a:rPr>
              <a:t> to read books. It is fun. But this Sunday I want to go to the clothes shop. I want to buy a new shirt. My old shirt is too small. (</a:t>
            </a:r>
            <a:r>
              <a:rPr lang="zh-CN" sz="24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400" b="0" i="1">
                <a:latin typeface="Georgia" panose="02040502050405020303" pitchFamily="18" charset="0"/>
                <a:cs typeface="Georgia" panose="02040502050405020303" pitchFamily="18" charset="0"/>
              </a:rPr>
              <a:t>) 1. How's the weather today?                 A. It's warm.	               B. It's cold.	                  C. It's snowy. (</a:t>
            </a:r>
            <a:r>
              <a:rPr lang="zh-CN" sz="24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400" b="0" i="1">
                <a:latin typeface="Georgia" panose="02040502050405020303" pitchFamily="18" charset="0"/>
                <a:cs typeface="Georgia" panose="02040502050405020303" pitchFamily="18" charset="0"/>
              </a:rPr>
              <a:t>) 2. Tom and John like to ________ on Sundays.                A. play football	              B. play with a ball	     C. play basketball(</a:t>
            </a:r>
            <a:r>
              <a:rPr lang="zh-CN" sz="24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400" b="0" i="1">
                <a:latin typeface="Georgia" panose="02040502050405020303" pitchFamily="18" charset="0"/>
                <a:cs typeface="Georgia" panose="02040502050405020303" pitchFamily="18" charset="0"/>
              </a:rPr>
              <a:t>) 3. Jenny and Danny like to ________ on Sundays.                A. read books	             B. play with a ball	     C. draw pictures(</a:t>
            </a:r>
            <a:r>
              <a:rPr lang="zh-CN" sz="24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400" b="0" i="1">
                <a:latin typeface="Georgia" panose="02040502050405020303" pitchFamily="18" charset="0"/>
                <a:cs typeface="Georgia" panose="02040502050405020303" pitchFamily="18" charset="0"/>
              </a:rPr>
              <a:t>) 4. —Where is the library? —It's________.                A. far from my home	B. near my home	     C. near the shop(</a:t>
            </a:r>
            <a:r>
              <a:rPr lang="zh-CN" sz="24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400" b="0" i="1">
                <a:latin typeface="Georgia" panose="02040502050405020303" pitchFamily="18" charset="0"/>
                <a:cs typeface="Georgia" panose="02040502050405020303" pitchFamily="18" charset="0"/>
              </a:rPr>
              <a:t>) 5. My old shirt is ________.                A. too big	                        B. too small	                 C. just right</a:t>
            </a:r>
            <a:endParaRPr lang="zh-CN" altLang="en-US" sz="2400" i="1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84950" y="2447447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A</a:t>
            </a:r>
            <a:endParaRPr 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84950" y="3238657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Georgia" panose="02040502050405020303" pitchFamily="18" charset="0"/>
              </a:rPr>
              <a:t>B</a:t>
            </a:r>
            <a:endParaRPr lang="en-US" altLang="zh-CN" sz="3200" b="1" i="1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Georgia" panose="02040502050405020303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84950" y="3998752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00B050"/>
                </a:solidFill>
                <a:latin typeface="Georgia" panose="02040502050405020303" pitchFamily="18" charset="0"/>
              </a:rPr>
              <a:t>C</a:t>
            </a:r>
            <a:endParaRPr lang="en-US" altLang="zh-CN" sz="3200" b="1" i="1" dirty="0">
              <a:solidFill>
                <a:srgbClr val="00B050"/>
              </a:solidFill>
              <a:latin typeface="Georgia" panose="02040502050405020303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84950" y="4774722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Georgia" panose="02040502050405020303" pitchFamily="18" charset="0"/>
              </a:rPr>
              <a:t>B</a:t>
            </a:r>
            <a:endParaRPr lang="en-US" altLang="zh-CN" sz="3200" b="1" i="1" dirty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Georgia" panose="02040502050405020303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84835" y="5629910"/>
            <a:ext cx="130175" cy="583565"/>
          </a:xfrm>
          <a:prstGeom prst="rect">
            <a:avLst/>
          </a:prstGeom>
        </p:spPr>
        <p:txBody>
          <a:bodyPr wrap="square">
            <a:spAutoFit/>
          </a:bodyPr>
          <a:p>
            <a:pPr algn="ctr"/>
            <a:r>
              <a:rPr lang="en-US" altLang="zh-CN" sz="3200" b="1" i="1" dirty="0">
                <a:solidFill>
                  <a:srgbClr val="FFC000"/>
                </a:solidFill>
                <a:latin typeface="Georgia" panose="02040502050405020303" pitchFamily="18" charset="0"/>
              </a:rPr>
              <a:t>B</a:t>
            </a:r>
            <a:endParaRPr lang="en-US" altLang="zh-CN" sz="3200" b="1" i="1" dirty="0">
              <a:solidFill>
                <a:srgbClr val="FFC000"/>
              </a:solidFill>
              <a:latin typeface="Georgia" panose="02040502050405020303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84835" y="581025"/>
            <a:ext cx="4220210" cy="4210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noFill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606540" y="581025"/>
            <a:ext cx="4489450" cy="42100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90500" y="1002030"/>
            <a:ext cx="927735" cy="42100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693795" y="1002030"/>
            <a:ext cx="5470525" cy="42100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462655" y="1423035"/>
            <a:ext cx="2715895" cy="42100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806700" y="2164715"/>
            <a:ext cx="4489450" cy="42100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4" grpId="0"/>
      <p:bldP spid="6" grpId="0"/>
      <p:bldP spid="7" grpId="0"/>
      <p:bldP spid="9" grpId="0" bldLvl="0" animBg="1"/>
      <p:bldP spid="8" grpId="0" bldLvl="0" animBg="1"/>
      <p:bldP spid="11" grpId="0" bldLvl="0" animBg="1"/>
      <p:bldP spid="12" grpId="0" bldLvl="0" animBg="1"/>
      <p:bldP spid="13" grpId="0" bldLvl="0" animBg="1"/>
      <p:bldP spid="14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1"/>
            <a:ext cx="2100777" cy="580835"/>
          </a:xfrm>
          <a:prstGeom prst="rect">
            <a:avLst/>
          </a:prstGeom>
        </p:spPr>
      </p:pic>
      <p:sp>
        <p:nvSpPr>
          <p:cNvPr id="102" name="文本框 101"/>
          <p:cNvSpPr txBox="1"/>
          <p:nvPr/>
        </p:nvSpPr>
        <p:spPr>
          <a:xfrm>
            <a:off x="533400" y="337820"/>
            <a:ext cx="10810240" cy="56007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304800"/>
            <a:r>
              <a:rPr lang="zh-CN" sz="28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八、阅读理解。</a:t>
            </a:r>
            <a:endParaRPr lang="zh-CN" sz="280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indent="304800" fontAlgn="auto">
              <a:lnSpc>
                <a:spcPts val="3960"/>
              </a:lnSpc>
            </a:pP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   My name is Lily. It's Saturday today. I don't go to school. In the morning, I brush my teeth and wash my face. Then I do my homework. I play with my friends in the afternoon. In the evening, I listen to music and watch TV. I am happy today. </a:t>
            </a:r>
            <a:endParaRPr lang="zh-CN" sz="2800" b="0" i="1">
              <a:latin typeface="Georgia" panose="02040502050405020303" pitchFamily="18" charset="0"/>
              <a:ea typeface="宋体" panose="02010600030101010101" pitchFamily="2" charset="-122"/>
              <a:cs typeface="Georgia" panose="02040502050405020303" pitchFamily="18" charset="0"/>
            </a:endParaRPr>
          </a:p>
          <a:p>
            <a:pPr indent="304800" fontAlgn="auto">
              <a:lnSpc>
                <a:spcPts val="3960"/>
              </a:lnSpc>
            </a:pPr>
            <a:r>
              <a:rPr lang="zh-CN" sz="2800" b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根据文章内容判断正</a:t>
            </a:r>
            <a:r>
              <a:rPr lang="en-US" sz="2800" b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(T)</a:t>
            </a:r>
            <a:r>
              <a:rPr lang="zh-CN" sz="2800" b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误</a:t>
            </a:r>
            <a:r>
              <a:rPr lang="en-US" sz="2800" b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(F)</a:t>
            </a:r>
            <a:r>
              <a:rPr lang="zh-CN" sz="2800" b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。</a:t>
            </a:r>
            <a:endParaRPr lang="zh-CN" sz="2800" b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indent="304800" fontAlgn="auto">
              <a:lnSpc>
                <a:spcPts val="3960"/>
              </a:lnSpc>
            </a:pP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(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) 1. Today is Sunday.    (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) 2. Lily brushes her teeth in the afternoon.    (</a:t>
            </a:r>
            <a:r>
              <a:rPr lang="zh-CN" sz="2800" b="0" i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) 3. Lily plays with her friends in the afternoon.    (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) 4. In the evening, Lily listens to music and watches TV.    (</a:t>
            </a:r>
            <a:r>
              <a:rPr lang="zh-CN" sz="2800" b="0" i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) 5. Lily is sad today. </a:t>
            </a:r>
            <a:endParaRPr lang="zh-CN" altLang="en-US" sz="2800" i="1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202805" y="3286282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F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202805" y="3869847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0070C0"/>
                </a:solidFill>
                <a:latin typeface="Georgia" panose="02040502050405020303" pitchFamily="18" charset="0"/>
              </a:rPr>
              <a:t>F</a:t>
            </a:r>
            <a:endParaRPr lang="en-US" altLang="zh-CN" sz="3200" b="1" i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202805" y="4349907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Georgia" panose="02040502050405020303" pitchFamily="18" charset="0"/>
              </a:rPr>
              <a:t>T</a:t>
            </a:r>
            <a:endParaRPr lang="en-US" altLang="zh-CN" sz="3200" b="1" i="1" dirty="0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  <a:latin typeface="Georgia" panose="02040502050405020303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02805" y="4899182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C000"/>
                </a:solidFill>
                <a:latin typeface="Georgia" panose="02040502050405020303" pitchFamily="18" charset="0"/>
              </a:rPr>
              <a:t>T</a:t>
            </a:r>
            <a:endParaRPr lang="en-US" altLang="zh-CN" sz="3200" b="1" i="1" dirty="0">
              <a:solidFill>
                <a:srgbClr val="FFC000"/>
              </a:solidFill>
              <a:latin typeface="Georgia" panose="02040502050405020303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202805" y="5355112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Georgia" panose="02040502050405020303" pitchFamily="18" charset="0"/>
              </a:rPr>
              <a:t>F</a:t>
            </a:r>
            <a:endParaRPr lang="en-US" altLang="zh-CN" sz="3200" b="1" i="1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Georgia" panose="02040502050405020303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830955" y="849630"/>
            <a:ext cx="3333750" cy="4210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noFill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33400" y="1420495"/>
            <a:ext cx="8462645" cy="42100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noFill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453640" y="1841500"/>
            <a:ext cx="6294120" cy="42100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noFill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33400" y="2386330"/>
            <a:ext cx="5044440" cy="42100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noFill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577840" y="2386330"/>
            <a:ext cx="2989580" cy="42100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4" grpId="0"/>
      <p:bldP spid="6" grpId="0"/>
      <p:bldP spid="7" grpId="0"/>
      <p:bldP spid="9" grpId="0" bldLvl="0" animBg="1"/>
      <p:bldP spid="8" grpId="0" bldLvl="0" animBg="1"/>
      <p:bldP spid="11" grpId="0" bldLvl="0" animBg="1"/>
      <p:bldP spid="12" grpId="0" bldLvl="0" animBg="1"/>
      <p:bldP spid="13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9949" y="1"/>
            <a:ext cx="2100777" cy="580835"/>
          </a:xfrm>
          <a:prstGeom prst="rect">
            <a:avLst/>
          </a:prstGeom>
        </p:spPr>
      </p:pic>
      <p:sp>
        <p:nvSpPr>
          <p:cNvPr id="10241" name="矩形 2"/>
          <p:cNvSpPr/>
          <p:nvPr/>
        </p:nvSpPr>
        <p:spPr>
          <a:xfrm>
            <a:off x="933768" y="580708"/>
            <a:ext cx="8518525" cy="22453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l"/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以</a:t>
            </a:r>
            <a:r>
              <a:rPr lang="en-US" altLang="zh-CN" sz="2800" i="1" dirty="0">
                <a:latin typeface="Georgia" panose="02040502050405020303" pitchFamily="18" charset="0"/>
                <a:ea typeface="宋体" panose="02010600030101010101" pitchFamily="2" charset="-122"/>
              </a:rPr>
              <a:t>Let’s go Shopping.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为题写一篇作文。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l"/>
            <a:endParaRPr lang="zh-CN" altLang="en-US" sz="2800" dirty="0">
              <a:latin typeface="Georgia" panose="02040502050405020303" pitchFamily="18" charset="0"/>
              <a:ea typeface="宋体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zh-CN" altLang="zh-CN" sz="2800" kern="1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要求</a:t>
            </a:r>
            <a:r>
              <a:rPr lang="en-US" altLang="zh-CN" sz="2800" kern="1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:</a:t>
            </a:r>
            <a:r>
              <a:rPr lang="zh-CN" altLang="zh-CN" sz="2800" kern="1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语言准确</a:t>
            </a:r>
            <a:endParaRPr lang="en-US" altLang="zh-CN" sz="2800" kern="1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just">
              <a:spcAft>
                <a:spcPts val="0"/>
              </a:spcAft>
            </a:pPr>
            <a:r>
              <a:rPr lang="en-US" altLang="zh-CN" sz="2800" kern="1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30</a:t>
            </a:r>
            <a:r>
              <a:rPr lang="zh-CN" altLang="en-US" sz="2800" kern="1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个单词以上（不包含标点符号）</a:t>
            </a:r>
            <a:endParaRPr lang="zh-CN" altLang="zh-CN" sz="2800" kern="100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endParaRPr lang="en-US" altLang="zh-CN" sz="2800" dirty="0">
              <a:latin typeface="Georgia" panose="02040502050405020303" pitchFamily="18" charset="0"/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70610" y="3034030"/>
            <a:ext cx="8979535" cy="230695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2400" b="1" dirty="0">
                <a:solidFill>
                  <a:srgbClr val="00B050"/>
                </a:solidFill>
                <a:latin typeface="黑体" panose="02010609060101010101" pitchFamily="49" charset="-122"/>
                <a:ea typeface="黑体" panose="02010609060101010101" pitchFamily="49" charset="-122"/>
                <a:cs typeface="Georgia" panose="02040502050405020303" pitchFamily="18" charset="0"/>
              </a:rPr>
              <a:t>时态：一般现在时</a:t>
            </a:r>
            <a:endParaRPr lang="en-US" altLang="zh-CN" sz="2400" dirty="0">
              <a:solidFill>
                <a:srgbClr val="00B050"/>
              </a:solidFill>
              <a:latin typeface="黑体" panose="02010609060101010101" pitchFamily="49" charset="-122"/>
              <a:ea typeface="黑体" panose="02010609060101010101" pitchFamily="49" charset="-122"/>
              <a:cs typeface="Georgia" panose="02040502050405020303" pitchFamily="18" charset="0"/>
            </a:endParaRPr>
          </a:p>
          <a:p>
            <a:r>
              <a:rPr lang="zh-CN" altLang="en-US" sz="2400" b="1" dirty="0">
                <a:solidFill>
                  <a:srgbClr val="00B050"/>
                </a:solidFill>
                <a:latin typeface="黑体" panose="02010609060101010101" pitchFamily="49" charset="-122"/>
                <a:ea typeface="黑体" panose="02010609060101010101" pitchFamily="49" charset="-122"/>
                <a:cs typeface="Georgia" panose="02040502050405020303" pitchFamily="18" charset="0"/>
              </a:rPr>
              <a:t>内容：</a:t>
            </a:r>
            <a:endParaRPr lang="en-US" altLang="zh-CN" sz="2400" b="1" dirty="0">
              <a:solidFill>
                <a:srgbClr val="00B050"/>
              </a:solidFill>
              <a:latin typeface="黑体" panose="02010609060101010101" pitchFamily="49" charset="-122"/>
              <a:ea typeface="黑体" panose="02010609060101010101" pitchFamily="49" charset="-122"/>
              <a:cs typeface="Georgia" panose="02040502050405020303" pitchFamily="18" charset="0"/>
            </a:endParaRPr>
          </a:p>
          <a:p>
            <a:r>
              <a:rPr lang="zh-CN" altLang="en-US" sz="2400" b="1" dirty="0">
                <a:solidFill>
                  <a:srgbClr val="00B050"/>
                </a:solidFill>
                <a:latin typeface="黑体" panose="02010609060101010101" pitchFamily="49" charset="-122"/>
                <a:ea typeface="黑体" panose="02010609060101010101" pitchFamily="49" charset="-122"/>
                <a:cs typeface="Georgia" panose="02040502050405020303" pitchFamily="18" charset="0"/>
                <a:sym typeface="+mn-ea"/>
              </a:rPr>
              <a:t>写几句话描述你想干什么</a:t>
            </a:r>
            <a:r>
              <a:rPr lang="zh-CN" altLang="en-US" sz="2400" b="1" i="1" dirty="0">
                <a:solidFill>
                  <a:srgbClr val="00B050"/>
                </a:solidFill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  <a:sym typeface="+mn-ea"/>
              </a:rPr>
              <a:t> What do you want to do？</a:t>
            </a:r>
            <a:endParaRPr lang="zh-CN" altLang="en-US" sz="2400" b="1" i="1" dirty="0">
              <a:solidFill>
                <a:srgbClr val="00B050"/>
              </a:solidFill>
              <a:latin typeface="Georgia" panose="02040502050405020303" pitchFamily="18" charset="0"/>
              <a:ea typeface="宋体" panose="02010600030101010101" pitchFamily="2" charset="-122"/>
              <a:cs typeface="Georgia" panose="02040502050405020303" pitchFamily="18" charset="0"/>
              <a:sym typeface="+mn-ea"/>
            </a:endParaRPr>
          </a:p>
          <a:p>
            <a:r>
              <a:rPr lang="en-US" altLang="zh-CN" sz="2400" dirty="0">
                <a:solidFill>
                  <a:srgbClr val="00B05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1.</a:t>
            </a:r>
            <a:r>
              <a:rPr lang="zh-CN" altLang="en-US" sz="2400" dirty="0">
                <a:solidFill>
                  <a:srgbClr val="00B05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提出购物建议</a:t>
            </a:r>
            <a:r>
              <a:rPr lang="en-US" altLang="zh-CN" sz="2400" i="1" dirty="0">
                <a:solidFill>
                  <a:srgbClr val="00B050"/>
                </a:solidFill>
                <a:latin typeface="Georgia" panose="02040502050405020303" pitchFamily="18" charset="0"/>
                <a:ea typeface="黑体" panose="02010609060101010101" pitchFamily="49" charset="-122"/>
                <a:cs typeface="Georgia" panose="02040502050405020303" pitchFamily="18" charset="0"/>
              </a:rPr>
              <a:t>(Let's...)</a:t>
            </a:r>
            <a:endParaRPr lang="en-US" altLang="zh-CN" sz="2400" i="1" dirty="0">
              <a:solidFill>
                <a:srgbClr val="00B050"/>
              </a:solidFill>
              <a:latin typeface="Georgia" panose="02040502050405020303" pitchFamily="18" charset="0"/>
              <a:ea typeface="黑体" panose="02010609060101010101" pitchFamily="49" charset="-122"/>
              <a:cs typeface="Georgia" panose="02040502050405020303" pitchFamily="18" charset="0"/>
            </a:endParaRPr>
          </a:p>
          <a:p>
            <a:r>
              <a:rPr lang="en-US" altLang="zh-CN" sz="2400" dirty="0">
                <a:solidFill>
                  <a:srgbClr val="00B05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2.</a:t>
            </a:r>
            <a:r>
              <a:rPr lang="zh-CN" altLang="en-US" sz="2400" dirty="0">
                <a:solidFill>
                  <a:srgbClr val="00B05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想买什么</a:t>
            </a:r>
            <a:r>
              <a:rPr lang="en-US" altLang="zh-CN" sz="2400" i="1" dirty="0">
                <a:solidFill>
                  <a:srgbClr val="00B050"/>
                </a:solidFill>
                <a:latin typeface="Georgia" panose="02040502050405020303" pitchFamily="18" charset="0"/>
                <a:ea typeface="黑体" panose="02010609060101010101" pitchFamily="49" charset="-122"/>
                <a:cs typeface="Georgia" panose="02040502050405020303" pitchFamily="18" charset="0"/>
              </a:rPr>
              <a:t>(I want to buy...I like...I don't like...)</a:t>
            </a:r>
            <a:endParaRPr lang="en-US" altLang="zh-CN" sz="2400" i="1" dirty="0">
              <a:solidFill>
                <a:srgbClr val="00B050"/>
              </a:solidFill>
              <a:latin typeface="Georgia" panose="02040502050405020303" pitchFamily="18" charset="0"/>
              <a:ea typeface="黑体" panose="02010609060101010101" pitchFamily="49" charset="-122"/>
              <a:cs typeface="Georgia" panose="02040502050405020303" pitchFamily="18" charset="0"/>
            </a:endParaRPr>
          </a:p>
          <a:p>
            <a:r>
              <a:rPr lang="en-US" altLang="zh-CN" sz="2400" dirty="0">
                <a:solidFill>
                  <a:srgbClr val="00B05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3.</a:t>
            </a:r>
            <a:r>
              <a:rPr lang="zh-CN" altLang="en-US" sz="2400" dirty="0">
                <a:solidFill>
                  <a:srgbClr val="00B05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反问他人</a:t>
            </a:r>
            <a:r>
              <a:rPr lang="en-US" altLang="zh-CN" sz="2400" i="1" dirty="0">
                <a:solidFill>
                  <a:srgbClr val="00B050"/>
                </a:solidFill>
                <a:latin typeface="Georgia" panose="02040502050405020303" pitchFamily="18" charset="0"/>
                <a:ea typeface="黑体" panose="02010609060101010101" pitchFamily="49" charset="-122"/>
                <a:cs typeface="Georgia" panose="02040502050405020303" pitchFamily="18" charset="0"/>
              </a:rPr>
              <a:t>(</a:t>
            </a:r>
            <a:r>
              <a:rPr lang="en-US" altLang="zh-CN" sz="2400" i="1" dirty="0">
                <a:solidFill>
                  <a:srgbClr val="00B050"/>
                </a:solidFill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  <a:sym typeface="+mn-ea"/>
              </a:rPr>
              <a:t>Do you want to go shopping with me?</a:t>
            </a:r>
            <a:r>
              <a:rPr lang="en-US" altLang="zh-CN" sz="2400" i="1" dirty="0">
                <a:solidFill>
                  <a:srgbClr val="00B050"/>
                </a:solidFill>
                <a:latin typeface="Georgia" panose="02040502050405020303" pitchFamily="18" charset="0"/>
                <a:ea typeface="黑体" panose="02010609060101010101" pitchFamily="49" charset="-122"/>
                <a:cs typeface="Georgia" panose="02040502050405020303" pitchFamily="18" charset="0"/>
              </a:rPr>
              <a:t>)</a:t>
            </a:r>
            <a:endParaRPr lang="en-US" altLang="zh-CN" sz="2400" i="1" dirty="0">
              <a:solidFill>
                <a:srgbClr val="00B050"/>
              </a:solidFill>
              <a:latin typeface="Georgia" panose="02040502050405020303" pitchFamily="18" charset="0"/>
              <a:ea typeface="黑体" panose="02010609060101010101" pitchFamily="49" charset="-122"/>
              <a:cs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1"/>
            <a:ext cx="2100777" cy="58083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82700" y="1415733"/>
            <a:ext cx="9197975" cy="42741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fontAlgn="auto">
              <a:lnSpc>
                <a:spcPts val="4660"/>
              </a:lnSpc>
            </a:pPr>
            <a:r>
              <a:rPr lang="zh-CN" altLang="en-US" sz="2800" i="1" dirty="0">
                <a:latin typeface="Georgia" panose="02040502050405020303" pitchFamily="18" charset="0"/>
                <a:ea typeface="宋体" panose="02010600030101010101" pitchFamily="2" charset="-122"/>
              </a:rPr>
              <a:t>                                   </a:t>
            </a:r>
            <a:r>
              <a:rPr lang="en-US" altLang="zh-CN" sz="2800" b="1" i="1" dirty="0">
                <a:latin typeface="Georgia" panose="02040502050405020303" pitchFamily="18" charset="0"/>
                <a:ea typeface="宋体" panose="02010600030101010101" pitchFamily="2" charset="-122"/>
              </a:rPr>
              <a:t>Let’s go Shopping.</a:t>
            </a:r>
            <a:endParaRPr lang="en-US" altLang="zh-CN" sz="2800" b="1" i="1" dirty="0">
              <a:latin typeface="Georgia" panose="02040502050405020303" pitchFamily="18" charset="0"/>
              <a:ea typeface="宋体" panose="02010600030101010101" pitchFamily="2" charset="-122"/>
            </a:endParaRPr>
          </a:p>
          <a:p>
            <a:pPr fontAlgn="auto">
              <a:lnSpc>
                <a:spcPts val="4660"/>
              </a:lnSpc>
            </a:pPr>
            <a:r>
              <a:rPr lang="en-US" altLang="zh-CN" sz="2800" i="1" dirty="0">
                <a:latin typeface="Georgia" panose="02040502050405020303" pitchFamily="18" charset="0"/>
                <a:ea typeface="宋体" panose="02010600030101010101" pitchFamily="2" charset="-122"/>
              </a:rPr>
              <a:t>      Today is sunny. Let’s go Shopping.</a:t>
            </a:r>
            <a:endParaRPr lang="en-US" altLang="zh-CN" sz="2800" i="1" dirty="0">
              <a:latin typeface="Georgia" panose="02040502050405020303" pitchFamily="18" charset="0"/>
              <a:ea typeface="宋体" panose="02010600030101010101" pitchFamily="2" charset="-122"/>
            </a:endParaRPr>
          </a:p>
          <a:p>
            <a:pPr fontAlgn="auto">
              <a:lnSpc>
                <a:spcPts val="4660"/>
              </a:lnSpc>
            </a:pPr>
            <a:r>
              <a:rPr lang="en-US" altLang="zh-CN" sz="2800" i="1" dirty="0">
                <a:latin typeface="Georgia" panose="02040502050405020303" pitchFamily="18" charset="0"/>
                <a:ea typeface="宋体" panose="02010600030101010101" pitchFamily="2" charset="-122"/>
              </a:rPr>
              <a:t>      I want to go to the clothes shop to buy a new dress. I don’t like the blue one. But the red one is nice. So  I want the red dress. How about you ? Do you like the red dress?</a:t>
            </a:r>
            <a:endParaRPr lang="en-US" altLang="zh-CN" sz="2800" i="1" dirty="0">
              <a:latin typeface="Georgia" panose="02040502050405020303" pitchFamily="18" charset="0"/>
              <a:ea typeface="宋体" panose="02010600030101010101" pitchFamily="2" charset="-122"/>
            </a:endParaRPr>
          </a:p>
          <a:p>
            <a:pPr fontAlgn="auto">
              <a:lnSpc>
                <a:spcPts val="4660"/>
              </a:lnSpc>
            </a:pPr>
            <a:r>
              <a:rPr lang="en-US" altLang="zh-CN" sz="2800" i="1" dirty="0">
                <a:latin typeface="Georgia" panose="02040502050405020303" pitchFamily="18" charset="0"/>
                <a:ea typeface="宋体" panose="02010600030101010101" pitchFamily="2" charset="-122"/>
              </a:rPr>
              <a:t>      Shopping is fun. Do you want to go shopping with me?</a:t>
            </a:r>
            <a:endParaRPr lang="en-US" altLang="zh-CN" sz="2800" i="1" dirty="0">
              <a:latin typeface="Georgia" panose="02040502050405020303" pitchFamily="18" charset="0"/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33609" y="290418"/>
            <a:ext cx="2380780" cy="523670"/>
          </a:xfrm>
          <a:prstGeom prst="rect">
            <a:avLst/>
          </a:prstGeom>
          <a:ln w="571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>
            <a:spAutoFit/>
          </a:bodyPr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en-US" altLang="zh-CN" sz="2400" i="1" kern="100" dirty="0">
                <a:solidFill>
                  <a:srgbClr val="FF0000"/>
                </a:solidFill>
                <a:latin typeface="Georgia" panose="02040502050405020303" pitchFamily="18" charset="0"/>
                <a:cs typeface="Courier New" panose="02070309020205020404" pitchFamily="49" charset="0"/>
              </a:rPr>
              <a:t>Sample Writing</a:t>
            </a:r>
            <a:endParaRPr lang="zh-CN" altLang="zh-CN" sz="2400" i="1" kern="100" dirty="0">
              <a:solidFill>
                <a:srgbClr val="FF0000"/>
              </a:solidFill>
              <a:latin typeface="Georgia" panose="02040502050405020303" pitchFamily="18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024298" y="2214554"/>
            <a:ext cx="47149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1" i="1" dirty="0">
                <a:latin typeface="Georgia" panose="02040502050405020303" pitchFamily="18" charset="0"/>
              </a:rPr>
              <a:t>Thanks</a:t>
            </a:r>
            <a:endParaRPr lang="en-US" altLang="zh-CN" sz="6600" b="1" i="1" dirty="0">
              <a:latin typeface="Georgia" panose="02040502050405020303" pitchFamily="18" charset="0"/>
            </a:endParaRPr>
          </a:p>
        </p:txBody>
      </p:sp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1"/>
            <a:ext cx="2100777" cy="5808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52400"/>
            <a:ext cx="12192000" cy="6858000"/>
          </a:xfrm>
          <a:prstGeom prst="rect">
            <a:avLst/>
          </a:prstGeom>
        </p:spPr>
      </p:pic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-152399"/>
            <a:ext cx="2100777" cy="58083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35361" y="1412776"/>
            <a:ext cx="3658903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Lesson1 Skirt and Trousers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48865" y="2125270"/>
            <a:ext cx="3658903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Lesson2 New and Old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51321" y="2855068"/>
            <a:ext cx="3440423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Lesson3 Coat and Scarf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0041" y="3633538"/>
            <a:ext cx="4809855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Lesson4  Shoes and Socks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68585" y="4453198"/>
            <a:ext cx="3423159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Lesson5 Days of the Week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68585" y="5272858"/>
            <a:ext cx="2847095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Lesson6 Betty's Clothes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98145" y="502920"/>
            <a:ext cx="498157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b="1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Unit1 </a:t>
            </a:r>
            <a:r>
              <a:rPr lang="en-US" altLang="zh-CN" sz="2400" b="1" i="1" dirty="0">
                <a:latin typeface="Georgia" panose="02040502050405020303" pitchFamily="18" charset="0"/>
                <a:sym typeface="+mn-ea"/>
              </a:rPr>
              <a:t>The Clothes We Wear</a:t>
            </a:r>
            <a:endParaRPr lang="en-US" altLang="zh-CN" sz="2400" b="1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936981" y="502737"/>
            <a:ext cx="4551507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400" b="1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Unit2 </a:t>
            </a:r>
            <a:r>
              <a:rPr lang="en-US" altLang="zh-CN" sz="2400" b="1" i="1" dirty="0">
                <a:latin typeface="Georgia" panose="02040502050405020303" pitchFamily="18" charset="0"/>
                <a:sym typeface="+mn-ea"/>
              </a:rPr>
              <a:t>At Home</a:t>
            </a:r>
            <a:endParaRPr lang="en-US" altLang="zh-CN" sz="2400" b="1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951985" y="1412776"/>
            <a:ext cx="3658903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Lesson7 Homework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965489" y="2125270"/>
            <a:ext cx="3658903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Lesson8  TV and Phone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967945" y="2855068"/>
            <a:ext cx="3440423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Lesson9  In the Bedroom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966665" y="3633538"/>
            <a:ext cx="4809855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Lesson10 Brush and Wash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985209" y="4453198"/>
            <a:ext cx="4287255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Lesson11 Toys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985209" y="5272858"/>
            <a:ext cx="3927215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Lesson12 John and Jack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52400"/>
            <a:ext cx="12192000" cy="6858000"/>
          </a:xfrm>
          <a:prstGeom prst="rect">
            <a:avLst/>
          </a:prstGeom>
        </p:spPr>
      </p:pic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-152399"/>
            <a:ext cx="2100777" cy="58083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35361" y="1412776"/>
            <a:ext cx="3658903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Lesson13 At School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48865" y="2125270"/>
            <a:ext cx="3658903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Lesson14 Near and Far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51321" y="2855068"/>
            <a:ext cx="3800463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Lesson15 In the City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0041" y="3633538"/>
            <a:ext cx="4809855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Lesson16  Cars and Buses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68585" y="4453198"/>
            <a:ext cx="4431271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Lesson17  I'm Lost!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68585" y="5272858"/>
            <a:ext cx="3927215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Lesson18  Lost in the City</a:t>
            </a:r>
            <a:endParaRPr lang="en-US" altLang="zh-CN" sz="2000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97969" y="502737"/>
            <a:ext cx="3596295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400" b="1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Unit3 </a:t>
            </a:r>
            <a:r>
              <a:rPr lang="en-US" altLang="zh-CN" sz="2400" b="1" i="1" dirty="0">
                <a:latin typeface="Georgia" panose="02040502050405020303" pitchFamily="18" charset="0"/>
                <a:sym typeface="+mn-ea"/>
              </a:rPr>
              <a:t>Let's Go</a:t>
            </a:r>
            <a:r>
              <a:rPr lang="zh-CN" altLang="en-US" sz="2400" b="1" i="1" dirty="0">
                <a:latin typeface="Georgia" panose="02040502050405020303" pitchFamily="18" charset="0"/>
                <a:sym typeface="+mn-ea"/>
              </a:rPr>
              <a:t>！</a:t>
            </a:r>
            <a:endParaRPr lang="en-US" altLang="zh-CN" sz="2400" b="1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936981" y="502737"/>
            <a:ext cx="4551507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400" b="1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Unit4 </a:t>
            </a:r>
            <a:r>
              <a:rPr lang="en-US" altLang="zh-CN" sz="2400" b="1" i="1" dirty="0">
                <a:latin typeface="Georgia" panose="02040502050405020303" pitchFamily="18" charset="0"/>
                <a:sym typeface="+mn-ea"/>
              </a:rPr>
              <a:t>Shopping in the City</a:t>
            </a:r>
            <a:endParaRPr lang="en-US" altLang="zh-CN" sz="2400" b="1" i="1" dirty="0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951985" y="1412776"/>
            <a:ext cx="4176463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Lesson19 </a:t>
            </a:r>
            <a:r>
              <a:rPr lang="en-US" altLang="zh-CN" sz="2000" i="1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Let's Go Shopping!</a:t>
            </a:r>
            <a:endParaRPr lang="en-US" altLang="zh-CN" sz="2000" i="1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965489" y="2125270"/>
            <a:ext cx="4378983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Lesson20 </a:t>
            </a:r>
            <a:r>
              <a:rPr lang="en-US" altLang="zh-CN" sz="2000" i="1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At the Shop</a:t>
            </a:r>
            <a:endParaRPr lang="en-US" altLang="zh-CN" sz="2000" i="1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967945" y="2855068"/>
            <a:ext cx="4016487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Lesson21 </a:t>
            </a:r>
            <a:r>
              <a:rPr lang="en-US" altLang="zh-CN" sz="2000" i="1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Cinema and Park</a:t>
            </a:r>
            <a:endParaRPr lang="en-US" altLang="zh-CN" sz="2000" i="1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966665" y="3633538"/>
            <a:ext cx="4809855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Lesson22 </a:t>
            </a:r>
            <a:r>
              <a:rPr lang="en-US" altLang="zh-CN" sz="2000" i="1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At the Supermarket</a:t>
            </a:r>
            <a:endParaRPr lang="en-US" altLang="zh-CN" sz="2000" i="1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985209" y="4453198"/>
            <a:ext cx="5007335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Lesson23 </a:t>
            </a:r>
            <a:r>
              <a:rPr lang="en-US" altLang="zh-CN" sz="2000" i="1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Shopping Online</a:t>
            </a:r>
            <a:endParaRPr lang="en-US" altLang="zh-CN" sz="2000" i="1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985209" y="5272858"/>
            <a:ext cx="3927215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000" i="1" dirty="0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Lesson24 </a:t>
            </a:r>
            <a:r>
              <a:rPr lang="en-US" altLang="zh-CN" sz="2000" i="1">
                <a:latin typeface="Georgia" panose="02040502050405020303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Etta's Teddy Bear</a:t>
            </a:r>
            <a:endParaRPr lang="en-US" altLang="zh-CN" sz="2000" i="1">
              <a:latin typeface="Georgia" panose="02040502050405020303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1"/>
            <a:ext cx="2100777" cy="58083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275715" y="1174115"/>
            <a:ext cx="8975090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ts val="5040"/>
              </a:lnSpc>
            </a:pPr>
            <a:r>
              <a:rPr lang="zh-CN" sz="3200" b="0">
                <a:latin typeface="黑体" panose="02010609060101010101" pitchFamily="49" charset="-122"/>
                <a:ea typeface="黑体" panose="02010609060101010101" pitchFamily="49" charset="-122"/>
                <a:cs typeface="Georgia" panose="02040502050405020303" pitchFamily="18" charset="0"/>
              </a:rPr>
              <a:t>一、选出每组单词中画线部分读音不同的一项。</a:t>
            </a:r>
            <a:endParaRPr lang="en-US" sz="3200" b="0">
              <a:latin typeface="黑体" panose="02010609060101010101" pitchFamily="49" charset="-122"/>
              <a:ea typeface="黑体" panose="02010609060101010101" pitchFamily="49" charset="-122"/>
              <a:cs typeface="Georgia" panose="02040502050405020303" pitchFamily="18" charset="0"/>
            </a:endParaRPr>
          </a:p>
          <a:p>
            <a:pPr indent="0" fontAlgn="auto">
              <a:lnSpc>
                <a:spcPts val="5040"/>
              </a:lnSpc>
            </a:pP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(</a:t>
            </a:r>
            <a:r>
              <a:rPr lang="zh-CN" sz="32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) 1. A. bl</a:t>
            </a:r>
            <a:r>
              <a:rPr lang="en-US" sz="3200" b="0" i="1" u="sng">
                <a:latin typeface="Georgia" panose="02040502050405020303" pitchFamily="18" charset="0"/>
                <a:cs typeface="Georgia" panose="02040502050405020303" pitchFamily="18" charset="0"/>
              </a:rPr>
              <a:t>a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ck	B. c</a:t>
            </a:r>
            <a:r>
              <a:rPr lang="en-US" sz="3200" b="0" i="1" u="sng">
                <a:latin typeface="Georgia" panose="02040502050405020303" pitchFamily="18" charset="0"/>
                <a:cs typeface="Georgia" panose="02040502050405020303" pitchFamily="18" charset="0"/>
              </a:rPr>
              <a:t>a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p	C. f</a:t>
            </a:r>
            <a:r>
              <a:rPr lang="en-US" sz="3200" b="0" i="1" u="sng">
                <a:latin typeface="Georgia" panose="02040502050405020303" pitchFamily="18" charset="0"/>
                <a:cs typeface="Georgia" panose="02040502050405020303" pitchFamily="18" charset="0"/>
              </a:rPr>
              <a:t>a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ce(</a:t>
            </a:r>
            <a:r>
              <a:rPr lang="zh-CN" sz="32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) 2. A. d</a:t>
            </a:r>
            <a:r>
              <a:rPr lang="en-US" sz="3200" b="0" i="1" u="sng">
                <a:latin typeface="Georgia" panose="02040502050405020303" pitchFamily="18" charset="0"/>
                <a:cs typeface="Georgia" panose="02040502050405020303" pitchFamily="18" charset="0"/>
              </a:rPr>
              <a:t>e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sk	B. l</a:t>
            </a:r>
            <a:r>
              <a:rPr lang="en-US" sz="3200" b="0" i="1" u="sng">
                <a:latin typeface="Georgia" panose="02040502050405020303" pitchFamily="18" charset="0"/>
                <a:cs typeface="Georgia" panose="02040502050405020303" pitchFamily="18" charset="0"/>
              </a:rPr>
              <a:t>e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ft	C. w</a:t>
            </a:r>
            <a:r>
              <a:rPr lang="en-US" sz="3200" b="0" i="1" u="sng">
                <a:latin typeface="Georgia" panose="02040502050405020303" pitchFamily="18" charset="0"/>
                <a:cs typeface="Georgia" panose="02040502050405020303" pitchFamily="18" charset="0"/>
              </a:rPr>
              <a:t>e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(</a:t>
            </a:r>
            <a:r>
              <a:rPr lang="zh-CN" sz="32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) 3. A. </a:t>
            </a:r>
            <a:r>
              <a:rPr lang="en-US" sz="3200" b="0" i="1" u="sng">
                <a:latin typeface="Georgia" panose="02040502050405020303" pitchFamily="18" charset="0"/>
                <a:cs typeface="Georgia" panose="02040502050405020303" pitchFamily="18" charset="0"/>
              </a:rPr>
              <a:t>i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s	         B. n</a:t>
            </a:r>
            <a:r>
              <a:rPr lang="en-US" sz="3200" b="0" i="1" u="sng">
                <a:latin typeface="Georgia" panose="02040502050405020303" pitchFamily="18" charset="0"/>
                <a:cs typeface="Georgia" panose="02040502050405020303" pitchFamily="18" charset="0"/>
              </a:rPr>
              <a:t>i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ce	C. h</a:t>
            </a:r>
            <a:r>
              <a:rPr lang="en-US" sz="3200" b="0" i="1" u="sng">
                <a:latin typeface="Georgia" panose="02040502050405020303" pitchFamily="18" charset="0"/>
                <a:cs typeface="Georgia" panose="02040502050405020303" pitchFamily="18" charset="0"/>
              </a:rPr>
              <a:t>i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s(</a:t>
            </a:r>
            <a:r>
              <a:rPr lang="zh-CN" sz="32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) 4. A. h</a:t>
            </a:r>
            <a:r>
              <a:rPr lang="en-US" sz="3200" b="0" i="1" u="sng">
                <a:latin typeface="Georgia" panose="02040502050405020303" pitchFamily="18" charset="0"/>
                <a:cs typeface="Georgia" panose="02040502050405020303" pitchFamily="18" charset="0"/>
              </a:rPr>
              <a:t>o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t	        B. n</a:t>
            </a:r>
            <a:r>
              <a:rPr lang="en-US" sz="3200" b="0" i="1" u="sng">
                <a:latin typeface="Georgia" panose="02040502050405020303" pitchFamily="18" charset="0"/>
                <a:cs typeface="Georgia" panose="02040502050405020303" pitchFamily="18" charset="0"/>
              </a:rPr>
              <a:t>o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t	C. t</a:t>
            </a:r>
            <a:r>
              <a:rPr lang="en-US" sz="3200" b="0" i="1" u="sng">
                <a:latin typeface="Georgia" panose="02040502050405020303" pitchFamily="18" charset="0"/>
                <a:cs typeface="Georgia" panose="02040502050405020303" pitchFamily="18" charset="0"/>
              </a:rPr>
              <a:t>o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day(</a:t>
            </a:r>
            <a:r>
              <a:rPr lang="zh-CN" sz="32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) 5. A. r</a:t>
            </a:r>
            <a:r>
              <a:rPr lang="en-US" sz="3200" b="0" i="1" u="sng">
                <a:latin typeface="Georgia" panose="02040502050405020303" pitchFamily="18" charset="0"/>
                <a:cs typeface="Georgia" panose="02040502050405020303" pitchFamily="18" charset="0"/>
              </a:rPr>
              <a:t>u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ler	B. b</a:t>
            </a:r>
            <a:r>
              <a:rPr lang="en-US" sz="3200" b="0" i="1" u="sng">
                <a:latin typeface="Georgia" panose="02040502050405020303" pitchFamily="18" charset="0"/>
                <a:cs typeface="Georgia" panose="02040502050405020303" pitchFamily="18" charset="0"/>
              </a:rPr>
              <a:t>u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s	C. d</a:t>
            </a:r>
            <a:r>
              <a:rPr lang="en-US" sz="3200" b="0" i="1" u="sng">
                <a:latin typeface="Georgia" panose="02040502050405020303" pitchFamily="18" charset="0"/>
                <a:cs typeface="Georgia" panose="02040502050405020303" pitchFamily="18" charset="0"/>
              </a:rPr>
              <a:t>u</a:t>
            </a:r>
            <a:r>
              <a:rPr lang="en-US" sz="3200" b="0" i="1">
                <a:latin typeface="Georgia" panose="02040502050405020303" pitchFamily="18" charset="0"/>
                <a:cs typeface="Georgia" panose="02040502050405020303" pitchFamily="18" charset="0"/>
              </a:rPr>
              <a:t>ck</a:t>
            </a:r>
            <a:endParaRPr lang="zh-CN" altLang="en-US" sz="3200" i="1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756525" y="1924842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C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56525" y="2622072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C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56525" y="3205637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B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56525" y="3947952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C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756525" y="4531517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A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1"/>
            <a:ext cx="2100777" cy="58083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513205" y="581025"/>
            <a:ext cx="7343775" cy="53955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ts val="3760"/>
              </a:lnSpc>
            </a:pPr>
            <a:r>
              <a:rPr lang="zh-CN" sz="2800" b="0">
                <a:latin typeface="黑体" panose="02010609060101010101" pitchFamily="49" charset="-122"/>
                <a:ea typeface="黑体" panose="02010609060101010101" pitchFamily="49" charset="-122"/>
              </a:rPr>
              <a:t>二、选出不同类的一项。</a:t>
            </a:r>
            <a:endParaRPr lang="en-US" sz="2800" b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indent="0" fontAlgn="auto">
              <a:lnSpc>
                <a:spcPts val="3760"/>
              </a:lnSpc>
            </a:pP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(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) 1. A. morning	B. evening	C. library(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) 2. A. fish	          B. meat	C. fifteen(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) 3. A. milk	          B. juice	C. coat(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) 4. A. twenty	B. thirty	C. yellow(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) 5. A. socks	          B. bread	C. milk(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) 6. A. buy	          B. go	           C. Miss(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) 7. A. Tuesday	B. day	C. Sunday(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) 8. A. wash	          B. listen	C. TV(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) 9. A. bus	          B. green	C. car(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) 10. A. skirt	B. coat	C. play</a:t>
            </a:r>
            <a:endParaRPr lang="zh-CN" altLang="en-US" sz="2800" i="1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898765" y="1069497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C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898765" y="1653062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C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898765" y="2067082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C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898765" y="2479197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C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898765" y="2987197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A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898765" y="3570762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C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898765" y="3967637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B</a:t>
            </a:r>
            <a:endParaRPr 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898765" y="4426742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C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898765" y="4915692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B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898765" y="5393212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C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4" grpId="0"/>
      <p:bldP spid="6" grpId="0"/>
      <p:bldP spid="7" grpId="0"/>
      <p:bldP spid="8" grpId="0"/>
      <p:bldP spid="9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1"/>
            <a:ext cx="2100777" cy="58083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196340" y="716280"/>
            <a:ext cx="8912225" cy="52978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ts val="4060"/>
              </a:lnSpc>
            </a:pPr>
            <a:r>
              <a:rPr lang="zh-CN" sz="2800" b="0">
                <a:latin typeface="黑体" panose="02010609060101010101" pitchFamily="49" charset="-122"/>
                <a:ea typeface="黑体" panose="02010609060101010101" pitchFamily="49" charset="-122"/>
              </a:rPr>
              <a:t>三、根据句意填写单词。</a:t>
            </a:r>
            <a:endParaRPr lang="en-US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fontAlgn="auto">
              <a:lnSpc>
                <a:spcPts val="4060"/>
              </a:lnSpc>
            </a:pP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1. These ________ new trousers. 2. I like to ________ TV on Saturday. 3. The sweater is ________. I want to buy a new one. 4. We read ________ in the library. 5. —________ are the dresses?    —Here they are. 6. —How many days are there in a________?</a:t>
            </a:r>
            <a:endParaRPr lang="en-US" sz="2800" b="0" i="1">
              <a:latin typeface="Georgia" panose="02040502050405020303" pitchFamily="18" charset="0"/>
              <a:cs typeface="Georgia" panose="02040502050405020303" pitchFamily="18" charset="0"/>
            </a:endParaRPr>
          </a:p>
          <a:p>
            <a:pPr indent="0" fontAlgn="auto">
              <a:lnSpc>
                <a:spcPts val="4060"/>
              </a:lnSpc>
            </a:pP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    —Seven. 7. The traffic lights are________. Let's go!</a:t>
            </a:r>
            <a:endParaRPr lang="zh-CN" altLang="en-US" sz="2800" i="1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070860" y="1212215"/>
            <a:ext cx="1681480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are</a:t>
            </a:r>
            <a:endParaRPr 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276600" y="1795780"/>
            <a:ext cx="1887855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watch</a:t>
            </a:r>
            <a:endParaRPr 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416425" y="2272665"/>
            <a:ext cx="2030095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old</a:t>
            </a:r>
            <a:endParaRPr 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482340" y="2732405"/>
            <a:ext cx="2140585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books</a:t>
            </a:r>
            <a:endParaRPr 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244090" y="3315970"/>
            <a:ext cx="2016760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Where</a:t>
            </a:r>
            <a:endParaRPr 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330440" y="4267835"/>
            <a:ext cx="1555115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week</a:t>
            </a:r>
            <a:endParaRPr 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287010" y="5430520"/>
            <a:ext cx="2583815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green</a:t>
            </a:r>
            <a:endParaRPr 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4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1"/>
            <a:ext cx="2100777" cy="58083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579755" y="367030"/>
            <a:ext cx="11032490" cy="61239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0">
                <a:latin typeface="黑体" panose="02010609060101010101" pitchFamily="49" charset="-122"/>
                <a:ea typeface="黑体" panose="02010609060101010101" pitchFamily="49" charset="-122"/>
              </a:rPr>
              <a:t>四、单项选择。</a:t>
            </a:r>
            <a:endParaRPr lang="en-US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(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) 1. Is it far ________ here?                 A. from	               B. /	           C. to (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) 2. —What is Danny wearing?                 —He is ________ shorts.                A. wears	              B. wear	           C. wearing (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) 3. I talk ________ the phone ________ my friends.                A. with; on         B. on; with	C. to; to(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) 4. —________is the park?                 —It's near my school.                A. Who	           B. What	          C. Where(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) 5. —________is it ?                —It's thirty­seven yuan.                A. How old	B. How much	C. How many</a:t>
            </a:r>
            <a:endParaRPr lang="zh-CN" altLang="en-US" sz="2800" i="1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28180" y="863757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A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28180" y="1687352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C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28180" y="2938302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B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28180" y="3824762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C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28180" y="5075712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B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3952240" y="367030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2400" b="0" i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Georgia" panose="02040502050405020303" pitchFamily="18" charset="0"/>
                <a:cs typeface="Georgia" panose="02040502050405020303" pitchFamily="18" charset="0"/>
              </a:rPr>
              <a:t>far from </a:t>
            </a:r>
            <a:r>
              <a:rPr lang="zh-CN" sz="2400" b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意为“离……远”。</a:t>
            </a:r>
            <a:endParaRPr lang="zh-CN" altLang="en-US" sz="2400" b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897370" y="3824605"/>
            <a:ext cx="5080000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2400" b="0" i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Georgia" panose="02040502050405020303" pitchFamily="18" charset="0"/>
                <a:cs typeface="Georgia" panose="02040502050405020303" pitchFamily="18" charset="0"/>
              </a:rPr>
              <a:t>talk on the phone </a:t>
            </a:r>
            <a:r>
              <a:rPr lang="zh-CN" sz="2400" b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意为“通过电话交谈”；</a:t>
            </a:r>
            <a:r>
              <a:rPr lang="en-US" sz="2400" b="0" i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Georgia" panose="02040502050405020303" pitchFamily="18" charset="0"/>
                <a:cs typeface="Georgia" panose="02040502050405020303" pitchFamily="18" charset="0"/>
              </a:rPr>
              <a:t>with</a:t>
            </a:r>
            <a:r>
              <a:rPr lang="zh-CN" sz="2400" b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意为“和”。</a:t>
            </a:r>
            <a:endParaRPr lang="zh-CN" altLang="en-US" sz="2400" b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247765" y="5383530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2400" b="0" i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Georgia" panose="02040502050405020303" pitchFamily="18" charset="0"/>
                <a:cs typeface="Georgia" panose="02040502050405020303" pitchFamily="18" charset="0"/>
              </a:rPr>
              <a:t>How much…? </a:t>
            </a:r>
            <a:r>
              <a:rPr lang="zh-CN" sz="2400" b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意为“……多少钱？”</a:t>
            </a:r>
            <a:endParaRPr lang="zh-CN" altLang="en-US" sz="2400" b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4" grpId="0"/>
      <p:bldP spid="6" grpId="0"/>
      <p:bldP spid="7" grpId="0"/>
      <p:bldP spid="102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1"/>
            <a:ext cx="2100777" cy="58083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753745" y="737235"/>
            <a:ext cx="9624060" cy="5536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fontAlgn="auto">
              <a:lnSpc>
                <a:spcPts val="3860"/>
              </a:lnSpc>
              <a:buClrTx/>
              <a:buSzTx/>
              <a:buFontTx/>
            </a:pP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(　　) 6. ________days are there in a week?                A. How much	  B. How	          C. How many(　　) 7. —Do you like to fly kites?                 —________.                 A. Yes, I like	 B. Yes, I do	C. No, I do(　　) 8. I go to the park to________.                 A. read books	 B. watch a film	C. fly kites(　　) 9. ________do you want to go?                A. What	            B. Which	           C. Where(　　) 10. The zoo is ________ the school.                A. near	            B. /	                      C. to </a:t>
            </a:r>
            <a:endParaRPr lang="en-US" sz="2800" i="1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186930" y="737392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C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86930" y="1781967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B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86930" y="3137057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C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281545" y="4204492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C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281545" y="5281452"/>
            <a:ext cx="335996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</a:rPr>
              <a:t>A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1942465" y="374650"/>
            <a:ext cx="843534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9240"/>
            <a:r>
              <a:rPr lang="en-US" sz="2400" b="0" i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Georgia" panose="02040502050405020303" pitchFamily="18" charset="0"/>
                <a:cs typeface="Georgia" panose="02040502050405020303" pitchFamily="18" charset="0"/>
              </a:rPr>
              <a:t>How many…?</a:t>
            </a:r>
            <a:r>
              <a:rPr lang="en-US" sz="2400" b="0" i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Georgia" panose="02040502050405020303" pitchFamily="18" charset="0"/>
                <a:ea typeface="黑体" panose="02010609060101010101" pitchFamily="49" charset="-122"/>
                <a:cs typeface="Georgia" panose="02040502050405020303" pitchFamily="18" charset="0"/>
              </a:rPr>
              <a:t> </a:t>
            </a:r>
            <a:r>
              <a:rPr lang="zh-CN" sz="2400" b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意为“……有多少？”后跟可数名词复数。</a:t>
            </a:r>
            <a:endParaRPr lang="zh-CN" altLang="en-US" sz="2400" b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  <p:bldP spid="6" grpId="0"/>
      <p:bldP spid="7" grpId="0"/>
      <p:bldP spid="8" grpId="0"/>
      <p:bldP spid="10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timgZUR3F1V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图片 4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224" y="1"/>
            <a:ext cx="2100777" cy="58083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699135" y="243840"/>
            <a:ext cx="10793730" cy="58185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ts val="4060"/>
              </a:lnSpc>
            </a:pPr>
            <a:r>
              <a:rPr lang="zh-CN" sz="2800" b="0">
                <a:latin typeface="黑体" panose="02010609060101010101" pitchFamily="49" charset="-122"/>
                <a:ea typeface="黑体" panose="02010609060101010101" pitchFamily="49" charset="-122"/>
              </a:rPr>
              <a:t>五、连词成句。</a:t>
            </a:r>
            <a:endParaRPr lang="en-US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fontAlgn="auto">
              <a:lnSpc>
                <a:spcPts val="4060"/>
              </a:lnSpc>
            </a:pP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1. day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it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What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is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(?)______________________________________________2. her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new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Is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dress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this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(?)______________________________________________3. books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Let's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to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to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go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library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the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read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(. )______________________________________________4. a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buy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I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shirt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red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want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to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(. )______________________________________________5. good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isn't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for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Candy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teeth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your</a:t>
            </a:r>
            <a:r>
              <a:rPr lang="zh-CN" sz="2800" b="0" i="1">
                <a:latin typeface="Georgia" panose="02040502050405020303" pitchFamily="18" charset="0"/>
                <a:ea typeface="宋体" panose="02010600030101010101" pitchFamily="2" charset="-122"/>
                <a:cs typeface="Georgia" panose="02040502050405020303" pitchFamily="18" charset="0"/>
              </a:rPr>
              <a:t>　</a:t>
            </a:r>
            <a:r>
              <a:rPr lang="en-US" sz="2800" b="0" i="1">
                <a:latin typeface="Georgia" panose="02040502050405020303" pitchFamily="18" charset="0"/>
                <a:cs typeface="Georgia" panose="02040502050405020303" pitchFamily="18" charset="0"/>
              </a:rPr>
              <a:t>(. )______________________________________________</a:t>
            </a:r>
            <a:endParaRPr lang="zh-CN" altLang="en-US" sz="2800" i="1"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297305" y="1338580"/>
            <a:ext cx="4405630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  <a:cs typeface="Georgia" panose="02040502050405020303" pitchFamily="18" charset="0"/>
              </a:rPr>
              <a:t>What day is it </a:t>
            </a:r>
            <a:r>
              <a:rPr lang="zh-CN" altLang="en-US" sz="3200" b="1" i="1" dirty="0">
                <a:solidFill>
                  <a:srgbClr val="FF0000"/>
                </a:solidFill>
                <a:latin typeface="Georgia" panose="02040502050405020303" pitchFamily="18" charset="0"/>
                <a:cs typeface="Georgia" panose="02040502050405020303" pitchFamily="18" charset="0"/>
              </a:rPr>
              <a:t>？</a:t>
            </a:r>
            <a:endParaRPr lang="zh-CN" altLang="en-US" sz="3200" b="1" i="1" dirty="0">
              <a:solidFill>
                <a:srgbClr val="FF0000"/>
              </a:solidFill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1297305" y="2341245"/>
            <a:ext cx="56972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buClrTx/>
              <a:buSzTx/>
              <a:buFontTx/>
            </a:pPr>
            <a:r>
              <a:rPr lang="en-US" altLang="zh-CN" sz="3200" b="1" i="1" dirty="0">
                <a:solidFill>
                  <a:srgbClr val="FF0000"/>
                </a:solidFill>
                <a:latin typeface="Georgia" panose="02040502050405020303" pitchFamily="18" charset="0"/>
                <a:cs typeface="Georgia" panose="02040502050405020303" pitchFamily="18" charset="0"/>
              </a:rPr>
              <a:t>Is this her new dress?</a:t>
            </a:r>
            <a:endParaRPr lang="en-US" altLang="zh-CN" sz="3200" b="1" i="1" dirty="0">
              <a:solidFill>
                <a:srgbClr val="FF0000"/>
              </a:solidFill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09320" y="3306445"/>
            <a:ext cx="975868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9240"/>
            <a:r>
              <a:rPr lang="en-US" sz="3200" b="1" i="1">
                <a:solidFill>
                  <a:srgbClr val="FF0000"/>
                </a:solidFill>
                <a:latin typeface="Georgia" panose="02040502050405020303" pitchFamily="18" charset="0"/>
                <a:cs typeface="Georgia" panose="02040502050405020303" pitchFamily="18" charset="0"/>
              </a:rPr>
              <a:t>Let's go to the library to read books. </a:t>
            </a:r>
            <a:endParaRPr lang="en-US" altLang="en-US" sz="3200" b="1" i="1">
              <a:solidFill>
                <a:srgbClr val="FF0000"/>
              </a:solidFill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97305" y="4447540"/>
            <a:ext cx="788289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 i="1">
                <a:solidFill>
                  <a:srgbClr val="FF0000"/>
                </a:solidFill>
                <a:latin typeface="Georgia" panose="02040502050405020303" pitchFamily="18" charset="0"/>
                <a:cs typeface="Georgia" panose="02040502050405020303" pitchFamily="18" charset="0"/>
              </a:rPr>
              <a:t>I want to buy a red shirt.</a:t>
            </a:r>
            <a:r>
              <a:rPr lang="en-US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021080" y="5478780"/>
            <a:ext cx="843597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9240"/>
            <a:r>
              <a:rPr lang="en-US" sz="3200" b="1" i="1">
                <a:solidFill>
                  <a:srgbClr val="FF0000"/>
                </a:solidFill>
                <a:latin typeface="Georgia" panose="02040502050405020303" pitchFamily="18" charset="0"/>
                <a:cs typeface="Georgia" panose="02040502050405020303" pitchFamily="18" charset="0"/>
              </a:rPr>
              <a:t>Candy isn't good for your teeth. </a:t>
            </a:r>
            <a:endParaRPr lang="en-US" altLang="en-US" sz="3200" b="1" i="1">
              <a:solidFill>
                <a:srgbClr val="FF0000"/>
              </a:solidFill>
              <a:latin typeface="Georgia" panose="02040502050405020303" pitchFamily="18" charset="0"/>
              <a:cs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2" grpId="0"/>
      <p:bldP spid="2" grpId="0"/>
      <p:bldP spid="4" grpId="0"/>
      <p:bldP spid="6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5792</Words>
  <Application>WPS 演示</Application>
  <PresentationFormat>宽屏</PresentationFormat>
  <Paragraphs>306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7" baseType="lpstr">
      <vt:lpstr>Arial</vt:lpstr>
      <vt:lpstr>宋体</vt:lpstr>
      <vt:lpstr>Wingdings</vt:lpstr>
      <vt:lpstr>微软雅黑</vt:lpstr>
      <vt:lpstr>Georgia</vt:lpstr>
      <vt:lpstr>黑体</vt:lpstr>
      <vt:lpstr>Times New Roman</vt:lpstr>
      <vt:lpstr>Courier New</vt:lpstr>
      <vt:lpstr>Arial Unicode MS</vt:lpstr>
      <vt:lpstr>Calibri</vt:lpstr>
      <vt:lpstr>等线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lenovo</cp:lastModifiedBy>
  <cp:revision>538</cp:revision>
  <dcterms:created xsi:type="dcterms:W3CDTF">2020-04-07T08:20:00Z</dcterms:created>
  <dcterms:modified xsi:type="dcterms:W3CDTF">2020-07-03T07:54:25Z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