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11" r:id="rId2"/>
    <p:sldId id="418" r:id="rId3"/>
    <p:sldId id="421" r:id="rId4"/>
    <p:sldId id="419" r:id="rId5"/>
    <p:sldId id="42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186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2020/7/17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1964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2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1498" y="2832292"/>
            <a:ext cx="8634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</a:t>
            </a:r>
            <a:r>
              <a:rPr lang="en-US" altLang="zh-CN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13-24 </a:t>
            </a:r>
            <a:r>
              <a:rPr lang="zh-CN" altLang="zh-CN" sz="40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微</a:t>
            </a:r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信教学</a:t>
            </a:r>
            <a:endParaRPr lang="zh-CN" altLang="en-US" sz="40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0"/>
              <a:ext cx="2692504" cy="580835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圆角矩形 144"/>
          <p:cNvSpPr/>
          <p:nvPr/>
        </p:nvSpPr>
        <p:spPr>
          <a:xfrm>
            <a:off x="257366" y="621685"/>
            <a:ext cx="11671282" cy="5974928"/>
          </a:xfrm>
          <a:prstGeom prst="roundRect">
            <a:avLst>
              <a:gd name="adj" fmla="val 39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-12050"/>
            <a:ext cx="12192000" cy="6876382"/>
            <a:chOff x="0" y="-12050"/>
            <a:chExt cx="12192000" cy="687638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205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0" y="1820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82346" y="654257"/>
            <a:ext cx="11299825" cy="581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I. </a:t>
            </a:r>
            <a:r>
              <a:rPr lang="zh-CN" altLang="en-US" sz="26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用</a:t>
            </a:r>
            <a:r>
              <a:rPr lang="zh-CN" altLang="en-US" sz="2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括号内所给词的适当形式填空。</a:t>
            </a:r>
          </a:p>
          <a:p>
            <a:pPr algn="l"/>
            <a:endParaRPr lang="en-US" altLang="zh-CN" sz="2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6000"/>
              </a:lnSpc>
            </a:pP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My daughter Penny is very ________ (love). </a:t>
            </a:r>
          </a:p>
          <a:p>
            <a:pPr algn="l">
              <a:lnSpc>
                <a:spcPts val="6000"/>
              </a:lnSpc>
            </a:pP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2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Here is ________ (a) orange coat. </a:t>
            </a:r>
          </a:p>
          <a:p>
            <a:pPr algn="l">
              <a:lnSpc>
                <a:spcPts val="6000"/>
              </a:lnSpc>
            </a:pP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3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________ (employ) is my brother. He works for me. </a:t>
            </a:r>
          </a:p>
          <a:p>
            <a:pPr algn="l">
              <a:lnSpc>
                <a:spcPts val="6000"/>
              </a:lnSpc>
            </a:pP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4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Those ________ (child) are American. </a:t>
            </a:r>
          </a:p>
          <a:p>
            <a:pPr algn="l">
              <a:lnSpc>
                <a:spcPts val="6000"/>
              </a:lnSpc>
            </a:pP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5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Look at these ________ (glass) in the cupboard.</a:t>
            </a:r>
          </a:p>
        </p:txBody>
      </p:sp>
      <p:sp>
        <p:nvSpPr>
          <p:cNvPr id="151" name="文本框 150"/>
          <p:cNvSpPr txBox="1"/>
          <p:nvPr/>
        </p:nvSpPr>
        <p:spPr>
          <a:xfrm>
            <a:off x="5188738" y="1837824"/>
            <a:ext cx="1472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lovely</a:t>
            </a:r>
          </a:p>
        </p:txBody>
      </p:sp>
      <p:sp>
        <p:nvSpPr>
          <p:cNvPr id="152" name="文本框 151"/>
          <p:cNvSpPr txBox="1"/>
          <p:nvPr/>
        </p:nvSpPr>
        <p:spPr>
          <a:xfrm>
            <a:off x="2692504" y="2664685"/>
            <a:ext cx="1050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</a:t>
            </a:r>
          </a:p>
        </p:txBody>
      </p:sp>
      <p:sp>
        <p:nvSpPr>
          <p:cNvPr id="153" name="文本框 152"/>
          <p:cNvSpPr txBox="1"/>
          <p:nvPr/>
        </p:nvSpPr>
        <p:spPr>
          <a:xfrm>
            <a:off x="2249048" y="4353903"/>
            <a:ext cx="1684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children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1693372" y="3492125"/>
            <a:ext cx="1755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employee</a:t>
            </a:r>
          </a:p>
        </p:txBody>
      </p:sp>
      <p:sp>
        <p:nvSpPr>
          <p:cNvPr id="155" name="文本框 154"/>
          <p:cNvSpPr txBox="1"/>
          <p:nvPr/>
        </p:nvSpPr>
        <p:spPr>
          <a:xfrm>
            <a:off x="3321546" y="5209068"/>
            <a:ext cx="1483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  <p:bldP spid="154" grpId="0"/>
      <p:bldP spid="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圆角矩形 144"/>
          <p:cNvSpPr/>
          <p:nvPr/>
        </p:nvSpPr>
        <p:spPr>
          <a:xfrm>
            <a:off x="257366" y="621685"/>
            <a:ext cx="11671282" cy="5974928"/>
          </a:xfrm>
          <a:prstGeom prst="roundRect">
            <a:avLst>
              <a:gd name="adj" fmla="val 39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-1768"/>
            <a:ext cx="12192000" cy="6866100"/>
            <a:chOff x="0" y="-1768"/>
            <a:chExt cx="12192000" cy="68661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768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矩形 1"/>
          <p:cNvSpPr/>
          <p:nvPr/>
        </p:nvSpPr>
        <p:spPr>
          <a:xfrm>
            <a:off x="409106" y="655765"/>
            <a:ext cx="2388795" cy="669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II</a:t>
            </a:r>
            <a:r>
              <a:rPr lang="en-US" altLang="zh-CN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单项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选择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。</a:t>
            </a:r>
            <a:endParaRPr lang="zh-CN" altLang="en-US" sz="2800" dirty="0"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4848" y="1391938"/>
            <a:ext cx="10313569" cy="465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) 1. -- ________ is the carpet?   -- It’s brown. </a:t>
            </a:r>
            <a:endParaRPr lang="zh-CN" altLang="zh-C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A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Who		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B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Whose		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What </a:t>
            </a:r>
            <a:r>
              <a:rPr lang="en-US" altLang="zh-CN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endParaRPr lang="zh-CN" altLang="zh-C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) 2. ---My suit is ________ Ann’s. </a:t>
            </a:r>
            <a:endParaRPr lang="zh-CN" altLang="zh-C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A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same as		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same to	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same as </a:t>
            </a:r>
            <a:endParaRPr lang="zh-CN" altLang="zh-C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) 3. -- What are _______ jobs?   -- They’re policemen. </a:t>
            </a:r>
            <a:endParaRPr lang="zh-CN" altLang="zh-C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A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his			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our			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their </a:t>
            </a:r>
            <a:endParaRPr lang="zh-CN" altLang="zh-C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) 4. -- Look ________ that dog. His name is Mickey. </a:t>
            </a:r>
            <a:endParaRPr lang="zh-CN" altLang="zh-C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A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at			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to			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from </a:t>
            </a:r>
            <a:endParaRPr lang="zh-CN" altLang="zh-C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) 5. -- Give me a shirt, please.    --________. </a:t>
            </a:r>
            <a:endParaRPr lang="zh-CN" altLang="zh-CN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A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This is it. 		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Here you are.	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Here are you.</a:t>
            </a:r>
            <a:endParaRPr lang="zh-CN" altLang="zh-CN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741605" y="1425424"/>
            <a:ext cx="57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741605" y="2337127"/>
            <a:ext cx="57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741605" y="3248830"/>
            <a:ext cx="57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49" name="文本框 148"/>
          <p:cNvSpPr txBox="1"/>
          <p:nvPr/>
        </p:nvSpPr>
        <p:spPr>
          <a:xfrm>
            <a:off x="741605" y="4160533"/>
            <a:ext cx="57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51" name="文本框 150"/>
          <p:cNvSpPr txBox="1"/>
          <p:nvPr/>
        </p:nvSpPr>
        <p:spPr>
          <a:xfrm>
            <a:off x="789321" y="5072237"/>
            <a:ext cx="572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  <p:bldP spid="149" grpId="0"/>
      <p:bldP spid="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圆角矩形 157"/>
          <p:cNvSpPr/>
          <p:nvPr/>
        </p:nvSpPr>
        <p:spPr>
          <a:xfrm>
            <a:off x="257366" y="621685"/>
            <a:ext cx="11671282" cy="5974928"/>
          </a:xfrm>
          <a:prstGeom prst="roundRect">
            <a:avLst>
              <a:gd name="adj" fmla="val 39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-24624"/>
            <a:ext cx="12192000" cy="6888956"/>
            <a:chOff x="0" y="-24624"/>
            <a:chExt cx="12192000" cy="688895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2462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924" y="587904"/>
            <a:ext cx="11796076" cy="5779135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III. 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按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要求完成下列各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题。</a:t>
            </a:r>
            <a:endParaRPr lang="zh-CN" altLang="en-US" sz="28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This is a yellow hat.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改为复数句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_________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yellow hats. 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2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Those women are very hard-working.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改为单数句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That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________ very hard-working. 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3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His teachers are </a:t>
            </a:r>
            <a:r>
              <a:rPr lang="en-US" altLang="zh-CN" sz="2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Danish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对画线部分提问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________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are his teachers?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4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cases, </a:t>
            </a:r>
            <a:r>
              <a:rPr lang="en-US" altLang="zh-CN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are, what, your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连词成句，标点已给出，注意大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小写</a:t>
            </a:r>
            <a:r>
              <a:rPr lang="en-US" altLang="zh-CN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  <a:endParaRPr lang="en-US" altLang="zh-CN" sz="28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__________________________?     </a:t>
            </a:r>
            <a:endParaRPr lang="en-US" altLang="zh-CN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5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spoons, give, that, Jack, clean,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连词成句，标点已给出，注意大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小写</a:t>
            </a:r>
            <a:r>
              <a:rPr lang="en-US" altLang="zh-CN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  <a:endParaRPr lang="en-US" altLang="zh-CN" sz="28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__________________________.</a:t>
            </a:r>
            <a:endParaRPr lang="en-US" altLang="zh-CN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1351510" y="1821894"/>
            <a:ext cx="1472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These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2089057" y="2802718"/>
            <a:ext cx="1423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woman</a:t>
            </a:r>
          </a:p>
        </p:txBody>
      </p:sp>
      <p:sp>
        <p:nvSpPr>
          <p:cNvPr id="152" name="文本框 151"/>
          <p:cNvSpPr txBox="1"/>
          <p:nvPr/>
        </p:nvSpPr>
        <p:spPr>
          <a:xfrm>
            <a:off x="1351510" y="4817824"/>
            <a:ext cx="6440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altLang="zh-CN" sz="28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are your cases</a:t>
            </a:r>
          </a:p>
        </p:txBody>
      </p:sp>
      <p:sp>
        <p:nvSpPr>
          <p:cNvPr id="153" name="文本框 152"/>
          <p:cNvSpPr txBox="1"/>
          <p:nvPr/>
        </p:nvSpPr>
        <p:spPr>
          <a:xfrm>
            <a:off x="1322211" y="3868722"/>
            <a:ext cx="1255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1370576" y="5898786"/>
            <a:ext cx="4791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Give Jack that clean spoon</a:t>
            </a:r>
          </a:p>
        </p:txBody>
      </p:sp>
      <p:sp>
        <p:nvSpPr>
          <p:cNvPr id="155" name="文本框 154"/>
          <p:cNvSpPr txBox="1"/>
          <p:nvPr/>
        </p:nvSpPr>
        <p:spPr>
          <a:xfrm>
            <a:off x="3137765" y="1821894"/>
            <a:ext cx="1472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are</a:t>
            </a:r>
          </a:p>
        </p:txBody>
      </p:sp>
      <p:sp>
        <p:nvSpPr>
          <p:cNvPr id="156" name="文本框 155"/>
          <p:cNvSpPr txBox="1"/>
          <p:nvPr/>
        </p:nvSpPr>
        <p:spPr>
          <a:xfrm>
            <a:off x="4105373" y="2826464"/>
            <a:ext cx="999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</a:p>
        </p:txBody>
      </p:sp>
      <p:sp>
        <p:nvSpPr>
          <p:cNvPr id="157" name="文本框 156"/>
          <p:cNvSpPr txBox="1"/>
          <p:nvPr/>
        </p:nvSpPr>
        <p:spPr>
          <a:xfrm>
            <a:off x="2687454" y="3832208"/>
            <a:ext cx="2018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nationality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8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918"/>
            <a:ext cx="12192000" cy="6871250"/>
            <a:chOff x="0" y="-6918"/>
            <a:chExt cx="12192000" cy="6871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0" y="-6918"/>
              <a:ext cx="2522136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图片 24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22618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20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21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155" name="î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ṥ1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îşļ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íśḻ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îslî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íṣḷ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ïšḷ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iṡ1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ṣlí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ï$ḻ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íṥ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íšľ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íS1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îŝl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i$ḻi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î$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iṡ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Sḷ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îśḻí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ïś1ï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îśḷi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şḻ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ṡ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ïṩl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í$1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îsḷ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iṣļ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îSḷ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iṥ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ïṡḷi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îṧľi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išḷ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şľ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ï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îš1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S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îṡ1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ïṩl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ṣ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ïs1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íṩ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ïṩḷ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ŝ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ïSḻ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ís1ï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iśḷï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ïśľ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íśḻ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ïṣľ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iṩ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i$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îṩḷ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ïŝ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íS1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îṡḷ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iş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íš1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îṩl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iṣ1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ṥlí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îṡ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ṩḻ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şl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îṥļ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í$l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íSḻ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ïṩlî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ï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ïṡļî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íŝľ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sḻ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îṡlî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iṧḷ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îšḻ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işļ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î$ḷ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$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ś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iṥḻ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šl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ïṥḻ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îṥ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í$ḻ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ïš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íSļ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îŝḷï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ï$ľï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ïśļi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î$l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ṣľ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îṧḷï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Sḻ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iṩļ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iṧļ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iṣḻ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íṩļ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ïṧļ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íś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îṣľ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í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ŝľ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ṥḻ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íṥľ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ïŝl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iš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iṩ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işľ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îṩ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îṧ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íšľ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iṧļ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îšḷ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ḻî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íşḻ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íṣḷ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ṩľ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ṧļ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$lí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iṣḻ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ïS1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i$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î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iŝļ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iSḷ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íŝ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iŝľ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íṣ1i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ïṩḻ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íṣ1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îṩ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ïśľí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íšḷ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íṩ1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iṥļí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íšḻ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sḻ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iṡ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iŝļi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$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ŝl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ïṩl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íŝ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îṩ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işl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îṣ1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$ḷ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î$ḻ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iS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îśļ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îṧļ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iṣ1i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íṩ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îṩľ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iṥ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îşľï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í$ľ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ïšľï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ïšḷ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iṡḷ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íṧ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0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269</Words>
  <Application>Microsoft Office PowerPoint</Application>
  <PresentationFormat>宽屏</PresentationFormat>
  <Paragraphs>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Adobe 楷体 Std R</vt:lpstr>
      <vt:lpstr>宋体</vt:lpstr>
      <vt:lpstr>微软雅黑</vt:lpstr>
      <vt:lpstr>Arial</vt:lpstr>
      <vt:lpstr>Calibri</vt:lpstr>
      <vt:lpstr>Tahoma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143</cp:revision>
  <dcterms:created xsi:type="dcterms:W3CDTF">2019-06-19T02:08:00Z</dcterms:created>
  <dcterms:modified xsi:type="dcterms:W3CDTF">2020-07-17T05:32:11Z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