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10" r:id="rId3"/>
    <p:sldId id="311" r:id="rId4"/>
    <p:sldId id="309" r:id="rId5"/>
    <p:sldId id="260" r:id="rId6"/>
    <p:sldId id="297" r:id="rId7"/>
    <p:sldId id="298" r:id="rId8"/>
    <p:sldId id="302" r:id="rId9"/>
    <p:sldId id="304" r:id="rId10"/>
    <p:sldId id="303" r:id="rId11"/>
    <p:sldId id="305" r:id="rId12"/>
    <p:sldId id="307" r:id="rId13"/>
    <p:sldId id="322" r:id="rId14"/>
    <p:sldId id="269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B3648"/>
    <a:srgbClr val="00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6" d="100"/>
          <a:sy n="86" d="100"/>
        </p:scale>
        <p:origin x="562" y="62"/>
      </p:cViewPr>
      <p:guideLst>
        <p:guide orient="horz" pos="209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F9C87-2F59-413A-BC3A-F99344D375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B6F22-F3FA-4C9D-BDC7-D381B87C1E7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jpeg"/><Relationship Id="rId8" Type="http://schemas.openxmlformats.org/officeDocument/2006/relationships/image" Target="../media/image9.jpeg"/><Relationship Id="rId7" Type="http://schemas.openxmlformats.org/officeDocument/2006/relationships/image" Target="../media/image8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13.png"/><Relationship Id="rId11" Type="http://schemas.openxmlformats.org/officeDocument/2006/relationships/image" Target="../media/image12.jpeg"/><Relationship Id="rId10" Type="http://schemas.openxmlformats.org/officeDocument/2006/relationships/image" Target="../media/image11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8.jpeg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536848" y="0"/>
            <a:ext cx="13728848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27648" y="1844824"/>
            <a:ext cx="8064896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四年级上公立校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3600" b="1" i="1" dirty="0">
                <a:latin typeface="Georgia" panose="02040502050405020303" pitchFamily="18" charset="0"/>
              </a:rPr>
              <a:t>Revision</a:t>
            </a:r>
            <a:endParaRPr lang="en-US" altLang="zh-CN" sz="3600" b="1" i="1" dirty="0">
              <a:latin typeface="Georgia" panose="02040502050405020303" pitchFamily="18" charset="0"/>
            </a:endParaRPr>
          </a:p>
          <a:p>
            <a:pPr algn="ctr"/>
            <a:r>
              <a:rPr lang="en-US" altLang="zh-CN" sz="3600" b="1" i="1" dirty="0">
                <a:latin typeface="Georgia" panose="02040502050405020303" pitchFamily="18" charset="0"/>
              </a:rPr>
              <a:t>Unit 1 The Clothes We Wear</a:t>
            </a:r>
            <a:endParaRPr lang="en-US" altLang="zh-CN" sz="3600" b="1" i="1" dirty="0">
              <a:latin typeface="Georgia" panose="02040502050405020303" pitchFamily="18" charset="0"/>
            </a:endParaRPr>
          </a:p>
          <a:p>
            <a:pPr algn="ctr"/>
            <a:r>
              <a:rPr lang="en-US" altLang="zh-CN" sz="3600" b="1" i="1" dirty="0">
                <a:latin typeface="Georgia" panose="02040502050405020303" pitchFamily="18" charset="0"/>
              </a:rPr>
              <a:t>   Unit2 At Home</a:t>
            </a:r>
            <a:endParaRPr lang="en-US" altLang="zh-CN" sz="3600" b="1" i="1" dirty="0">
              <a:latin typeface="Georgia" panose="02040502050405020303" pitchFamily="18" charset="0"/>
            </a:endParaRPr>
          </a:p>
        </p:txBody>
      </p:sp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9586" y="-58617"/>
            <a:ext cx="1969770" cy="49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zh-CN" altLang="en-US" sz="20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八</a:t>
            </a:r>
            <a:r>
              <a:rPr lang="zh-CN" altLang="zh-CN" sz="20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、阅读理解。</a:t>
            </a:r>
            <a:endParaRPr lang="zh-CN" altLang="zh-CN" sz="2000" b="1" kern="100" dirty="0">
              <a:latin typeface="黑体" panose="02010609060101010101" pitchFamily="49" charset="-122"/>
              <a:ea typeface="黑体" panose="02010609060101010101" pitchFamily="49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960122" y="57166"/>
            <a:ext cx="309880" cy="5708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endParaRPr lang="zh-CN" altLang="zh-CN" sz="2400" kern="100" dirty="0"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96288" y="372637"/>
            <a:ext cx="10260633" cy="1691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>
              <a:lnSpc>
                <a:spcPct val="130000"/>
              </a:lnSpc>
              <a:spcAft>
                <a:spcPts val="0"/>
              </a:spcAft>
            </a:pPr>
            <a:r>
              <a:rPr altLang="zh-CN" sz="20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Today is Sunday. The family are all at home. Jim's father is wearing a black coat. He watches TV after breakfast. Jim's mother is wearing a red dress. She cleans Jim's bedroom. Where is Jim? Oh, he's behind the door. What is Jim wearing? He is wearing a blue T­shirt. He and his sister are playing games. They have no homework on Sunday. </a:t>
            </a:r>
            <a:endParaRPr altLang="zh-CN" sz="20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6545" y="2064385"/>
            <a:ext cx="11068050" cy="4767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</a:t>
            </a: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)1. What day is today?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   A. Today is Monday.	                     B. Today is Sunday.           C. Today is Saturday. 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)2. What is Jim's father wearing?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  A. His father is wearing a blue coat.	     B. His father is wearing a black coat. 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 C. His father is wearing a blue T­shirt. 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)3. What does Jim's mother do on Sunday?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A. His mother reads a book.	                     B. His mother watches TV. 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C. His mother cleans his bedroom. 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)4. Where is Jim?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A. He is behind the door.	                     B. He is in the park.           C. He is in the bedroom. 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)5. What are he and his sister doing?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A. They are doing their homework.	  B. They are playing football. 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altLang="zh-CN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C. They are playing games.</a:t>
            </a:r>
            <a:endParaRPr altLang="zh-CN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9" name="矩形: 圆角 8"/>
          <p:cNvSpPr/>
          <p:nvPr/>
        </p:nvSpPr>
        <p:spPr>
          <a:xfrm>
            <a:off x="7466885" y="448951"/>
            <a:ext cx="2651885" cy="350598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651635" y="433070"/>
            <a:ext cx="1080770" cy="4133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589102" y="2080040"/>
            <a:ext cx="504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B</a:t>
            </a:r>
            <a:endParaRPr lang="zh-CN" altLang="en-US" sz="2400" b="1" i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440055" y="2849880"/>
            <a:ext cx="50419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i="1" dirty="0">
                <a:solidFill>
                  <a:schemeClr val="accent5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B</a:t>
            </a:r>
            <a:endParaRPr lang="zh-CN" altLang="en-US" sz="2400" b="1" i="1" dirty="0">
              <a:solidFill>
                <a:schemeClr val="accent5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183276" y="799633"/>
            <a:ext cx="2651885" cy="3505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2"/>
          <p:cNvSpPr txBox="1">
            <a:spLocks noChangeArrowheads="1"/>
          </p:cNvSpPr>
          <p:nvPr/>
        </p:nvSpPr>
        <p:spPr bwMode="auto">
          <a:xfrm>
            <a:off x="439877" y="3906503"/>
            <a:ext cx="50405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i="1" dirty="0">
                <a:solidFill>
                  <a:srgbClr val="FFC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C</a:t>
            </a:r>
            <a:endParaRPr lang="en-US" altLang="zh-CN" sz="2400" b="1" i="1" dirty="0">
              <a:solidFill>
                <a:srgbClr val="FFC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06627" y="1204517"/>
            <a:ext cx="2651885" cy="39267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2"/>
          <p:cNvSpPr txBox="1">
            <a:spLocks noChangeArrowheads="1"/>
          </p:cNvSpPr>
          <p:nvPr/>
        </p:nvSpPr>
        <p:spPr bwMode="auto">
          <a:xfrm>
            <a:off x="440200" y="4963124"/>
            <a:ext cx="50405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i="1" dirty="0">
                <a:solidFill>
                  <a:srgbClr val="0070C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</a:t>
            </a:r>
            <a:endParaRPr lang="en-US" altLang="zh-CN" sz="2400" b="1" i="1" dirty="0">
              <a:solidFill>
                <a:srgbClr val="0070C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972560" y="1687830"/>
            <a:ext cx="1946275" cy="3924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439823" y="5727369"/>
            <a:ext cx="504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i="1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C</a:t>
            </a:r>
            <a:endParaRPr lang="zh-CN" altLang="en-US" sz="2400" b="1" i="1" dirty="0">
              <a:solidFill>
                <a:srgbClr val="00B05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 bldLvl="0" animBg="1"/>
      <p:bldP spid="11" grpId="0"/>
      <p:bldP spid="14" grpId="0"/>
      <p:bldP spid="15" grpId="0" bldLvl="0" animBg="1"/>
      <p:bldP spid="16" grpId="0"/>
      <p:bldP spid="17" grpId="0" bldLvl="0" animBg="1"/>
      <p:bldP spid="18" grpId="0"/>
      <p:bldP spid="19" grpId="0" bldLvl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2377" y="744012"/>
            <a:ext cx="8727307" cy="1106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九</a:t>
            </a:r>
            <a:r>
              <a:rPr lang="zh-CN" altLang="zh-CN" sz="20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en-US" sz="20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作文 ：</a:t>
            </a:r>
            <a:r>
              <a:rPr lang="zh-CN" altLang="zh-CN" sz="22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以</a:t>
            </a:r>
            <a:r>
              <a:rPr lang="en-US" altLang="zh-CN" sz="2200" i="1" kern="100" dirty="0">
                <a:latin typeface="Georgia" panose="02040502050405020303" pitchFamily="18" charset="0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en-US" altLang="zh-CN" sz="2200" b="1" i="1" kern="100" dirty="0">
                <a:latin typeface="Georgia" panose="02040502050405020303" pitchFamily="18" charset="0"/>
                <a:ea typeface="黑体" panose="02010609060101010101" pitchFamily="49" charset="-122"/>
                <a:cs typeface="黑体" panose="02010609060101010101" pitchFamily="49" charset="-122"/>
              </a:rPr>
              <a:t>“My Day</a:t>
            </a:r>
            <a:r>
              <a:rPr lang="en-US" altLang="zh-CN" sz="2200" b="1" i="1" kern="100" dirty="0">
                <a:latin typeface="Georgia" panose="02040502050405020303" pitchFamily="18" charset="0"/>
                <a:ea typeface="黑体" panose="02010609060101010101" pitchFamily="49" charset="-122"/>
                <a:cs typeface="黑体" panose="02010609060101010101" pitchFamily="49" charset="-122"/>
              </a:rPr>
              <a:t>”</a:t>
            </a:r>
            <a:r>
              <a:rPr lang="zh-CN" altLang="zh-CN" sz="22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为题，写一篇小作文。</a:t>
            </a:r>
            <a:endParaRPr lang="zh-CN" altLang="zh-CN" sz="2200" kern="1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/>
            <a:r>
              <a:rPr lang="zh-CN" altLang="zh-CN" sz="22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 要求</a:t>
            </a:r>
            <a:r>
              <a:rPr lang="en-US" altLang="zh-CN" sz="22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altLang="zh-CN" sz="22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语言准确</a:t>
            </a:r>
            <a:endParaRPr lang="zh-CN" altLang="zh-CN" sz="2200" kern="1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/>
            <a:r>
              <a:rPr lang="zh-CN" altLang="zh-CN" sz="22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 </a:t>
            </a:r>
            <a:r>
              <a:rPr lang="en-US" altLang="zh-CN" sz="22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30</a:t>
            </a:r>
            <a:r>
              <a:rPr lang="zh-CN" altLang="en-US" sz="22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个单词以上（不包含标点符号）</a:t>
            </a:r>
            <a:endParaRPr lang="zh-CN" altLang="zh-CN" sz="2200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0875" y="1851025"/>
            <a:ext cx="688975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写几句话描述平时做点什么 </a:t>
            </a:r>
            <a:r>
              <a:rPr lang="en-US" altLang="zh-CN" sz="2000" b="1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What do you do at home?</a:t>
            </a:r>
            <a:endParaRPr lang="en-US" altLang="zh-CN" sz="2000" b="1" kern="100" dirty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825625" y="2562225"/>
            <a:ext cx="9169400" cy="4887595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zh-CN" altLang="en-US" sz="2400" b="1" kern="100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时态：一般现在时</a:t>
            </a:r>
            <a:endParaRPr lang="en-US" altLang="zh-CN" sz="2400" b="1" kern="100" dirty="0">
              <a:solidFill>
                <a:srgbClr val="00B050"/>
              </a:solidFill>
              <a:latin typeface="Georgia" panose="02040502050405020303" pitchFamily="18" charset="0"/>
              <a:ea typeface="黑体" panose="02010609060101010101" pitchFamily="49" charset="-122"/>
              <a:cs typeface="Courier New" panose="02070309020205020404" pitchFamily="49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zh-CN" altLang="en-US" sz="2400" b="1" kern="100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人称：第一人称 </a:t>
            </a:r>
            <a:r>
              <a:rPr lang="en-US" altLang="zh-CN" sz="2400" b="1" i="1" kern="100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I</a:t>
            </a:r>
            <a:endParaRPr lang="en-US" altLang="zh-CN" sz="2400" b="1" i="1" kern="100" dirty="0">
              <a:solidFill>
                <a:srgbClr val="00B050"/>
              </a:solidFill>
              <a:latin typeface="Georgia" panose="02040502050405020303" pitchFamily="18" charset="0"/>
              <a:ea typeface="黑体" panose="02010609060101010101" pitchFamily="49" charset="-122"/>
              <a:cs typeface="Courier New" panose="02070309020205020404" pitchFamily="49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zh-CN" altLang="en-US" sz="2400" b="1" kern="100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关键词</a:t>
            </a:r>
            <a:r>
              <a:rPr lang="en-US" altLang="zh-CN" sz="2400" b="1" kern="100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b="1" kern="100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句</a:t>
            </a:r>
            <a:r>
              <a:rPr lang="en-US" altLang="zh-CN" sz="2400" b="1" kern="100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400" b="1" kern="100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：</a:t>
            </a:r>
            <a:endParaRPr lang="zh-CN" altLang="en-US" sz="2400" b="1" kern="100" dirty="0">
              <a:solidFill>
                <a:srgbClr val="00B050"/>
              </a:solidFill>
              <a:latin typeface="Georgia" panose="02040502050405020303" pitchFamily="18" charset="0"/>
              <a:ea typeface="黑体" panose="02010609060101010101" pitchFamily="49" charset="-122"/>
              <a:cs typeface="Courier New" panose="02070309020205020404" pitchFamily="49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altLang="zh-CN" sz="2400" i="1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In </a:t>
            </a:r>
            <a:r>
              <a:rPr lang="en-US" altLang="zh-CN" sz="2400" i="1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the morning...</a:t>
            </a:r>
            <a:endParaRPr lang="en-US" altLang="zh-CN" sz="2400" i="1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  <a:cs typeface="Georgia" panose="02040502050405020303" pitchFamily="18" charset="0"/>
              <a:sym typeface="+mn-ea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altLang="zh-CN" sz="2400" i="1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After breakfast...</a:t>
            </a:r>
            <a:endParaRPr lang="en-US" altLang="zh-CN" sz="2400" i="1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  <a:cs typeface="Georgia" panose="02040502050405020303" pitchFamily="18" charset="0"/>
              <a:sym typeface="+mn-ea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altLang="zh-CN" sz="2400" i="1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In </a:t>
            </a:r>
            <a:r>
              <a:rPr lang="en-US" altLang="zh-CN" sz="2400" i="1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the afternoon...</a:t>
            </a:r>
            <a:endParaRPr lang="en-US" altLang="zh-CN" sz="2400" i="1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  <a:cs typeface="Georgia" panose="02040502050405020303" pitchFamily="18" charset="0"/>
              <a:sym typeface="+mn-ea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altLang="zh-CN" sz="2400" i="1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In </a:t>
            </a:r>
            <a:r>
              <a:rPr lang="en-US" altLang="zh-CN" sz="2400" i="1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the evening...</a:t>
            </a:r>
            <a:endParaRPr lang="en-US" altLang="zh-CN" sz="2400" i="1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  <a:cs typeface="Georgia" panose="02040502050405020303" pitchFamily="18" charset="0"/>
              <a:sym typeface="+mn-ea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altLang="zh-CN" sz="2400" i="1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brush my teeth , wash my face, clean the room, read books... </a:t>
            </a:r>
            <a:endParaRPr lang="en-US" altLang="zh-CN" sz="2400" i="1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  <a:cs typeface="Georgia" panose="02040502050405020303" pitchFamily="18" charset="0"/>
              <a:sym typeface="+mn-ea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endParaRPr lang="en-US" altLang="zh-CN" sz="2400" b="1" kern="100" dirty="0">
              <a:solidFill>
                <a:srgbClr val="00B050"/>
              </a:solidFill>
              <a:latin typeface="Georgia" panose="02040502050405020303" pitchFamily="18" charset="0"/>
              <a:ea typeface="黑体" panose="02010609060101010101" pitchFamily="49" charset="-122"/>
              <a:cs typeface="Courier New" panose="02070309020205020404" pitchFamily="49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endParaRPr lang="en-US" altLang="zh-CN" sz="2400" b="1" i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227654" y="1941907"/>
            <a:ext cx="9456712" cy="3169285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lnSpc>
                <a:spcPct val="150000"/>
              </a:lnSpc>
            </a:pPr>
            <a:r>
              <a:rPr lang="en-US" altLang="zh-CN" sz="2200" b="1" i="1" dirty="0">
                <a:latin typeface="Georgia" panose="02040502050405020303" pitchFamily="18" charset="0"/>
                <a:cs typeface="Arial" panose="020B0604020202020204" pitchFamily="34" charset="0"/>
              </a:rPr>
              <a:t>My Day</a:t>
            </a:r>
            <a:endParaRPr lang="en-US" altLang="zh-CN" sz="2200" b="1" i="1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342900" marR="0" lvl="0" indent="-342900" algn="l" defTabSz="914400" rtl="0" fontAlgn="base">
              <a:lnSpc>
                <a:spcPts val="33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200" b="1" i="1" dirty="0">
                <a:latin typeface="Georgia" panose="02040502050405020303" pitchFamily="18" charset="0"/>
                <a:cs typeface="Arial" panose="020B0604020202020204" pitchFamily="34" charset="0"/>
              </a:rPr>
              <a:t>    </a:t>
            </a:r>
            <a:r>
              <a:rPr lang="en-US" altLang="zh-CN" sz="2200" b="1" i="1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eorgia" panose="02040502050405020303" pitchFamily="18" charset="0"/>
                <a:sym typeface="+mn-ea"/>
              </a:rPr>
              <a:t> </a:t>
            </a:r>
            <a:r>
              <a:rPr lang="en-US" altLang="zh-CN" sz="2200" i="1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eorgia" panose="02040502050405020303" pitchFamily="18" charset="0"/>
                <a:sym typeface="+mn-ea"/>
              </a:rPr>
              <a:t>     </a:t>
            </a:r>
            <a:r>
              <a:rPr lang="en-US" altLang="zh-CN" sz="2200" i="1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Hello, my name is Emma! Today </a:t>
            </a:r>
            <a:r>
              <a:rPr lang="en-US" altLang="zh-CN" sz="2200" i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is Saturday.  </a:t>
            </a:r>
            <a:endParaRPr lang="en-US" altLang="zh-CN" sz="2200" i="1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cs typeface="Georgia" panose="02040502050405020303" pitchFamily="18" charset="0"/>
              <a:sym typeface="+mn-ea"/>
            </a:endParaRPr>
          </a:p>
          <a:p>
            <a:pPr marL="342900" marR="0" lvl="0" indent="-342900" algn="l" defTabSz="914400" rtl="0" fontAlgn="base">
              <a:lnSpc>
                <a:spcPts val="33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200" i="1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         In </a:t>
            </a:r>
            <a:r>
              <a:rPr lang="en-US" altLang="zh-CN" sz="2200" i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the morning, I brush my teeth and wash my face at 7 a.m. .  After breakfast, I help my mum and dad clean the room .Then I  play on the </a:t>
            </a:r>
            <a:r>
              <a:rPr lang="en-US" altLang="zh-CN" sz="2200" i="1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computer.  In </a:t>
            </a:r>
            <a:r>
              <a:rPr lang="en-US" altLang="zh-CN" sz="2200" i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the afternoon, I play with my friends. We play  catch with a ball  and fly </a:t>
            </a:r>
            <a:r>
              <a:rPr lang="en-US" altLang="zh-CN" sz="2200" i="1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kites. In </a:t>
            </a:r>
            <a:r>
              <a:rPr lang="en-US" altLang="zh-CN" sz="2200" i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the evening, I read books after dinner. </a:t>
            </a:r>
            <a:r>
              <a:rPr lang="en-US" altLang="zh-CN" sz="2200" i="1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  </a:t>
            </a:r>
            <a:endParaRPr lang="en-US" altLang="zh-CN" sz="2200" i="1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cs typeface="Georgia" panose="02040502050405020303" pitchFamily="18" charset="0"/>
              <a:sym typeface="+mn-ea"/>
            </a:endParaRPr>
          </a:p>
          <a:p>
            <a:pPr marL="342900" marR="0" lvl="0" indent="-342900" algn="l" defTabSz="914400" rtl="0" fontAlgn="base">
              <a:lnSpc>
                <a:spcPts val="334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200" i="1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        I</a:t>
            </a:r>
            <a:r>
              <a:rPr lang="zh-CN" altLang="en-US" sz="2200" i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</a:t>
            </a:r>
            <a:r>
              <a:rPr lang="en-US" altLang="zh-CN" sz="2200" i="1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have a happy Saturday! How </a:t>
            </a:r>
            <a:r>
              <a:rPr lang="en-US" altLang="zh-CN" sz="2200" i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about your day?</a:t>
            </a:r>
            <a:endParaRPr lang="en-US" altLang="zh-CN" sz="2200" b="1" i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cs typeface="Georgia" panose="02040502050405020303" pitchFamily="18" charset="0"/>
              <a:sym typeface="+mn-ea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86832" y="1300996"/>
            <a:ext cx="2390604" cy="5790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400" i="1" dirty="0">
                <a:solidFill>
                  <a:srgbClr val="FF0000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Sample Writing</a:t>
            </a:r>
            <a:endParaRPr lang="en-US" altLang="zh-CN" sz="2400" i="1" dirty="0">
              <a:solidFill>
                <a:srgbClr val="FF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24298" y="2214554"/>
            <a:ext cx="47149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i="1" dirty="0">
                <a:latin typeface="Georgia" panose="02040502050405020303" pitchFamily="18" charset="0"/>
              </a:rPr>
              <a:t>Thanks</a:t>
            </a:r>
            <a:endParaRPr lang="en-US" altLang="zh-CN" sz="6600" b="1" i="1" dirty="0">
              <a:latin typeface="Georgia" panose="02040502050405020303" pitchFamily="18" charset="0"/>
            </a:endParaRPr>
          </a:p>
        </p:txBody>
      </p:sp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-152399"/>
            <a:ext cx="2100777" cy="58083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35361" y="1412776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 Skirt and Trousers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8865" y="2125270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Lesson2 New and Old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1321" y="2855068"/>
            <a:ext cx="344042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Lesson3 Coat and Scarf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041" y="3633538"/>
            <a:ext cx="480985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Lesson4  Shoes and Socks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8585" y="4453198"/>
            <a:ext cx="3423159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Lesson5 Days of the Week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68585" y="5272858"/>
            <a:ext cx="284709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Lesson6 Betty's Clothes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98145" y="502920"/>
            <a:ext cx="498157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Unit1 </a:t>
            </a:r>
            <a:r>
              <a:rPr lang="en-US" altLang="zh-CN" sz="2400" b="1" i="1" dirty="0">
                <a:latin typeface="Georgia" panose="02040502050405020303" pitchFamily="18" charset="0"/>
                <a:sym typeface="+mn-ea"/>
              </a:rPr>
              <a:t>The Clothes We Wear</a:t>
            </a:r>
            <a:endParaRPr lang="en-US" altLang="zh-CN" sz="2400" b="1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936981" y="502737"/>
            <a:ext cx="4551507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Unit2 </a:t>
            </a:r>
            <a:r>
              <a:rPr lang="en-US" altLang="zh-CN" sz="2400" b="1" i="1" dirty="0">
                <a:latin typeface="Georgia" panose="02040502050405020303" pitchFamily="18" charset="0"/>
                <a:sym typeface="+mn-ea"/>
              </a:rPr>
              <a:t>At Home</a:t>
            </a:r>
            <a:endParaRPr lang="en-US" altLang="zh-CN" sz="2400" b="1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951985" y="1412776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Lesson7 Homework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965489" y="2125270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Lesson8  TV and Phone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967945" y="2855068"/>
            <a:ext cx="344042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Lesson9  In the Bedroom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966665" y="3633538"/>
            <a:ext cx="480985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Lesson10 Brush and Wash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85209" y="4453198"/>
            <a:ext cx="428725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Lesson11 Toys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985209" y="5272858"/>
            <a:ext cx="392721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Lesson12 John and Jack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386840" y="1179830"/>
            <a:ext cx="9265285" cy="35794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5440"/>
              </a:lnSpc>
            </a:pPr>
            <a:r>
              <a:rPr lang="zh-CN" sz="32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一、判断每组单词中画线部分发音是</a:t>
            </a:r>
            <a:r>
              <a:rPr lang="en-US" sz="32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(T)</a:t>
            </a:r>
            <a:r>
              <a:rPr lang="zh-CN" sz="32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否</a:t>
            </a:r>
            <a:r>
              <a:rPr lang="en-US" sz="32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(F)</a:t>
            </a:r>
            <a:r>
              <a:rPr lang="zh-CN" sz="32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相同。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(</a:t>
            </a:r>
            <a:r>
              <a:rPr lang="zh-CN" sz="32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) 1. 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sh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irt    	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sh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oes(</a:t>
            </a:r>
            <a:r>
              <a:rPr lang="zh-CN" sz="32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) 2. 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th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ree	         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th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is (</a:t>
            </a:r>
            <a:r>
              <a:rPr lang="zh-CN" sz="32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) 3. lun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ch 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	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ch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icken (</a:t>
            </a:r>
            <a:r>
              <a:rPr lang="zh-CN" sz="32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) 4. tee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th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	         ma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th</a:t>
            </a:r>
            <a:endParaRPr lang="zh-CN" altLang="en-US" sz="32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790393" y="2104800"/>
            <a:ext cx="42608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T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90393" y="2817905"/>
            <a:ext cx="421640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F 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74518" y="3482750"/>
            <a:ext cx="42608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T 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90393" y="4237130"/>
            <a:ext cx="42608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T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" grpId="0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860425" y="581025"/>
            <a:ext cx="5806440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、根据单词选出正确图片。</a:t>
            </a:r>
            <a:endParaRPr lang="en-US" altLang="zh-CN" sz="2000" b="1" i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08660" y="1337310"/>
            <a:ext cx="57416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sz="1200" b="0">
              <a:latin typeface="Times New Roman" panose="02020603050405020304" pitchFamily="18" charset="0"/>
            </a:endParaRPr>
          </a:p>
          <a:p>
            <a:pPr indent="0"/>
            <a:r>
              <a:rPr lang="en-US" sz="2000" b="0" i="1">
                <a:latin typeface="Georgia" panose="02040502050405020303" pitchFamily="18" charset="0"/>
                <a:cs typeface="Georgia" panose="02040502050405020303" pitchFamily="18" charset="0"/>
              </a:rPr>
              <a:t>    (</a:t>
            </a:r>
            <a:r>
              <a:rPr lang="zh-CN" sz="20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000" b="0" i="1">
                <a:latin typeface="Georgia" panose="02040502050405020303" pitchFamily="18" charset="0"/>
                <a:cs typeface="Georgia" panose="02040502050405020303" pitchFamily="18" charset="0"/>
              </a:rPr>
              <a:t>)</a:t>
            </a:r>
            <a:r>
              <a:rPr lang="en-US" sz="2000" b="0" i="1">
                <a:latin typeface="Georgia" panose="02040502050405020303" pitchFamily="18" charset="0"/>
                <a:cs typeface="Georgia" panose="02040502050405020303" pitchFamily="18" charset="0"/>
              </a:rPr>
              <a:t>1. T­shirt</a:t>
            </a:r>
            <a:r>
              <a:rPr lang="en-US" sz="1200" b="0">
                <a:latin typeface="Times New Roman" panose="02020603050405020304" pitchFamily="18" charset="0"/>
              </a:rPr>
              <a:t>	 </a:t>
            </a:r>
            <a:r>
              <a:rPr lang="en-US" sz="2000" b="0">
                <a:latin typeface="Georgia" panose="02040502050405020303" pitchFamily="18" charset="0"/>
                <a:cs typeface="Georgia" panose="02040502050405020303" pitchFamily="18" charset="0"/>
              </a:rPr>
              <a:t>A. </a:t>
            </a:r>
            <a:endParaRPr lang="zh-CN" altLang="en-US" sz="2000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2" name="图片 1"/>
          <p:cNvPicPr/>
          <p:nvPr/>
        </p:nvPicPr>
        <p:blipFill>
          <a:blip r:embed="rId3"/>
          <a:stretch>
            <a:fillRect/>
          </a:stretch>
        </p:blipFill>
        <p:spPr>
          <a:xfrm>
            <a:off x="4046855" y="1219200"/>
            <a:ext cx="722630" cy="7956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/>
        </p:nvSpPr>
        <p:spPr>
          <a:xfrm>
            <a:off x="4744085" y="5617210"/>
            <a:ext cx="574167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latin typeface="Times New Roman" panose="02020603050405020304" pitchFamily="18" charset="0"/>
              </a:rPr>
              <a:t>	</a:t>
            </a:r>
            <a:r>
              <a:rPr lang="en-US" sz="2000" b="0">
                <a:latin typeface="Georgia" panose="02040502050405020303" pitchFamily="18" charset="0"/>
                <a:cs typeface="Georgia" panose="02040502050405020303" pitchFamily="18" charset="0"/>
              </a:rPr>
              <a:t>B. </a:t>
            </a:r>
            <a:endParaRPr lang="zh-CN" altLang="en-US" sz="2000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4"/>
          <a:stretch>
            <a:fillRect/>
          </a:stretch>
        </p:blipFill>
        <p:spPr>
          <a:xfrm>
            <a:off x="6315710" y="1031240"/>
            <a:ext cx="844550" cy="796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" name="文本框 101"/>
          <p:cNvSpPr txBox="1"/>
          <p:nvPr/>
        </p:nvSpPr>
        <p:spPr>
          <a:xfrm>
            <a:off x="925195" y="2247265"/>
            <a:ext cx="57416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latin typeface="Times New Roman" panose="02020603050405020304" pitchFamily="18" charset="0"/>
              </a:rPr>
              <a:t> </a:t>
            </a:r>
            <a:endParaRPr lang="en-US" sz="1200" b="0">
              <a:latin typeface="Times New Roman" panose="02020603050405020304" pitchFamily="18" charset="0"/>
            </a:endParaRPr>
          </a:p>
          <a:p>
            <a:pPr indent="0"/>
            <a:r>
              <a:rPr lang="en-US" sz="2000" b="0" i="1">
                <a:latin typeface="Georgia" panose="02040502050405020303" pitchFamily="18" charset="0"/>
                <a:cs typeface="Georgia" panose="02040502050405020303" pitchFamily="18" charset="0"/>
              </a:rPr>
              <a:t>(　　)2. ball	  </a:t>
            </a:r>
            <a:r>
              <a:rPr lang="en-US" sz="1200" b="0">
                <a:latin typeface="Times New Roman" panose="02020603050405020304" pitchFamily="18" charset="0"/>
              </a:rPr>
              <a:t>                 </a:t>
            </a:r>
            <a:r>
              <a:rPr lang="en-US" sz="2000" b="0">
                <a:latin typeface="Georgia" panose="02040502050405020303" pitchFamily="18" charset="0"/>
                <a:cs typeface="Georgia" panose="02040502050405020303" pitchFamily="18" charset="0"/>
              </a:rPr>
              <a:t>A. </a:t>
            </a:r>
            <a:endParaRPr lang="zh-CN" altLang="en-US" sz="2000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20" name="图片 19"/>
          <p:cNvPicPr/>
          <p:nvPr/>
        </p:nvPicPr>
        <p:blipFill>
          <a:blip r:embed="rId5"/>
          <a:stretch>
            <a:fillRect/>
          </a:stretch>
        </p:blipFill>
        <p:spPr>
          <a:xfrm>
            <a:off x="4244340" y="2172335"/>
            <a:ext cx="656590" cy="7943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" name="文本框 102"/>
          <p:cNvSpPr txBox="1"/>
          <p:nvPr/>
        </p:nvSpPr>
        <p:spPr>
          <a:xfrm>
            <a:off x="4237355" y="1430020"/>
            <a:ext cx="574167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latin typeface="Times New Roman" panose="02020603050405020304" pitchFamily="18" charset="0"/>
              </a:rPr>
              <a:t>	         </a:t>
            </a:r>
            <a:r>
              <a:rPr lang="en-US" sz="2000" b="0">
                <a:latin typeface="Times New Roman" panose="02020603050405020304" pitchFamily="18" charset="0"/>
              </a:rPr>
              <a:t>B.</a:t>
            </a:r>
            <a:r>
              <a:rPr lang="en-US" sz="2000" b="0">
                <a:latin typeface="Calibri" panose="020F0502020204030204" charset="0"/>
              </a:rPr>
              <a:t> </a:t>
            </a:r>
            <a:endParaRPr lang="zh-CN" altLang="en-US" sz="2000"/>
          </a:p>
        </p:txBody>
      </p:sp>
      <p:pic>
        <p:nvPicPr>
          <p:cNvPr id="21" name="图片 20"/>
          <p:cNvPicPr/>
          <p:nvPr/>
        </p:nvPicPr>
        <p:blipFill>
          <a:blip r:embed="rId6"/>
          <a:stretch>
            <a:fillRect/>
          </a:stretch>
        </p:blipFill>
        <p:spPr>
          <a:xfrm>
            <a:off x="6348095" y="2014855"/>
            <a:ext cx="635000" cy="908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" name="文本框 103"/>
          <p:cNvSpPr txBox="1"/>
          <p:nvPr/>
        </p:nvSpPr>
        <p:spPr>
          <a:xfrm>
            <a:off x="892810" y="3336925"/>
            <a:ext cx="57416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latin typeface="Times New Roman" panose="02020603050405020304" pitchFamily="18" charset="0"/>
              </a:rPr>
              <a:t> </a:t>
            </a:r>
            <a:endParaRPr lang="en-US" sz="1200" b="0">
              <a:latin typeface="Times New Roman" panose="02020603050405020304" pitchFamily="18" charset="0"/>
            </a:endParaRPr>
          </a:p>
          <a:p>
            <a:pPr indent="0"/>
            <a:r>
              <a:rPr lang="en-US" sz="2000" b="0" i="1">
                <a:latin typeface="Georgia" panose="02040502050405020303" pitchFamily="18" charset="0"/>
                <a:cs typeface="Georgia" panose="02040502050405020303" pitchFamily="18" charset="0"/>
              </a:rPr>
              <a:t>(　　)3. hand       </a:t>
            </a:r>
            <a:r>
              <a:rPr lang="en-US" sz="1200" b="0">
                <a:latin typeface="Times New Roman" panose="02020603050405020304" pitchFamily="18" charset="0"/>
              </a:rPr>
              <a:t>          </a:t>
            </a:r>
            <a:r>
              <a:rPr lang="en-US" sz="2000" b="0">
                <a:latin typeface="Georgia" panose="02040502050405020303" pitchFamily="18" charset="0"/>
                <a:cs typeface="Georgia" panose="02040502050405020303" pitchFamily="18" charset="0"/>
              </a:rPr>
              <a:t>   A. </a:t>
            </a:r>
            <a:endParaRPr lang="zh-CN" altLang="en-US" sz="2000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22" name="图片 21"/>
          <p:cNvPicPr/>
          <p:nvPr/>
        </p:nvPicPr>
        <p:blipFill>
          <a:blip r:embed="rId7"/>
          <a:stretch>
            <a:fillRect/>
          </a:stretch>
        </p:blipFill>
        <p:spPr>
          <a:xfrm>
            <a:off x="4244340" y="3195320"/>
            <a:ext cx="692150" cy="9086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5" name="文本框 104"/>
          <p:cNvSpPr txBox="1"/>
          <p:nvPr/>
        </p:nvSpPr>
        <p:spPr>
          <a:xfrm>
            <a:off x="4589145" y="3482340"/>
            <a:ext cx="574167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latin typeface="Times New Roman" panose="02020603050405020304" pitchFamily="18" charset="0"/>
              </a:rPr>
              <a:t>	</a:t>
            </a:r>
            <a:r>
              <a:rPr lang="en-US" sz="2000" b="0">
                <a:latin typeface="Times New Roman" panose="02020603050405020304" pitchFamily="18" charset="0"/>
              </a:rPr>
              <a:t>B .</a:t>
            </a:r>
            <a:r>
              <a:rPr lang="en-US" sz="2000" b="0">
                <a:latin typeface="Calibri" panose="020F0502020204030204" charset="0"/>
              </a:rPr>
              <a:t> </a:t>
            </a:r>
            <a:endParaRPr lang="zh-CN" altLang="en-US" sz="2000"/>
          </a:p>
        </p:txBody>
      </p:sp>
      <p:pic>
        <p:nvPicPr>
          <p:cNvPr id="23" name="图片 22"/>
          <p:cNvPicPr/>
          <p:nvPr/>
        </p:nvPicPr>
        <p:blipFill>
          <a:blip r:embed="rId8"/>
          <a:stretch>
            <a:fillRect/>
          </a:stretch>
        </p:blipFill>
        <p:spPr>
          <a:xfrm>
            <a:off x="6450330" y="3195320"/>
            <a:ext cx="709930" cy="9734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6" name="文本框 105"/>
          <p:cNvSpPr txBox="1"/>
          <p:nvPr/>
        </p:nvSpPr>
        <p:spPr>
          <a:xfrm>
            <a:off x="708660" y="4321175"/>
            <a:ext cx="574167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000" b="0" i="1">
                <a:latin typeface="Georgia" panose="02040502050405020303" pitchFamily="18" charset="0"/>
                <a:cs typeface="Georgia" panose="02040502050405020303" pitchFamily="18" charset="0"/>
              </a:rPr>
              <a:t>   (　　)4. bedroom</a:t>
            </a:r>
            <a:r>
              <a:rPr lang="en-US" sz="1200" b="0">
                <a:latin typeface="Times New Roman" panose="02020603050405020304" pitchFamily="18" charset="0"/>
              </a:rPr>
              <a:t>	</a:t>
            </a:r>
            <a:r>
              <a:rPr lang="en-US" sz="2000" b="0">
                <a:latin typeface="Georgia" panose="02040502050405020303" pitchFamily="18" charset="0"/>
                <a:cs typeface="Georgia" panose="02040502050405020303" pitchFamily="18" charset="0"/>
              </a:rPr>
              <a:t>A. </a:t>
            </a:r>
            <a:endParaRPr lang="zh-CN" altLang="en-US" sz="2000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24" name="图片 23"/>
          <p:cNvPicPr/>
          <p:nvPr/>
        </p:nvPicPr>
        <p:blipFill>
          <a:blip r:embed="rId9"/>
          <a:stretch>
            <a:fillRect/>
          </a:stretch>
        </p:blipFill>
        <p:spPr>
          <a:xfrm>
            <a:off x="4237355" y="4484370"/>
            <a:ext cx="688975" cy="692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7" name="文本框 106"/>
          <p:cNvSpPr txBox="1"/>
          <p:nvPr/>
        </p:nvSpPr>
        <p:spPr>
          <a:xfrm>
            <a:off x="4589145" y="2432050"/>
            <a:ext cx="574167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latin typeface="Times New Roman" panose="02020603050405020304" pitchFamily="18" charset="0"/>
              </a:rPr>
              <a:t>	</a:t>
            </a:r>
            <a:r>
              <a:rPr lang="en-US" sz="2000" b="0">
                <a:latin typeface="Times New Roman" panose="02020603050405020304" pitchFamily="18" charset="0"/>
              </a:rPr>
              <a:t>B.</a:t>
            </a:r>
            <a:r>
              <a:rPr lang="en-US" sz="2000" b="0">
                <a:latin typeface="Calibri" panose="020F0502020204030204" charset="0"/>
              </a:rPr>
              <a:t> </a:t>
            </a:r>
            <a:endParaRPr lang="zh-CN" altLang="en-US" sz="2000"/>
          </a:p>
        </p:txBody>
      </p:sp>
      <p:pic>
        <p:nvPicPr>
          <p:cNvPr id="25" name="图片 24"/>
          <p:cNvPicPr/>
          <p:nvPr/>
        </p:nvPicPr>
        <p:blipFill>
          <a:blip r:embed="rId10"/>
          <a:stretch>
            <a:fillRect/>
          </a:stretch>
        </p:blipFill>
        <p:spPr>
          <a:xfrm>
            <a:off x="6208395" y="4321175"/>
            <a:ext cx="915035" cy="6927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8" name="文本框 107"/>
          <p:cNvSpPr txBox="1"/>
          <p:nvPr/>
        </p:nvSpPr>
        <p:spPr>
          <a:xfrm>
            <a:off x="606425" y="5432425"/>
            <a:ext cx="57416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latin typeface="Times New Roman" panose="02020603050405020304" pitchFamily="18" charset="0"/>
              </a:rPr>
              <a:t> </a:t>
            </a:r>
            <a:endParaRPr lang="en-US" sz="1200" b="0">
              <a:latin typeface="Times New Roman" panose="02020603050405020304" pitchFamily="18" charset="0"/>
            </a:endParaRPr>
          </a:p>
          <a:p>
            <a:pPr indent="0"/>
            <a:r>
              <a:rPr lang="en-US" sz="2000" b="0" i="1">
                <a:latin typeface="Georgia" panose="02040502050405020303" pitchFamily="18" charset="0"/>
                <a:cs typeface="Georgia" panose="02040502050405020303" pitchFamily="18" charset="0"/>
              </a:rPr>
              <a:t>   (</a:t>
            </a:r>
            <a:r>
              <a:rPr lang="zh-CN" sz="20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000" b="0" i="1">
                <a:latin typeface="Georgia" panose="02040502050405020303" pitchFamily="18" charset="0"/>
                <a:cs typeface="Georgia" panose="02040502050405020303" pitchFamily="18" charset="0"/>
              </a:rPr>
              <a:t>)5. kite	    </a:t>
            </a:r>
            <a:r>
              <a:rPr lang="en-US" sz="2000" b="0">
                <a:latin typeface="Georgia" panose="02040502050405020303" pitchFamily="18" charset="0"/>
                <a:cs typeface="Georgia" panose="02040502050405020303" pitchFamily="18" charset="0"/>
              </a:rPr>
              <a:t>            A</a:t>
            </a:r>
            <a:r>
              <a:rPr lang="en-US" sz="1200" b="0">
                <a:latin typeface="Times New Roman" panose="02020603050405020304" pitchFamily="18" charset="0"/>
              </a:rPr>
              <a:t>.</a:t>
            </a:r>
            <a:r>
              <a:rPr lang="en-US" sz="1050" b="0">
                <a:latin typeface="Calibri" panose="020F0502020204030204" charset="0"/>
              </a:rPr>
              <a:t> </a:t>
            </a:r>
            <a:endParaRPr lang="zh-CN" altLang="en-US"/>
          </a:p>
        </p:txBody>
      </p:sp>
      <p:pic>
        <p:nvPicPr>
          <p:cNvPr id="26" name="图片 25"/>
          <p:cNvPicPr/>
          <p:nvPr/>
        </p:nvPicPr>
        <p:blipFill>
          <a:blip r:embed="rId11"/>
          <a:stretch>
            <a:fillRect/>
          </a:stretch>
        </p:blipFill>
        <p:spPr>
          <a:xfrm>
            <a:off x="4046855" y="5491480"/>
            <a:ext cx="1033145" cy="6819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9" name="文本框 108"/>
          <p:cNvSpPr txBox="1"/>
          <p:nvPr/>
        </p:nvSpPr>
        <p:spPr>
          <a:xfrm>
            <a:off x="4589145" y="4321175"/>
            <a:ext cx="574167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latin typeface="Times New Roman" panose="02020603050405020304" pitchFamily="18" charset="0"/>
              </a:rPr>
              <a:t>	</a:t>
            </a:r>
            <a:r>
              <a:rPr lang="en-US" sz="2000" b="0">
                <a:latin typeface="Times New Roman" panose="02020603050405020304" pitchFamily="18" charset="0"/>
              </a:rPr>
              <a:t>B.</a:t>
            </a:r>
            <a:r>
              <a:rPr lang="en-US" sz="2000" b="0">
                <a:latin typeface="Calibri" panose="020F0502020204030204" charset="0"/>
              </a:rPr>
              <a:t> </a:t>
            </a:r>
            <a:endParaRPr lang="zh-CN" altLang="en-US" sz="2000"/>
          </a:p>
        </p:txBody>
      </p:sp>
      <p:pic>
        <p:nvPicPr>
          <p:cNvPr id="6" name="图片 1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55385" y="5364798"/>
            <a:ext cx="1099820" cy="650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" name="矩形 26"/>
          <p:cNvSpPr/>
          <p:nvPr/>
        </p:nvSpPr>
        <p:spPr>
          <a:xfrm>
            <a:off x="1267788" y="1551080"/>
            <a:ext cx="45275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267788" y="2370230"/>
            <a:ext cx="45275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173480" y="3482340"/>
            <a:ext cx="45275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30298" y="4320950"/>
            <a:ext cx="45275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030298" y="5616985"/>
            <a:ext cx="45275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3398213" y="1874295"/>
            <a:ext cx="49149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altLang="zh-CN" sz="32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482918" y="2457902"/>
            <a:ext cx="47625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E</a:t>
            </a:r>
            <a:endParaRPr lang="en-US" altLang="zh-CN" sz="32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210503" y="2991525"/>
            <a:ext cx="49085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en-US" altLang="zh-CN" sz="32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400243" y="3359867"/>
            <a:ext cx="49149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altLang="zh-CN" sz="32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262200" y="3359986"/>
            <a:ext cx="47371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en-US" altLang="zh-CN" sz="32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1786255" y="581025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三、选词填空。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55750" y="2091055"/>
            <a:ext cx="10011410" cy="22453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1. I put________ my clothes. 2. She reads a book________ home. 3. What do you do ________ the evening?4. Mark talks ________ the phone ________his mother. 5. I brush my teeth ________ dinner. </a:t>
            </a:r>
            <a:endParaRPr lang="zh-CN" altLang="en-US" sz="28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325583" y="1030445"/>
            <a:ext cx="7717332" cy="737235"/>
          </a:xfrm>
          <a:prstGeom prst="rect">
            <a:avLst/>
          </a:prstGeom>
        </p:spPr>
        <p:txBody>
          <a:bodyPr wrap="square">
            <a:spAutoFit/>
          </a:bodyPr>
          <a:p>
            <a:pPr indent="269875">
              <a:lnSpc>
                <a:spcPct val="150000"/>
              </a:lnSpc>
            </a:pPr>
            <a:r>
              <a:rPr lang="en-US" altLang="zh-CN" sz="2800" i="1" kern="100" dirty="0">
                <a:latin typeface="Georgia" panose="02040502050405020303" pitchFamily="18" charset="0"/>
                <a:cs typeface="Courier New" panose="02070309020205020404" pitchFamily="49" charset="0"/>
              </a:rPr>
              <a:t>A.in　B.on　C.with　D.after　E.at</a:t>
            </a:r>
            <a:endParaRPr lang="en-US" altLang="zh-CN" sz="2800" i="1" kern="100" dirty="0"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460058" y="3752625"/>
            <a:ext cx="521970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D</a:t>
            </a:r>
            <a:endParaRPr lang="en-US" altLang="zh-CN" sz="32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3008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-193039"/>
            <a:ext cx="2100777" cy="58083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900956" y="180841"/>
            <a:ext cx="268541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四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、单项选择。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1065" y="737235"/>
            <a:ext cx="10158095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</a:rPr>
              <a:t>(　　</a:t>
            </a: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)1. I ________breakfast with my mum.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    A. play              B. have	           C. give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)2. We play ________ with a ball.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     A. can              B. catch	          C. on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)3. We go to school ________ Monday.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     A. in                B. on	        C. at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)4. She________ music in the morning.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    A. listen          B. listens	       C. listens to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)5. The TV is________the desk.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  <a:tabLst>
                <a:tab pos="3780790" algn="l"/>
              </a:tabLst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               A. at               B. on	      C. of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428319" y="932319"/>
            <a:ext cx="45275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13510" y="2035810"/>
            <a:ext cx="46736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43251" y="3044161"/>
            <a:ext cx="45275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43251" y="4062701"/>
            <a:ext cx="43751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428011" y="5344766"/>
            <a:ext cx="45275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altLang="zh-CN" sz="28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Box 2"/>
          <p:cNvSpPr txBox="1">
            <a:spLocks noChangeArrowheads="1"/>
          </p:cNvSpPr>
          <p:nvPr/>
        </p:nvSpPr>
        <p:spPr bwMode="auto">
          <a:xfrm>
            <a:off x="4302760" y="532130"/>
            <a:ext cx="502348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have breakfast </a:t>
            </a:r>
            <a:r>
              <a:rPr lang="zh-CN" altLang="en-US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吃早饭，固定搭配</a:t>
            </a:r>
            <a:r>
              <a:rPr lang="en-US" altLang="zh-CN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zh-CN" altLang="en-US" sz="2000" b="1" i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7168515" y="2159000"/>
            <a:ext cx="502348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play catch </a:t>
            </a:r>
            <a:r>
              <a:rPr lang="zh-CN" altLang="en-US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玩接球游戏</a:t>
            </a:r>
            <a:r>
              <a:rPr lang="zh-CN" altLang="en-US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，固定搭配</a:t>
            </a:r>
            <a:r>
              <a:rPr lang="en-US" altLang="zh-CN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zh-CN" altLang="en-US" sz="2000" b="1" i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"/>
          <p:cNvSpPr txBox="1">
            <a:spLocks noChangeArrowheads="1"/>
          </p:cNvSpPr>
          <p:nvPr/>
        </p:nvSpPr>
        <p:spPr bwMode="auto">
          <a:xfrm>
            <a:off x="7493000" y="3663950"/>
            <a:ext cx="502348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星期前面要用</a:t>
            </a:r>
            <a:r>
              <a:rPr lang="en-US" altLang="zh-CN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zh-CN" altLang="en-US" sz="2000" b="1" i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"/>
          <p:cNvSpPr txBox="1">
            <a:spLocks noChangeArrowheads="1"/>
          </p:cNvSpPr>
          <p:nvPr/>
        </p:nvSpPr>
        <p:spPr bwMode="auto">
          <a:xfrm>
            <a:off x="7651750" y="4413250"/>
            <a:ext cx="502348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listen to music </a:t>
            </a:r>
            <a:r>
              <a:rPr lang="zh-CN" altLang="en-US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听音乐</a:t>
            </a:r>
            <a:r>
              <a:rPr lang="zh-CN" altLang="en-US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，固定搭配</a:t>
            </a:r>
            <a:r>
              <a:rPr lang="en-US" altLang="zh-CN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zh-CN" altLang="en-US" sz="2000" b="1" i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"/>
          <p:cNvSpPr txBox="1">
            <a:spLocks noChangeArrowheads="1"/>
          </p:cNvSpPr>
          <p:nvPr/>
        </p:nvSpPr>
        <p:spPr bwMode="auto">
          <a:xfrm>
            <a:off x="6647180" y="5406390"/>
            <a:ext cx="502348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on the desk </a:t>
            </a:r>
            <a:r>
              <a:rPr lang="zh-CN" altLang="en-US" sz="20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在桌子上</a:t>
            </a:r>
            <a:endParaRPr lang="zh-CN" altLang="en-US" sz="2000" b="1" i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0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63352" y="211504"/>
            <a:ext cx="554545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五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、为下列句子选择合适的图片。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823118"/>
            <a:ext cx="5776595" cy="2861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9875" algn="l">
              <a:lnSpc>
                <a:spcPct val="150000"/>
              </a:lnSpc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)1. I do my homework on Sunday.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 algn="l">
              <a:lnSpc>
                <a:spcPct val="150000"/>
              </a:lnSpc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)2. I fly a kite in the park.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 algn="l">
              <a:lnSpc>
                <a:spcPct val="150000"/>
              </a:lnSpc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)3. This is a new dress.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 algn="l">
              <a:lnSpc>
                <a:spcPct val="150000"/>
              </a:lnSpc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)4. I wash my face every day.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 algn="l">
              <a:lnSpc>
                <a:spcPct val="150000"/>
              </a:lnSpc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(　　)5. I like your scarf. </a:t>
            </a:r>
            <a:endParaRPr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551384" y="907227"/>
            <a:ext cx="33589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B</a:t>
            </a:r>
            <a:endParaRPr lang="en-US" altLang="zh-CN" sz="28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551384" y="1471456"/>
            <a:ext cx="33589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D</a:t>
            </a:r>
            <a:endParaRPr lang="en-US" altLang="zh-CN" sz="28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551384" y="1993229"/>
            <a:ext cx="33589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E</a:t>
            </a:r>
            <a:endParaRPr lang="en-US" altLang="zh-CN" sz="28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551384" y="2515340"/>
            <a:ext cx="33589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C</a:t>
            </a:r>
            <a:endParaRPr lang="en-US" altLang="zh-CN" sz="28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551384" y="3036962"/>
            <a:ext cx="33589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</a:t>
            </a:r>
            <a:endParaRPr lang="en-US" altLang="zh-CN" sz="28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887095" y="40862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A. </a:t>
            </a:r>
            <a:endParaRPr lang="en-US" altLang="en-US" sz="2400" b="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2" name="图片 1"/>
          <p:cNvPicPr/>
          <p:nvPr/>
        </p:nvPicPr>
        <p:blipFill>
          <a:blip r:embed="rId3"/>
          <a:stretch>
            <a:fillRect/>
          </a:stretch>
        </p:blipFill>
        <p:spPr>
          <a:xfrm>
            <a:off x="1719580" y="3559175"/>
            <a:ext cx="1386840" cy="1098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0" name="文本框 109"/>
          <p:cNvSpPr txBox="1"/>
          <p:nvPr/>
        </p:nvSpPr>
        <p:spPr>
          <a:xfrm>
            <a:off x="3487420" y="40862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lang="zh-CN" sz="24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B. </a:t>
            </a:r>
            <a:endParaRPr lang="zh-CN" altLang="en-US" sz="24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13" name="图片 12"/>
          <p:cNvPicPr/>
          <p:nvPr/>
        </p:nvPicPr>
        <p:blipFill>
          <a:blip r:embed="rId4"/>
          <a:stretch>
            <a:fillRect/>
          </a:stretch>
        </p:blipFill>
        <p:spPr>
          <a:xfrm>
            <a:off x="4151630" y="3483610"/>
            <a:ext cx="1607185" cy="10725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1" name="文本框 110"/>
          <p:cNvSpPr txBox="1"/>
          <p:nvPr/>
        </p:nvSpPr>
        <p:spPr>
          <a:xfrm>
            <a:off x="6187440" y="40862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lang="zh-CN" sz="24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C. </a:t>
            </a:r>
            <a:endParaRPr lang="zh-CN" altLang="en-US" sz="24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14" name="图片 13"/>
          <p:cNvPicPr/>
          <p:nvPr/>
        </p:nvPicPr>
        <p:blipFill>
          <a:blip r:embed="rId5"/>
          <a:stretch>
            <a:fillRect/>
          </a:stretch>
        </p:blipFill>
        <p:spPr>
          <a:xfrm>
            <a:off x="7312660" y="3404235"/>
            <a:ext cx="1254760" cy="11518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" name="文本框 111"/>
          <p:cNvSpPr txBox="1"/>
          <p:nvPr/>
        </p:nvSpPr>
        <p:spPr>
          <a:xfrm>
            <a:off x="788035" y="559498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lang="zh-CN" sz="24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D. </a:t>
            </a:r>
            <a:endParaRPr lang="zh-CN" altLang="en-US" sz="24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15" name="图片 14"/>
          <p:cNvPicPr/>
          <p:nvPr/>
        </p:nvPicPr>
        <p:blipFill>
          <a:blip r:embed="rId6"/>
          <a:stretch>
            <a:fillRect/>
          </a:stretch>
        </p:blipFill>
        <p:spPr>
          <a:xfrm>
            <a:off x="1951990" y="4834255"/>
            <a:ext cx="1154430" cy="12458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3" name="文本框 112"/>
          <p:cNvSpPr txBox="1"/>
          <p:nvPr/>
        </p:nvSpPr>
        <p:spPr>
          <a:xfrm>
            <a:off x="3754755" y="559498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lang="zh-CN" sz="24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E. </a:t>
            </a:r>
            <a:endParaRPr lang="zh-CN" altLang="en-US" sz="24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16" name="图片 15"/>
          <p:cNvPicPr/>
          <p:nvPr/>
        </p:nvPicPr>
        <p:blipFill>
          <a:blip r:embed="rId7"/>
          <a:stretch>
            <a:fillRect/>
          </a:stretch>
        </p:blipFill>
        <p:spPr>
          <a:xfrm>
            <a:off x="4683125" y="4974590"/>
            <a:ext cx="1685925" cy="12319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91344" y="211504"/>
            <a:ext cx="431546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六</a:t>
            </a:r>
            <a:r>
              <a:rPr lang="zh-CN" altLang="zh-CN" sz="24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、连词成句</a:t>
            </a:r>
            <a:r>
              <a:rPr lang="en-US" altLang="zh-CN" sz="24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24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填序号就可以</a:t>
            </a:r>
            <a:r>
              <a:rPr lang="zh-CN" altLang="zh-CN" sz="24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8912" y="671989"/>
            <a:ext cx="11593288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US"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1. ①old　②This　③an　④is　⑤coat</a:t>
            </a:r>
            <a:endParaRPr lang="en-US"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449580">
              <a:lnSpc>
                <a:spcPct val="150000"/>
              </a:lnSpc>
            </a:pPr>
            <a:r>
              <a:rPr lang="en-US"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_________________________________________________.</a:t>
            </a:r>
            <a:endParaRPr lang="en-US"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449580">
              <a:lnSpc>
                <a:spcPct val="150000"/>
              </a:lnSpc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2. ①on　②clothes　③put　④I   </a:t>
            </a: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⑤my</a:t>
            </a: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　      </a:t>
            </a:r>
            <a:r>
              <a:rPr lang="en-US"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___________________________________________________.</a:t>
            </a:r>
            <a:endParaRPr lang="zh-CN"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3. ①green　②sweater　③It　④a </a:t>
            </a: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⑤is</a:t>
            </a: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　 </a:t>
            </a:r>
            <a:r>
              <a:rPr lang="en-US"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___________________________________________________.</a:t>
            </a:r>
            <a:endParaRPr lang="zh-CN"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4. ①they　②wearing　③What </a:t>
            </a: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④are</a:t>
            </a: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 　</a:t>
            </a:r>
            <a:r>
              <a:rPr lang="en-US"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__________________________________________________?</a:t>
            </a:r>
            <a:endParaRPr lang="zh-CN" altLang="zh-CN" sz="2400" i="1" kern="100" dirty="0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269875">
              <a:lnSpc>
                <a:spcPct val="150000"/>
              </a:lnSpc>
            </a:pP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5. ①coats　②My　③are　④favourite </a:t>
            </a: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⑤clothes</a:t>
            </a:r>
            <a:r>
              <a:rPr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　</a:t>
            </a:r>
            <a:r>
              <a:rPr lang="en-US" altLang="zh-CN" sz="2400" i="1" kern="100" dirty="0">
                <a:latin typeface="Georgia" panose="02040502050405020303" pitchFamily="18" charset="0"/>
                <a:cs typeface="Georgia" panose="02040502050405020303" pitchFamily="18" charset="0"/>
              </a:rPr>
              <a:t>_______________________________________</a:t>
            </a:r>
            <a:r>
              <a:rPr lang="en-US" altLang="zh-CN" sz="2400" i="1" kern="100" dirty="0">
                <a:latin typeface="Georgia" panose="02040502050405020303" pitchFamily="18" charset="0"/>
                <a:cs typeface="Courier New" panose="02070309020205020404" pitchFamily="49" charset="0"/>
              </a:rPr>
              <a:t>__________.</a:t>
            </a:r>
            <a:endParaRPr lang="zh-CN" altLang="en-US" sz="2400" i="1" kern="100" dirty="0"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87190" y="1331430"/>
            <a:ext cx="39604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kern="100" dirty="0">
                <a:solidFill>
                  <a:srgbClr val="FF0000"/>
                </a:solidFill>
                <a:latin typeface="Georgia" panose="02040502050405020303" pitchFamily="18" charset="0"/>
              </a:rPr>
              <a:t> ②④③①⑤</a:t>
            </a:r>
            <a:endParaRPr lang="en-US" altLang="zh-CN" sz="2400" b="1" i="1" kern="1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2997" y="2263756"/>
            <a:ext cx="1983105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987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i="1" kern="100" dirty="0">
                <a:solidFill>
                  <a:srgbClr val="FF0000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④③①⑤②</a:t>
            </a:r>
            <a:endParaRPr lang="en-US" altLang="zh-CN" sz="2400" b="1" i="1" kern="100" dirty="0">
              <a:solidFill>
                <a:srgbClr val="FF0000"/>
              </a:solidFill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1246" y="3380699"/>
            <a:ext cx="2366645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987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i="1" kern="100" dirty="0">
                <a:solidFill>
                  <a:srgbClr val="FF0000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 ③⑤④①②　</a:t>
            </a:r>
            <a:endParaRPr lang="en-US" altLang="zh-CN" sz="2400" b="1" i="1" kern="100" dirty="0">
              <a:solidFill>
                <a:srgbClr val="FF0000"/>
              </a:solidFill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8065" y="4502391"/>
            <a:ext cx="1677035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987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i="1" kern="100" dirty="0">
                <a:solidFill>
                  <a:srgbClr val="FF0000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③④①②</a:t>
            </a:r>
            <a:endParaRPr lang="en-US" altLang="zh-CN" sz="2400" b="1" i="1" kern="100" dirty="0">
              <a:solidFill>
                <a:srgbClr val="FF0000"/>
              </a:solidFill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83202" y="5657903"/>
            <a:ext cx="1983105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987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i="1" kern="100" dirty="0">
                <a:solidFill>
                  <a:srgbClr val="FF0000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②④⑤③① </a:t>
            </a:r>
            <a:endParaRPr lang="en-US" altLang="zh-CN" sz="2400" b="1" i="1" kern="100" dirty="0">
              <a:solidFill>
                <a:srgbClr val="FF0000"/>
              </a:solidFill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79170" y="1195070"/>
            <a:ext cx="10233660" cy="35337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</a:pPr>
            <a:r>
              <a:rPr kumimoji="0" lang="en-US" altLang="zh-CN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宋体" panose="02010600030101010101" pitchFamily="2" charset="-122"/>
              </a:rPr>
              <a:t>(　　)1. What is he wearing?	              A. I help my mum and dad. </a:t>
            </a: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</a:pPr>
            <a:r>
              <a:rPr kumimoji="0" lang="en-US" altLang="zh-CN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宋体" panose="02010600030101010101" pitchFamily="2" charset="-122"/>
              </a:rPr>
              <a:t>(　　)2. How do you go to the zoo?	B. I go to the zoo by bus.</a:t>
            </a: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</a:pPr>
            <a:r>
              <a:rPr kumimoji="0" lang="en-US" altLang="zh-CN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宋体" panose="02010600030101010101" pitchFamily="2" charset="-122"/>
              </a:rPr>
              <a:t> </a:t>
            </a: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</a:pPr>
            <a:r>
              <a:rPr kumimoji="0" lang="en-US" altLang="zh-CN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宋体" panose="02010600030101010101" pitchFamily="2" charset="-122"/>
              </a:rPr>
              <a:t>(　　)3. Is this your sweater?	              C. He is wearing a new shirt.</a:t>
            </a: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</a:pPr>
            <a:r>
              <a:rPr kumimoji="0" lang="en-US" altLang="zh-CN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宋体" panose="02010600030101010101" pitchFamily="2" charset="-122"/>
              </a:rPr>
              <a:t> </a:t>
            </a: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</a:pPr>
            <a:r>
              <a:rPr kumimoji="0" lang="en-US" altLang="zh-CN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宋体" panose="02010600030101010101" pitchFamily="2" charset="-122"/>
              </a:rPr>
              <a:t>(　　)4. Are these your gloves?	              D. No, it isn't. </a:t>
            </a: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</a:pP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</a:pPr>
            <a:r>
              <a:rPr kumimoji="0" lang="en-US" altLang="zh-CN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宋体" panose="02010600030101010101" pitchFamily="2" charset="-122"/>
              </a:rPr>
              <a:t>(　　)5. What do you do at home?	E. Yes, they are. </a:t>
            </a:r>
            <a:endParaRPr kumimoji="0" lang="en-US" altLang="zh-CN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91344" y="180726"/>
            <a:ext cx="27355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0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七</a:t>
            </a:r>
            <a:r>
              <a:rPr lang="zh-CN" altLang="zh-CN" sz="20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、根据问句选答语。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1743229" y="1571779"/>
            <a:ext cx="33589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C</a:t>
            </a:r>
            <a:endParaRPr lang="en-US" altLang="zh-CN" sz="20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1743150" y="2136889"/>
            <a:ext cx="3358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B</a:t>
            </a:r>
            <a:endParaRPr lang="zh-CN" altLang="en-US" sz="20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2"/>
          <p:cNvSpPr txBox="1">
            <a:spLocks noChangeArrowheads="1"/>
          </p:cNvSpPr>
          <p:nvPr/>
        </p:nvSpPr>
        <p:spPr bwMode="auto">
          <a:xfrm>
            <a:off x="1743030" y="2762384"/>
            <a:ext cx="33589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D</a:t>
            </a:r>
            <a:endParaRPr lang="en-US" altLang="zh-CN" sz="20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1743383" y="3382204"/>
            <a:ext cx="33589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E</a:t>
            </a:r>
            <a:endParaRPr lang="en-US" altLang="zh-CN" sz="20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743013" y="4000984"/>
            <a:ext cx="33589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</a:t>
            </a:r>
            <a:endParaRPr lang="en-US" altLang="zh-CN" sz="2000" b="1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55370" y="1484630"/>
            <a:ext cx="360045" cy="2952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4313</Words>
  <Application>WPS 演示</Application>
  <PresentationFormat>宽屏</PresentationFormat>
  <Paragraphs>260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Georgia</vt:lpstr>
      <vt:lpstr>黑体</vt:lpstr>
      <vt:lpstr>Times New Roman</vt:lpstr>
      <vt:lpstr>Calibri</vt:lpstr>
      <vt:lpstr>Courier New</vt:lpstr>
      <vt:lpstr>Arial Unicode MS</vt:lpstr>
      <vt:lpstr>等线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Lynn</cp:lastModifiedBy>
  <cp:revision>471</cp:revision>
  <dcterms:created xsi:type="dcterms:W3CDTF">2020-04-07T08:20:00Z</dcterms:created>
  <dcterms:modified xsi:type="dcterms:W3CDTF">2020-12-13T11:18:54Z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