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3"/>
    <p:sldId id="258" r:id="rId4"/>
    <p:sldId id="257" r:id="rId5"/>
    <p:sldId id="259" r:id="rId6"/>
    <p:sldId id="260" r:id="rId7"/>
    <p:sldId id="273" r:id="rId8"/>
    <p:sldId id="346" r:id="rId9"/>
    <p:sldId id="288" r:id="rId10"/>
    <p:sldId id="263" r:id="rId11"/>
    <p:sldId id="264" r:id="rId12"/>
    <p:sldId id="270" r:id="rId13"/>
    <p:sldId id="275" r:id="rId14"/>
    <p:sldId id="265" r:id="rId15"/>
    <p:sldId id="272" r:id="rId17"/>
    <p:sldId id="267" r:id="rId18"/>
    <p:sldId id="359" r:id="rId19"/>
    <p:sldId id="268" r:id="rId20"/>
    <p:sldId id="26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724" y="-68"/>
      </p:cViewPr>
      <p:guideLst>
        <p:guide orient="horz" pos="207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657" y="1143000"/>
            <a:ext cx="5486686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altLang="zh-CN" b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s</a:t>
            </a:r>
            <a:r>
              <a:rPr lang="zh-CN" altLang="en-US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hop online</a:t>
            </a:r>
            <a:r>
              <a:rPr lang="zh-CN" altLang="en-US" b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固定搭配，双写</a:t>
            </a:r>
            <a:r>
              <a:rPr lang="en-US" altLang="zh-CN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p+ing</a:t>
            </a:r>
            <a:r>
              <a:rPr lang="zh-CN" altLang="en-US" b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动名词做主语</a:t>
            </a:r>
            <a:endParaRPr lang="zh-CN" altLang="en-US" b="1" dirty="0">
              <a:solidFill>
                <a:srgbClr val="FF0000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90" y="2130425"/>
            <a:ext cx="1036422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980" y="3886200"/>
            <a:ext cx="85352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0070" y="274638"/>
            <a:ext cx="274347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60" y="274638"/>
            <a:ext cx="802719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179" y="4406900"/>
            <a:ext cx="1036422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179" y="2906713"/>
            <a:ext cx="1036422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60" y="1600200"/>
            <a:ext cx="538533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10" y="1600200"/>
            <a:ext cx="538533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60" y="1535113"/>
            <a:ext cx="538744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60" y="2174875"/>
            <a:ext cx="538744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977" y="1535113"/>
            <a:ext cx="538956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977" y="2174875"/>
            <a:ext cx="538956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60" y="273050"/>
            <a:ext cx="401147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03" y="273050"/>
            <a:ext cx="68163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60" y="1435100"/>
            <a:ext cx="401147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953" y="4800600"/>
            <a:ext cx="731592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953" y="612775"/>
            <a:ext cx="731592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953" y="5367338"/>
            <a:ext cx="731592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60" y="274638"/>
            <a:ext cx="109738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60" y="1600200"/>
            <a:ext cx="109738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60" y="6356350"/>
            <a:ext cx="2845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010" y="6356350"/>
            <a:ext cx="38611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8460" y="6356350"/>
            <a:ext cx="2845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263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92400" y="1928495"/>
            <a:ext cx="72688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四年级公立校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b="1" i="1" dirty="0" smtClean="0">
                <a:latin typeface="Georgia" panose="02040502050405020303" pitchFamily="18" charset="0"/>
              </a:rPr>
              <a:t>Unit 4 </a:t>
            </a:r>
            <a:endParaRPr lang="en-US" altLang="zh-CN" sz="3600" b="1" i="1" dirty="0" smtClean="0">
              <a:latin typeface="Georgia" panose="02040502050405020303" pitchFamily="18" charset="0"/>
            </a:endParaRPr>
          </a:p>
          <a:p>
            <a:pPr algn="ctr"/>
            <a:r>
              <a:rPr lang="en-US" altLang="zh-CN" sz="3600" b="1" i="1" dirty="0" smtClean="0">
                <a:latin typeface="Georgia" panose="02040502050405020303" pitchFamily="18" charset="0"/>
              </a:rPr>
              <a:t>           L23 Shopping Online </a:t>
            </a:r>
            <a:endParaRPr lang="en-US" altLang="zh-CN" sz="3600" b="1" i="1" dirty="0" smtClean="0">
              <a:latin typeface="Georgia" panose="02040502050405020303" pitchFamily="18" charset="0"/>
            </a:endParaRPr>
          </a:p>
          <a:p>
            <a:pPr algn="ctr"/>
            <a:r>
              <a:rPr lang="en-US" altLang="zh-CN" sz="3600" b="1" i="1" dirty="0" smtClean="0">
                <a:latin typeface="Georgia" panose="02040502050405020303" pitchFamily="18" charset="0"/>
                <a:sym typeface="+mn-ea"/>
              </a:rPr>
              <a:t>           L24   Etta's Teddy Bear </a:t>
            </a:r>
            <a:endParaRPr lang="en-US" altLang="zh-CN" sz="3600" b="1" i="1" dirty="0" smtClean="0">
              <a:latin typeface="Georgia" panose="02040502050405020303" pitchFamily="18" charset="0"/>
              <a:sym typeface="+mn-ea"/>
            </a:endParaRPr>
          </a:p>
        </p:txBody>
      </p:sp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2458" y="0"/>
            <a:ext cx="2100777" cy="58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2000" cy="6858000"/>
          </a:xfrm>
          <a:prstGeom prst="rect">
            <a:avLst/>
          </a:prstGeom>
        </p:spPr>
      </p:pic>
      <p:pic>
        <p:nvPicPr>
          <p:cNvPr id="6" name="图片 5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0"/>
            <a:ext cx="2100777" cy="580835"/>
          </a:xfrm>
          <a:prstGeom prst="rect">
            <a:avLst/>
          </a:prstGeom>
        </p:spPr>
      </p:pic>
      <p:sp>
        <p:nvSpPr>
          <p:cNvPr id="2" name="文本框 17"/>
          <p:cNvSpPr txBox="1"/>
          <p:nvPr/>
        </p:nvSpPr>
        <p:spPr>
          <a:xfrm>
            <a:off x="1673225" y="1643380"/>
            <a:ext cx="969645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how much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还可以用来询问不可数名词的数量 。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defRPr/>
            </a:pPr>
            <a:r>
              <a:rPr lang="zh-CN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基本句型：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How much </a:t>
            </a:r>
            <a:r>
              <a:rPr lang="zh-CN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＋ 不可数名词 ＋ 其他？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en-US" altLang="zh-CN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17"/>
          <p:cNvSpPr txBox="1"/>
          <p:nvPr/>
        </p:nvSpPr>
        <p:spPr>
          <a:xfrm>
            <a:off x="2141855" y="3241040"/>
            <a:ext cx="969645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例句</a:t>
            </a:r>
            <a:r>
              <a:rPr lang="zh-CN" altLang="en-US" sz="28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How much water 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do you want?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你想要多少水？</a:t>
            </a:r>
            <a:endParaRPr lang="zh-CN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endParaRPr lang="en-US" altLang="zh-CN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6400" name="组合 34"/>
          <p:cNvGrpSpPr/>
          <p:nvPr/>
        </p:nvGrpSpPr>
        <p:grpSpPr bwMode="auto">
          <a:xfrm>
            <a:off x="1673225" y="1022899"/>
            <a:ext cx="1591309" cy="737869"/>
            <a:chOff x="941899" y="3905871"/>
            <a:chExt cx="1592504" cy="738294"/>
          </a:xfrm>
        </p:grpSpPr>
        <p:pic>
          <p:nvPicPr>
            <p:cNvPr id="16407" name="图片 18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41899" y="3905871"/>
              <a:ext cx="370483" cy="620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8" name="矩形 16"/>
            <p:cNvSpPr>
              <a:spLocks noChangeArrowheads="1"/>
            </p:cNvSpPr>
            <p:nvPr/>
          </p:nvSpPr>
          <p:spPr bwMode="auto">
            <a:xfrm>
              <a:off x="1235489" y="3906506"/>
              <a:ext cx="1298914" cy="7376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拓展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95720" y="143487"/>
            <a:ext cx="8215338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800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i="1" dirty="0" smtClean="0">
              <a:latin typeface="Georgia" panose="02040502050405020303" pitchFamily="18" charset="0"/>
            </a:endParaRPr>
          </a:p>
          <a:p>
            <a:endParaRPr lang="en-US" altLang="zh-CN" sz="2800" i="1" dirty="0" smtClean="0">
              <a:latin typeface="Georgia" panose="02040502050405020303" pitchFamily="18" charset="0"/>
              <a:ea typeface="微软雅黑" panose="020B0503020204020204" pitchFamily="34" charset="-122"/>
            </a:endParaRPr>
          </a:p>
        </p:txBody>
      </p:sp>
      <p:pic>
        <p:nvPicPr>
          <p:cNvPr id="6" name="图片 5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188" y="0"/>
            <a:ext cx="2100777" cy="580835"/>
          </a:xfrm>
          <a:prstGeom prst="rect">
            <a:avLst/>
          </a:prstGeom>
        </p:spPr>
      </p:pic>
      <p:sp>
        <p:nvSpPr>
          <p:cNvPr id="19461" name="文本框 17"/>
          <p:cNvSpPr txBox="1"/>
          <p:nvPr/>
        </p:nvSpPr>
        <p:spPr>
          <a:xfrm>
            <a:off x="5639753" y="755333"/>
            <a:ext cx="4540250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Let’s </a:t>
            </a:r>
            <a:r>
              <a:rPr lang="en-US" altLang="zh-CN" sz="2800" b="1" i="1" dirty="0" smtClean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take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it.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咱们买它吧。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87220" y="3590925"/>
            <a:ext cx="104343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Let’s take it.</a:t>
            </a:r>
            <a:r>
              <a:rPr lang="zh-CN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购物时的常用语。当选定商品，建议同伴购买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17"/>
          <p:cNvSpPr txBox="1"/>
          <p:nvPr/>
        </p:nvSpPr>
        <p:spPr>
          <a:xfrm>
            <a:off x="2721610" y="4112895"/>
            <a:ext cx="916178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take+</a:t>
            </a:r>
            <a:r>
              <a:rPr lang="zh-CN" altLang="en-US" sz="2800" b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宾格（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it/them</a:t>
            </a:r>
            <a:r>
              <a:rPr lang="zh-CN" altLang="en-US" sz="2800" b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）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5755" y="755650"/>
            <a:ext cx="3532505" cy="27444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640070" y="2262505"/>
            <a:ext cx="8139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</a:t>
            </a:r>
            <a:r>
              <a:rPr lang="en-US" altLang="zh-CN" sz="2800" b="1" i="1" dirty="0" smtClean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t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a</a:t>
            </a:r>
            <a:r>
              <a:rPr lang="en-US" altLang="zh-CN" sz="2800" b="1" i="1" dirty="0" smtClean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k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e            v.   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(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动词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)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购买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</a:t>
            </a:r>
            <a:endParaRPr lang="zh-CN" altLang="en-US" sz="2800" b="1" dirty="0" smtClean="0">
              <a:solidFill>
                <a:srgbClr val="FF0000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5590" y="2262505"/>
            <a:ext cx="1071880" cy="54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2000" cy="6858000"/>
          </a:xfrm>
          <a:prstGeom prst="rect">
            <a:avLst/>
          </a:prstGeom>
        </p:spPr>
      </p:pic>
      <p:pic>
        <p:nvPicPr>
          <p:cNvPr id="6" name="图片 5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188" y="0"/>
            <a:ext cx="2100777" cy="58083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9680" y="0"/>
            <a:ext cx="8215338" cy="4115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800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2800" i="1" dirty="0" smtClean="0">
              <a:latin typeface="Georgia" panose="02040502050405020303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30195" y="4803140"/>
            <a:ext cx="92411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—</a:t>
            </a:r>
            <a:r>
              <a:rPr lang="en-US" altLang="zh-CN" sz="28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Do you like this T-­shirt</a:t>
            </a:r>
            <a:r>
              <a:rPr lang="zh-CN" altLang="zh-CN" sz="28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？</a:t>
            </a:r>
            <a:endParaRPr lang="zh-CN" altLang="zh-CN" sz="2800" b="1" i="1" dirty="0" smtClean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—</a:t>
            </a:r>
            <a:r>
              <a:rPr lang="en-US" altLang="zh-CN" sz="28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Yes</a:t>
            </a:r>
            <a:r>
              <a:rPr lang="zh-CN" altLang="zh-CN" sz="28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，</a:t>
            </a:r>
            <a:r>
              <a:rPr lang="en-US" altLang="zh-CN" sz="28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I do.</a:t>
            </a:r>
            <a:endParaRPr lang="en-US" altLang="zh-CN" sz="2800" i="1" dirty="0">
              <a:solidFill>
                <a:schemeClr val="tx1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995" y="581025"/>
            <a:ext cx="2868930" cy="2045970"/>
          </a:xfrm>
          <a:prstGeom prst="rect">
            <a:avLst/>
          </a:prstGeom>
        </p:spPr>
      </p:pic>
      <p:sp>
        <p:nvSpPr>
          <p:cNvPr id="20493" name="文本框 17"/>
          <p:cNvSpPr txBox="1">
            <a:spLocks noChangeArrowheads="1"/>
          </p:cNvSpPr>
          <p:nvPr/>
        </p:nvSpPr>
        <p:spPr bwMode="auto">
          <a:xfrm>
            <a:off x="4182110" y="1428142"/>
            <a:ext cx="653732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Do you like shopping online? </a:t>
            </a:r>
            <a:endParaRPr lang="en-US" altLang="zh-CN" sz="24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你喜欢网上购物吗？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73985" y="2737485"/>
            <a:ext cx="93973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由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do</a:t>
            </a:r>
            <a:r>
              <a:rPr lang="zh-CN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引导的一般疑问句，用来询问对方是否喜欢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……</a:t>
            </a:r>
            <a:endParaRPr lang="zh-CN" altLang="en-US" sz="2800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89020" y="3183255"/>
            <a:ext cx="58312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Do</a:t>
            </a:r>
            <a:r>
              <a:rPr lang="en-US" altLang="zh-CN" sz="28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you like…</a:t>
            </a:r>
            <a:r>
              <a:rPr lang="zh-CN" altLang="zh-CN" sz="28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？</a:t>
            </a:r>
            <a:endParaRPr lang="zh-CN" altLang="en-US" sz="2800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12185" y="3989705"/>
            <a:ext cx="58312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Y</a:t>
            </a:r>
            <a:r>
              <a:rPr lang="en-US" altLang="zh-CN" sz="28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es, I 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do</a:t>
            </a:r>
            <a:r>
              <a:rPr lang="en-US" altLang="zh-CN" sz="28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./No, I 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don’t</a:t>
            </a:r>
            <a:r>
              <a:rPr lang="en-US" altLang="zh-CN" sz="28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.</a:t>
            </a:r>
            <a:endParaRPr lang="zh-CN" altLang="en-US" sz="2800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grpSp>
        <p:nvGrpSpPr>
          <p:cNvPr id="15" name="组合 11"/>
          <p:cNvGrpSpPr/>
          <p:nvPr/>
        </p:nvGrpSpPr>
        <p:grpSpPr bwMode="auto">
          <a:xfrm>
            <a:off x="8466455" y="3451225"/>
            <a:ext cx="3000375" cy="3531235"/>
            <a:chOff x="0" y="0"/>
            <a:chExt cx="2608766" cy="2802257"/>
          </a:xfrm>
        </p:grpSpPr>
        <p:pic>
          <p:nvPicPr>
            <p:cNvPr id="28690" name="图片 13" descr="2531170_134832903236_2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94" t="12059" r="50000" b="16396"/>
            <a:stretch>
              <a:fillRect/>
            </a:stretch>
          </p:blipFill>
          <p:spPr bwMode="auto">
            <a:xfrm>
              <a:off x="0" y="0"/>
              <a:ext cx="2608766" cy="2802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91" name="TextBox 14"/>
            <p:cNvSpPr txBox="1">
              <a:spLocks noChangeArrowheads="1"/>
            </p:cNvSpPr>
            <p:nvPr/>
          </p:nvSpPr>
          <p:spPr bwMode="auto">
            <a:xfrm>
              <a:off x="64944" y="103787"/>
              <a:ext cx="2109028" cy="2123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b="1" i="1" dirty="0">
                  <a:latin typeface="Georgia" panose="02040502050405020303" pitchFamily="18" charset="0"/>
                  <a:ea typeface="微软雅黑 Light" panose="020B0502040204020203" pitchFamily="34" charset="-122"/>
                  <a:cs typeface="Georgia" panose="02040502050405020303" pitchFamily="18" charset="0"/>
                </a:rPr>
                <a:t>Do you   </a:t>
              </a:r>
              <a:endParaRPr lang="en-US" altLang="zh-CN" sz="2800" b="1" i="1" dirty="0">
                <a:latin typeface="Georgia" panose="02040502050405020303" pitchFamily="18" charset="0"/>
                <a:ea typeface="微软雅黑 Light" panose="020B0502040204020203" pitchFamily="34" charset="-122"/>
                <a:cs typeface="Georgia" panose="02040502050405020303" pitchFamily="18" charset="0"/>
              </a:endParaRPr>
            </a:p>
            <a:p>
              <a:r>
                <a:rPr lang="en-US" altLang="zh-CN" sz="2800" b="1" i="1" dirty="0">
                  <a:latin typeface="Georgia" panose="02040502050405020303" pitchFamily="18" charset="0"/>
                  <a:ea typeface="微软雅黑 Light" panose="020B0502040204020203" pitchFamily="34" charset="-122"/>
                  <a:cs typeface="Georgia" panose="02040502050405020303" pitchFamily="18" charset="0"/>
                </a:rPr>
                <a:t>Do you  </a:t>
              </a:r>
              <a:endParaRPr lang="en-US" altLang="zh-CN" sz="2800" b="1" i="1" dirty="0">
                <a:latin typeface="Georgia" panose="02040502050405020303" pitchFamily="18" charset="0"/>
                <a:ea typeface="微软雅黑 Light" panose="020B0502040204020203" pitchFamily="34" charset="-122"/>
                <a:cs typeface="Georgia" panose="02040502050405020303" pitchFamily="18" charset="0"/>
              </a:endParaRPr>
            </a:p>
            <a:p>
              <a:r>
                <a:rPr lang="en-US" altLang="zh-CN" sz="2800" b="1" i="1" dirty="0">
                  <a:latin typeface="Georgia" panose="02040502050405020303" pitchFamily="18" charset="0"/>
                  <a:ea typeface="微软雅黑 Light" panose="020B0502040204020203" pitchFamily="34" charset="-122"/>
                  <a:cs typeface="Georgia" panose="02040502050405020303" pitchFamily="18" charset="0"/>
                </a:rPr>
                <a:t>Yes, I do.</a:t>
              </a:r>
              <a:endParaRPr lang="en-US" altLang="zh-CN" sz="2800" b="1" i="1" dirty="0">
                <a:latin typeface="Georgia" panose="02040502050405020303" pitchFamily="18" charset="0"/>
                <a:ea typeface="微软雅黑 Light" panose="020B0502040204020203" pitchFamily="34" charset="-122"/>
                <a:cs typeface="Georgia" panose="02040502050405020303" pitchFamily="18" charset="0"/>
              </a:endParaRPr>
            </a:p>
            <a:p>
              <a:r>
                <a:rPr lang="en-US" altLang="zh-CN" sz="2800" b="1" i="1" dirty="0">
                  <a:latin typeface="Georgia" panose="02040502050405020303" pitchFamily="18" charset="0"/>
                  <a:ea typeface="微软雅黑 Light" panose="020B0502040204020203" pitchFamily="34" charset="-122"/>
                  <a:cs typeface="Georgia" panose="02040502050405020303" pitchFamily="18" charset="0"/>
                </a:rPr>
                <a:t>Do you   </a:t>
              </a:r>
              <a:endParaRPr lang="en-US" altLang="zh-CN" sz="2800" b="1" i="1" dirty="0">
                <a:latin typeface="Georgia" panose="02040502050405020303" pitchFamily="18" charset="0"/>
                <a:ea typeface="微软雅黑 Light" panose="020B0502040204020203" pitchFamily="34" charset="-122"/>
                <a:cs typeface="Georgia" panose="02040502050405020303" pitchFamily="18" charset="0"/>
              </a:endParaRPr>
            </a:p>
            <a:p>
              <a:r>
                <a:rPr lang="en-US" altLang="zh-CN" sz="2800" b="1" i="1" dirty="0">
                  <a:latin typeface="Georgia" panose="02040502050405020303" pitchFamily="18" charset="0"/>
                  <a:ea typeface="微软雅黑 Light" panose="020B0502040204020203" pitchFamily="34" charset="-122"/>
                  <a:cs typeface="Georgia" panose="02040502050405020303" pitchFamily="18" charset="0"/>
                </a:rPr>
                <a:t>Do you  </a:t>
              </a:r>
              <a:endParaRPr lang="en-US" altLang="zh-CN" sz="2800" b="1" i="1" dirty="0">
                <a:latin typeface="Georgia" panose="02040502050405020303" pitchFamily="18" charset="0"/>
                <a:ea typeface="微软雅黑 Light" panose="020B0502040204020203" pitchFamily="34" charset="-122"/>
                <a:cs typeface="Georgia" panose="02040502050405020303" pitchFamily="18" charset="0"/>
              </a:endParaRPr>
            </a:p>
            <a:p>
              <a:r>
                <a:rPr lang="en-US" altLang="zh-CN" sz="2800" b="1" i="1" dirty="0">
                  <a:latin typeface="Georgia" panose="02040502050405020303" pitchFamily="18" charset="0"/>
                  <a:ea typeface="微软雅黑 Light" panose="020B0502040204020203" pitchFamily="34" charset="-122"/>
                  <a:cs typeface="Georgia" panose="02040502050405020303" pitchFamily="18" charset="0"/>
                </a:rPr>
                <a:t>No, I don’t.</a:t>
              </a:r>
              <a:endParaRPr lang="zh-CN" altLang="en-US" sz="2800" b="1" i="1" dirty="0">
                <a:latin typeface="Georgia" panose="02040502050405020303" pitchFamily="18" charset="0"/>
                <a:ea typeface="微软雅黑 Light" panose="020B0502040204020203" pitchFamily="34" charset="-122"/>
                <a:cs typeface="Georgia" panose="02040502050405020303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2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010920" y="581025"/>
            <a:ext cx="9657715" cy="6144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400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I.我会</a:t>
            </a:r>
            <a:r>
              <a:rPr lang="en-US" altLang="zh-CN" sz="2800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选。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</a:t>
            </a:r>
            <a:r>
              <a:rPr lang="zh-CN" altLang="en-US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（</a:t>
            </a: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）1. </a:t>
            </a:r>
            <a:r>
              <a:rPr lang="en-US" altLang="zh-CN" sz="2800" i="1" u="sng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 </a:t>
            </a: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go to the park． 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A．Lets              B．Let’s          C.Let’s me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（     ）2. 一How  </a:t>
            </a:r>
            <a:r>
              <a:rPr lang="en-US" altLang="zh-CN" sz="2800" i="1" u="sng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 </a:t>
            </a: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is it？ 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       一Two yuan．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A.about             B．many        C.much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（     ）3．</a:t>
            </a:r>
            <a:r>
              <a:rPr lang="en-US" altLang="zh-CN" sz="2800" i="1" u="sng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 </a:t>
            </a: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online is fun and easy．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A．Shopping   B．Shop         C．Shoping     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（     ）4．I  want  </a:t>
            </a:r>
            <a:r>
              <a:rPr lang="en-US" altLang="zh-CN" sz="2800" i="1" u="sng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 </a:t>
            </a: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buy a new book.  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A. in                   B. to                  C.of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28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(     ) 5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en-US" altLang="zh-CN" sz="2800" i="1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—Do you like this coat?</a:t>
            </a:r>
            <a:endParaRPr lang="zh-CN" altLang="zh-CN" sz="2800" i="1" dirty="0" smtClean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2800" i="1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	      —________</a:t>
            </a:r>
            <a:endParaRPr lang="en-US" altLang="zh-CN" sz="2800" i="1" dirty="0" smtClean="0">
              <a:latin typeface="Georgia" panose="02040502050405020303" pitchFamily="18" charset="0"/>
              <a:cs typeface="Georgia" panose="02040502050405020303" pitchFamily="18" charset="0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2800" i="1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          A. No, I do.     B. Yes, I am.     C. Yes, I do</a:t>
            </a:r>
            <a:r>
              <a:rPr lang="en-US" altLang="zh-CN" sz="2400" i="1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.</a:t>
            </a:r>
            <a:endParaRPr lang="zh-CN" altLang="zh-CN" sz="2400" i="1" dirty="0" smtClean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fontAlgn="auto">
              <a:lnSpc>
                <a:spcPct val="100000"/>
              </a:lnSpc>
            </a:pPr>
            <a:endParaRPr lang="en-US" altLang="zh-CN" sz="24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1382965" y="1923401"/>
            <a:ext cx="7715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 C</a:t>
            </a:r>
            <a:r>
              <a:rPr lang="en-US" altLang="zh-CN" sz="2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endParaRPr lang="zh-CN" altLang="en-US" sz="24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10" name="图片 9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188" y="0"/>
            <a:ext cx="2100777" cy="580835"/>
          </a:xfrm>
          <a:prstGeom prst="rect">
            <a:avLst/>
          </a:prstGeom>
        </p:spPr>
      </p:pic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1527745" y="4016361"/>
            <a:ext cx="7715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 </a:t>
            </a:r>
            <a:r>
              <a:rPr lang="en-US" altLang="zh-CN" sz="2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</a:t>
            </a:r>
            <a:endParaRPr lang="zh-CN" altLang="en-US" sz="24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1462975" y="1107426"/>
            <a:ext cx="7715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  </a:t>
            </a:r>
            <a:r>
              <a:rPr lang="en-US" altLang="zh-CN" sz="2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endParaRPr lang="zh-CN" altLang="en-US" sz="24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527745" y="3059416"/>
            <a:ext cx="7715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 </a:t>
            </a:r>
            <a:r>
              <a:rPr lang="en-US" altLang="zh-CN" sz="2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endParaRPr lang="zh-CN" altLang="en-US" sz="24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1463040" y="4967605"/>
            <a:ext cx="90043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endParaRPr lang="zh-CN" altLang="en-US" sz="2800" b="1" i="1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31221" y="1939468"/>
            <a:ext cx="615668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询问某物的价格用</a:t>
            </a:r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how much.</a:t>
            </a:r>
            <a:endParaRPr lang="en-US" altLang="zh-CN" sz="2400" b="1" i="1" dirty="0">
              <a:solidFill>
                <a:srgbClr val="FF0000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03966" y="1000303"/>
            <a:ext cx="615668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Let’s+</a:t>
            </a:r>
            <a:r>
              <a:rPr lang="en-US" altLang="zh-CN" sz="2400" b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动词原</a:t>
            </a:r>
            <a:r>
              <a:rPr lang="zh-CN" altLang="en-US" sz="2400" b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形</a:t>
            </a:r>
            <a:endParaRPr lang="zh-CN" altLang="en-US" sz="2400" b="1" dirty="0">
              <a:solidFill>
                <a:srgbClr val="FF0000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13566" y="4410888"/>
            <a:ext cx="615668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want to</a:t>
            </a:r>
            <a:r>
              <a:rPr lang="en-US" altLang="zh-CN" sz="2400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+</a:t>
            </a:r>
            <a:r>
              <a:rPr lang="en-US" altLang="zh-CN" sz="2400" b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动词原</a:t>
            </a:r>
            <a:r>
              <a:rPr lang="zh-CN" altLang="en-US" sz="2400" b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形</a:t>
            </a:r>
            <a:endParaRPr lang="zh-CN" altLang="en-US" sz="2400" b="1" dirty="0">
              <a:solidFill>
                <a:srgbClr val="FF0000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95736" y="5125898"/>
            <a:ext cx="615668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00000"/>
              </a:lnSpc>
              <a:buClrTx/>
              <a:buSzTx/>
              <a:buNone/>
              <a:defRPr/>
            </a:pPr>
            <a:r>
              <a:rPr lang="zh-CN" altLang="en-US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Do you</a:t>
            </a:r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,</a:t>
            </a:r>
            <a:r>
              <a:rPr lang="zh-CN" altLang="en-US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</a:t>
            </a:r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d</a:t>
            </a:r>
            <a:r>
              <a:rPr lang="zh-CN" altLang="en-US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o you</a:t>
            </a:r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,</a:t>
            </a:r>
            <a:r>
              <a:rPr lang="zh-CN" altLang="en-US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Yes, I do.</a:t>
            </a:r>
            <a:endParaRPr lang="zh-CN" altLang="en-US" sz="2400" b="1" i="1" dirty="0">
              <a:solidFill>
                <a:srgbClr val="FF0000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l" fontAlgn="auto">
              <a:lnSpc>
                <a:spcPct val="100000"/>
              </a:lnSpc>
              <a:buClrTx/>
              <a:buSzTx/>
              <a:buNone/>
              <a:defRPr/>
            </a:pPr>
            <a:r>
              <a:rPr lang="zh-CN" altLang="en-US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Do you</a:t>
            </a:r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,</a:t>
            </a:r>
            <a:r>
              <a:rPr lang="zh-CN" altLang="en-US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</a:t>
            </a:r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d</a:t>
            </a:r>
            <a:r>
              <a:rPr lang="zh-CN" altLang="en-US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o you</a:t>
            </a:r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,</a:t>
            </a:r>
            <a:r>
              <a:rPr lang="zh-CN" altLang="en-US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No, I don’t</a:t>
            </a:r>
            <a:r>
              <a:rPr lang="en-US" altLang="zh-CN" sz="2400" i="1" dirty="0">
                <a:solidFill>
                  <a:srgbClr val="FF0000"/>
                </a:solidFill>
                <a:latin typeface="Georgia" panose="02040502050405020303" pitchFamily="18" charset="0"/>
                <a:ea typeface="微软雅黑 Light" panose="020B0502040204020203" pitchFamily="34" charset="-122"/>
                <a:cs typeface="Georgia" panose="02040502050405020303" pitchFamily="18" charset="0"/>
                <a:sym typeface="+mn-ea"/>
              </a:rPr>
              <a:t>.</a:t>
            </a:r>
            <a:endParaRPr lang="en-US" altLang="zh-CN" sz="2400" i="1" dirty="0">
              <a:solidFill>
                <a:srgbClr val="FF0000"/>
              </a:solidFill>
              <a:latin typeface="Georgia" panose="02040502050405020303" pitchFamily="18" charset="0"/>
              <a:ea typeface="微软雅黑 Light" panose="020B0502040204020203" pitchFamily="34" charset="-122"/>
              <a:cs typeface="Georgia" panose="02040502050405020303" pitchFamily="18" charset="0"/>
            </a:endParaRPr>
          </a:p>
          <a:p>
            <a:pPr algn="l" fontAlgn="auto">
              <a:lnSpc>
                <a:spcPct val="100000"/>
              </a:lnSpc>
              <a:buClrTx/>
              <a:buSzTx/>
              <a:buNone/>
              <a:defRPr/>
            </a:pPr>
            <a:endParaRPr lang="en-US" altLang="zh-CN" sz="2400" i="1" dirty="0">
              <a:solidFill>
                <a:srgbClr val="FF0000"/>
              </a:solidFill>
              <a:latin typeface="Georgia" panose="02040502050405020303" pitchFamily="18" charset="0"/>
              <a:ea typeface="微软雅黑 Light" panose="020B0502040204020203" pitchFamily="34" charset="-122"/>
              <a:cs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8" grpId="0"/>
      <p:bldP spid="9" grpId="0"/>
      <p:bldP spid="13" grpId="0"/>
      <p:bldP spid="14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4635" y="0"/>
            <a:ext cx="10988675" cy="7461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zh-CN" sz="2400" i="1" dirty="0" smtClean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(</a:t>
            </a:r>
            <a:r>
              <a:rPr lang="zh-CN" altLang="en-US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　　</a:t>
            </a:r>
            <a:r>
              <a:rPr lang="en-US" altLang="zh-CN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) 6.</a:t>
            </a:r>
            <a:r>
              <a:rPr lang="en-US" altLang="zh-CN" sz="2800" i="1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I don’t like bananas.______ I like oranges.</a:t>
            </a:r>
            <a:endParaRPr lang="zh-CN" altLang="zh-CN" sz="2800" i="1" dirty="0" smtClean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marL="36195" fontAlgn="auto">
              <a:lnSpc>
                <a:spcPct val="150000"/>
              </a:lnSpc>
              <a:spcBef>
                <a:spcPts val="600"/>
              </a:spcBef>
            </a:pPr>
            <a:r>
              <a:rPr lang="en-US" altLang="zh-CN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        </a:t>
            </a:r>
            <a:r>
              <a:rPr lang="en-US" altLang="zh-CN" sz="2800" i="1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A. But		B. And	      C. Or</a:t>
            </a:r>
            <a:endParaRPr lang="en-US" altLang="zh-CN" sz="2800" i="1" dirty="0" smtClean="0">
              <a:latin typeface="Georgia" panose="02040502050405020303" pitchFamily="18" charset="0"/>
              <a:cs typeface="Georgia" panose="02040502050405020303" pitchFamily="18" charset="0"/>
              <a:sym typeface="+mn-ea"/>
            </a:endParaRPr>
          </a:p>
          <a:p>
            <a:pPr marL="36195" fontAlgn="auto">
              <a:lnSpc>
                <a:spcPct val="150000"/>
              </a:lnSpc>
              <a:spcBef>
                <a:spcPts val="600"/>
              </a:spcBef>
            </a:pPr>
            <a:r>
              <a:rPr lang="en-US" altLang="zh-CN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</a:t>
            </a:r>
            <a:r>
              <a:rPr lang="zh-CN" altLang="en-US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　　</a:t>
            </a:r>
            <a:r>
              <a:rPr lang="en-US" altLang="zh-CN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)7.</a:t>
            </a: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Let's go to ________. 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  <a:p>
            <a:pPr marL="36195" fontAlgn="auto">
              <a:lnSpc>
                <a:spcPct val="130000"/>
              </a:lnSpc>
              <a:spcBef>
                <a:spcPts val="600"/>
              </a:spcBef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A. </a:t>
            </a:r>
            <a:r>
              <a:rPr lang="en-US" altLang="zh-CN" sz="28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park	 B</a:t>
            </a: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. the </a:t>
            </a:r>
            <a:r>
              <a:rPr lang="en-US" altLang="zh-CN" sz="28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park      C</a:t>
            </a: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. at park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36195" fontAlgn="auto">
              <a:lnSpc>
                <a:spcPct val="150000"/>
              </a:lnSpc>
              <a:spcBef>
                <a:spcPts val="600"/>
              </a:spcBef>
              <a:tabLst>
                <a:tab pos="4298950" algn="l"/>
                <a:tab pos="6271895" algn="l"/>
              </a:tabLst>
            </a:pPr>
            <a:r>
              <a:rPr lang="en-US" altLang="zh-CN" sz="2400" i="1" dirty="0" smtClean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        )8.</a:t>
            </a: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We can shop________. 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  <a:p>
            <a:pPr marL="36195" fontAlgn="auto">
              <a:lnSpc>
                <a:spcPct val="150000"/>
              </a:lnSpc>
              <a:spcBef>
                <a:spcPts val="600"/>
              </a:spcBef>
              <a:tabLst>
                <a:tab pos="4298950" algn="l"/>
                <a:tab pos="6271895" algn="l"/>
              </a:tabLst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A. </a:t>
            </a:r>
            <a:r>
              <a:rPr lang="en-US" altLang="zh-CN" sz="28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line               B</a:t>
            </a: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. at </a:t>
            </a:r>
            <a:r>
              <a:rPr lang="en-US" altLang="zh-CN" sz="28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line        C</a:t>
            </a: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. online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  <a:p>
            <a:pPr marL="36195" fontAlgn="auto">
              <a:lnSpc>
                <a:spcPct val="150000"/>
              </a:lnSpc>
              <a:spcBef>
                <a:spcPts val="600"/>
              </a:spcBef>
              <a:tabLst>
                <a:tab pos="4298950" algn="l"/>
                <a:tab pos="6271895" algn="l"/>
              </a:tabLst>
            </a:pPr>
            <a:r>
              <a:rPr lang="en-US" altLang="zh-CN" sz="28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(       )</a:t>
            </a: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9.These shoes are good. Let's ________ them. 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36195" fontAlgn="auto">
              <a:lnSpc>
                <a:spcPct val="150000"/>
              </a:lnSpc>
              <a:spcBef>
                <a:spcPts val="600"/>
              </a:spcBef>
              <a:tabLst>
                <a:tab pos="4298950" algn="l"/>
                <a:tab pos="6271895" algn="l"/>
              </a:tabLst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A. </a:t>
            </a:r>
            <a:r>
              <a:rPr lang="en-US" altLang="zh-CN" sz="28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take               B</a:t>
            </a: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. </a:t>
            </a:r>
            <a:r>
              <a:rPr lang="en-US" altLang="zh-CN" sz="28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taking        C</a:t>
            </a: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. to take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36195" fontAlgn="auto">
              <a:lnSpc>
                <a:spcPct val="150000"/>
              </a:lnSpc>
              <a:spcBef>
                <a:spcPts val="600"/>
              </a:spcBef>
              <a:tabLst>
                <a:tab pos="4298950" algn="l"/>
                <a:tab pos="6271895" algn="l"/>
              </a:tabLst>
            </a:pP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36195" fontAlgn="auto">
              <a:lnSpc>
                <a:spcPct val="150000"/>
              </a:lnSpc>
              <a:spcBef>
                <a:spcPts val="600"/>
              </a:spcBef>
            </a:pPr>
            <a:endParaRPr lang="en-US" altLang="zh-CN" sz="2400" i="1" dirty="0" smtClean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pic>
        <p:nvPicPr>
          <p:cNvPr id="9" name="图片 8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188" y="0"/>
            <a:ext cx="2100777" cy="580835"/>
          </a:xfrm>
          <a:prstGeom prst="rect">
            <a:avLst/>
          </a:prstGeom>
        </p:spPr>
      </p:pic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1776665" y="645140"/>
            <a:ext cx="771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</a:t>
            </a:r>
            <a:endParaRPr lang="zh-CN" altLang="en-US" sz="2800" b="1" i="1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1776665" y="2048490"/>
            <a:ext cx="7715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</a:t>
            </a:r>
            <a:endParaRPr lang="zh-CN" altLang="en-US" sz="2800" b="1" i="1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1776665" y="3338810"/>
            <a:ext cx="7715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 C</a:t>
            </a:r>
            <a:endParaRPr lang="zh-CN" altLang="en-US" sz="2800" b="1" i="1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1776665" y="4758670"/>
            <a:ext cx="771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</a:t>
            </a:r>
            <a:endParaRPr lang="zh-CN" altLang="en-US" sz="2800" b="1" i="1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95475" y="5401741"/>
            <a:ext cx="6156684" cy="576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let's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后接动词原形。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13015" y="1105535"/>
            <a:ext cx="7477760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前后一致用</a:t>
            </a:r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and</a:t>
            </a:r>
            <a:r>
              <a:rPr lang="zh-CN" altLang="en-US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，</a:t>
            </a:r>
            <a:endParaRPr lang="zh-CN" altLang="en-US" sz="2400" b="1" i="1" dirty="0">
              <a:solidFill>
                <a:srgbClr val="FF0000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前后不一致用</a:t>
            </a:r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but.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44970" y="2048510"/>
            <a:ext cx="7477760" cy="576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固定搭配</a:t>
            </a:r>
            <a:r>
              <a:rPr lang="en-US" altLang="zh-CN" sz="2400" b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05370" y="3000375"/>
            <a:ext cx="7477760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shop online </a:t>
            </a:r>
            <a:r>
              <a:rPr lang="zh-CN" altLang="en-US" sz="2400" b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网上购物，</a:t>
            </a:r>
            <a:endParaRPr lang="zh-CN" altLang="en-US" sz="2400" b="1" dirty="0">
              <a:solidFill>
                <a:srgbClr val="FF0000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                      </a:t>
            </a:r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can</a:t>
            </a:r>
            <a:r>
              <a:rPr lang="zh-CN" altLang="en-US" sz="2400" b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后加动词原形</a:t>
            </a:r>
            <a:r>
              <a:rPr lang="en-US" altLang="zh-CN" sz="2400" b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4" grpId="0"/>
      <p:bldP spid="18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2000" cy="6939915"/>
          </a:xfrm>
          <a:prstGeom prst="rect">
            <a:avLst/>
          </a:prstGeom>
        </p:spPr>
      </p:pic>
      <p:pic>
        <p:nvPicPr>
          <p:cNvPr id="18" name="图片 17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0"/>
            <a:ext cx="2100777" cy="5808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65150" y="412115"/>
            <a:ext cx="80708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0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II</a:t>
            </a:r>
            <a:r>
              <a:rPr lang="en-US" altLang="zh-CN" sz="2800" b="0" dirty="0">
                <a:latin typeface="黑体" panose="02010609060101010101" pitchFamily="49" charset="-122"/>
                <a:ea typeface="黑体" panose="02010609060101010101" pitchFamily="49" charset="-122"/>
                <a:cs typeface="Georgia" panose="02040502050405020303" pitchFamily="18" charset="0"/>
              </a:rPr>
              <a:t>.</a:t>
            </a:r>
            <a:r>
              <a:rPr lang="zh-CN" sz="2800" b="0" dirty="0">
                <a:latin typeface="黑体" panose="02010609060101010101" pitchFamily="49" charset="-122"/>
                <a:ea typeface="黑体" panose="02010609060101010101" pitchFamily="49" charset="-122"/>
                <a:cs typeface="Georgia" panose="02040502050405020303" pitchFamily="18" charset="0"/>
              </a:rPr>
              <a:t>用所给单词的适当形式填空。</a:t>
            </a:r>
            <a:endParaRPr lang="en-US" sz="2800" b="0" i="1" dirty="0">
              <a:latin typeface="Georgia" panose="02040502050405020303" pitchFamily="18" charset="0"/>
              <a:ea typeface="宋体" panose="02010600030101010101" pitchFamily="2" charset="-122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b="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1</a:t>
            </a:r>
            <a:r>
              <a:rPr lang="zh-CN" sz="2800" b="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．</a:t>
            </a:r>
            <a:r>
              <a:rPr lang="en-US" sz="2800" b="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Let’s</a:t>
            </a:r>
            <a:r>
              <a:rPr lang="en-US" sz="2800" b="0" i="1" u="sng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               </a:t>
            </a:r>
            <a:r>
              <a:rPr lang="en-US" sz="2800" b="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(buy) some tea in a tea shop.  </a:t>
            </a:r>
            <a:endParaRPr lang="en-US" sz="2800" b="0" i="1" dirty="0">
              <a:latin typeface="Georgia" panose="02040502050405020303" pitchFamily="18" charset="0"/>
              <a:ea typeface="宋体" panose="02010600030101010101" pitchFamily="2" charset="-122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b="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2</a:t>
            </a:r>
            <a:r>
              <a:rPr lang="zh-CN" sz="2800" b="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．</a:t>
            </a:r>
            <a:r>
              <a:rPr lang="en-US" sz="2800" b="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My brother</a:t>
            </a:r>
            <a:r>
              <a:rPr lang="en-US" sz="2800" b="0" i="1" u="sng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                 </a:t>
            </a:r>
            <a:r>
              <a:rPr lang="en-US" sz="2800" b="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(want) to buy some toys. </a:t>
            </a:r>
            <a:endParaRPr lang="en-US" sz="2800" b="0" i="1" dirty="0">
              <a:latin typeface="Georgia" panose="02040502050405020303" pitchFamily="18" charset="0"/>
              <a:ea typeface="宋体" panose="02010600030101010101" pitchFamily="2" charset="-122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b="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3</a:t>
            </a:r>
            <a:r>
              <a:rPr lang="zh-CN" sz="2800" b="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．</a:t>
            </a:r>
            <a:r>
              <a:rPr lang="en-US" sz="2800" b="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Do you like</a:t>
            </a:r>
            <a:r>
              <a:rPr lang="en-US" sz="2800" b="0" i="1" u="sng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                    </a:t>
            </a:r>
            <a:r>
              <a:rPr lang="en-US" sz="2800" b="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(shop) online? </a:t>
            </a:r>
            <a:endParaRPr lang="en-US" sz="2800" b="0" i="1" dirty="0">
              <a:latin typeface="Georgia" panose="02040502050405020303" pitchFamily="18" charset="0"/>
              <a:ea typeface="宋体" panose="02010600030101010101" pitchFamily="2" charset="-122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b="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4</a:t>
            </a:r>
            <a:r>
              <a:rPr lang="zh-CN" sz="2800" b="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．</a:t>
            </a:r>
            <a:r>
              <a:rPr lang="en-US" sz="2800" b="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We can</a:t>
            </a:r>
            <a:r>
              <a:rPr lang="en-US" sz="2800" b="0" i="1" u="sng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               </a:t>
            </a:r>
            <a:r>
              <a:rPr lang="en-US" sz="2800" b="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(buy) ice cream online.</a:t>
            </a:r>
            <a:r>
              <a:rPr lang="en-US" sz="2800" b="1" i="1" dirty="0">
                <a:solidFill>
                  <a:srgbClr val="FF0000"/>
                </a:solidFill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 </a:t>
            </a:r>
            <a:endParaRPr lang="en-US" sz="2800" b="0" i="1" dirty="0">
              <a:latin typeface="Georgia" panose="02040502050405020303" pitchFamily="18" charset="0"/>
              <a:ea typeface="宋体" panose="02010600030101010101" pitchFamily="2" charset="-122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b="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5</a:t>
            </a:r>
            <a:r>
              <a:rPr lang="zh-CN" sz="2800" b="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．</a:t>
            </a:r>
            <a:r>
              <a:rPr lang="en-US" sz="2800" b="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I like</a:t>
            </a:r>
            <a:r>
              <a:rPr lang="en-US" sz="2800" b="0" i="1" u="sng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                </a:t>
            </a:r>
            <a:r>
              <a:rPr lang="en-US" sz="2800" b="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(candy).  </a:t>
            </a:r>
            <a:endParaRPr lang="zh-CN" altLang="en-US" sz="2800" i="1" dirty="0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2030095" y="1213485"/>
            <a:ext cx="13360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buy  </a:t>
            </a:r>
            <a:r>
              <a:rPr lang="en-US" altLang="zh-CN" sz="2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endParaRPr lang="zh-CN" altLang="en-US" sz="24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3117850" y="1825625"/>
            <a:ext cx="13360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wants  </a:t>
            </a:r>
            <a:r>
              <a:rPr lang="en-US" altLang="zh-CN" sz="2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endParaRPr lang="zh-CN" altLang="en-US" sz="24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2959735" y="2559050"/>
            <a:ext cx="26447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shopping  </a:t>
            </a:r>
            <a:r>
              <a:rPr lang="en-US" altLang="zh-CN" sz="2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endParaRPr lang="zh-CN" altLang="en-US" sz="24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2439670" y="3168015"/>
            <a:ext cx="13360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buy  </a:t>
            </a:r>
            <a:r>
              <a:rPr lang="en-US" altLang="zh-CN" sz="2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endParaRPr lang="zh-CN" altLang="en-US" sz="24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2138045" y="3780790"/>
            <a:ext cx="13360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candy  </a:t>
            </a:r>
            <a:r>
              <a:rPr lang="en-US" altLang="zh-CN" sz="2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  </a:t>
            </a:r>
            <a:endParaRPr lang="zh-CN" altLang="en-US" sz="24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  <p:bldP spid="10" grpId="0"/>
      <p:bldP spid="11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" y="0"/>
            <a:ext cx="12192000" cy="6858000"/>
          </a:xfrm>
          <a:prstGeom prst="rect">
            <a:avLst/>
          </a:prstGeom>
        </p:spPr>
      </p:pic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2177" y="1"/>
            <a:ext cx="2100777" cy="58083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3669" y="116632"/>
            <a:ext cx="219075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en-US" altLang="zh-CN" sz="2400" b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III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补全对话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9694" y="761887"/>
            <a:ext cx="7992888" cy="6185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4205" indent="1905">
              <a:lnSpc>
                <a:spcPct val="15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A</a:t>
            </a:r>
            <a:r>
              <a:rPr lang="zh-CN" altLang="en-US" sz="2400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：</a:t>
            </a: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Hello, </a:t>
            </a:r>
            <a:r>
              <a:rPr lang="en-US" altLang="zh-CN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Sarah!</a:t>
            </a:r>
            <a:endParaRPr lang="en-US" altLang="zh-CN" sz="2400" i="1" dirty="0" smtClean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4205" indent="1905">
              <a:lnSpc>
                <a:spcPct val="150000"/>
              </a:lnSpc>
            </a:pPr>
            <a:r>
              <a:rPr lang="en-US" altLang="zh-CN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B</a:t>
            </a:r>
            <a:r>
              <a:rPr lang="zh-CN" altLang="en-US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：</a:t>
            </a:r>
            <a:r>
              <a:rPr lang="en-US" altLang="zh-CN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Hi, Amy! 1. ________</a:t>
            </a:r>
            <a:endParaRPr lang="en-US" altLang="zh-CN" sz="2400" i="1" dirty="0" smtClean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4205" indent="1905">
              <a:lnSpc>
                <a:spcPct val="150000"/>
              </a:lnSpc>
            </a:pPr>
            <a:r>
              <a:rPr lang="en-US" altLang="zh-CN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A</a:t>
            </a:r>
            <a:r>
              <a:rPr lang="zh-CN" altLang="en-US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：</a:t>
            </a: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It's Sunday. 2. ________</a:t>
            </a:r>
            <a:endParaRPr lang="en-US" altLang="zh-CN" sz="24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4205" indent="1905">
              <a:lnSpc>
                <a:spcPct val="15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B</a:t>
            </a:r>
            <a:r>
              <a:rPr lang="zh-CN" altLang="en-US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：</a:t>
            </a: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I want to go to the clothes shop. </a:t>
            </a:r>
            <a:endParaRPr lang="en-US" altLang="zh-CN" sz="24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4205" indent="1905">
              <a:lnSpc>
                <a:spcPct val="15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A</a:t>
            </a:r>
            <a:r>
              <a:rPr lang="zh-CN" altLang="en-US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：</a:t>
            </a: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3. </a:t>
            </a:r>
            <a:r>
              <a:rPr lang="en-US" altLang="zh-CN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________</a:t>
            </a:r>
            <a:endParaRPr lang="en-US" altLang="zh-CN" sz="2400" i="1" dirty="0" smtClean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4205" indent="1905">
              <a:lnSpc>
                <a:spcPct val="150000"/>
              </a:lnSpc>
            </a:pPr>
            <a:r>
              <a:rPr lang="en-US" altLang="zh-CN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B</a:t>
            </a:r>
            <a:r>
              <a:rPr lang="zh-CN" altLang="en-US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：</a:t>
            </a:r>
            <a:r>
              <a:rPr lang="en-US" altLang="zh-CN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I want to buy a dress. </a:t>
            </a:r>
            <a:endParaRPr lang="en-US" altLang="zh-CN" sz="2400" i="1" dirty="0" smtClean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4205" indent="1905">
              <a:lnSpc>
                <a:spcPct val="15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</a:t>
            </a:r>
            <a:r>
              <a:rPr lang="en-US" altLang="zh-CN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A</a:t>
            </a:r>
            <a:r>
              <a:rPr lang="zh-CN" altLang="en-US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：</a:t>
            </a: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4. </a:t>
            </a:r>
            <a:r>
              <a:rPr lang="en-US" altLang="zh-CN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________</a:t>
            </a:r>
            <a:endParaRPr lang="en-US" altLang="zh-CN" sz="2400" i="1" dirty="0" smtClean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1171575" indent="-546100">
              <a:lnSpc>
                <a:spcPct val="150000"/>
              </a:lnSpc>
            </a:pPr>
            <a:r>
              <a:rPr lang="en-US" altLang="zh-CN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B</a:t>
            </a:r>
            <a:r>
              <a:rPr lang="zh-CN" altLang="en-US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：</a:t>
            </a:r>
            <a:r>
              <a:rPr lang="en-US" altLang="zh-CN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No, I can't try on the clothes online. </a:t>
            </a:r>
            <a:endParaRPr lang="en-US" altLang="zh-CN" sz="2400" i="1" dirty="0" smtClean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4205" indent="1905">
              <a:lnSpc>
                <a:spcPct val="150000"/>
              </a:lnSpc>
            </a:pPr>
            <a:r>
              <a:rPr lang="en-US" altLang="zh-CN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A</a:t>
            </a:r>
            <a:r>
              <a:rPr lang="zh-CN" altLang="en-US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：</a:t>
            </a: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5. ________ Let's go together. </a:t>
            </a:r>
            <a:endParaRPr lang="en-US" altLang="zh-CN" sz="2400" i="1" dirty="0" smtClean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4205" indent="1905">
              <a:lnSpc>
                <a:spcPct val="150000"/>
              </a:lnSpc>
            </a:pPr>
            <a:r>
              <a:rPr lang="en-US" altLang="zh-CN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B</a:t>
            </a:r>
            <a:r>
              <a:rPr lang="zh-CN" altLang="en-US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：</a:t>
            </a:r>
            <a:r>
              <a:rPr lang="en-US" altLang="zh-CN" sz="2400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Great!</a:t>
            </a:r>
            <a:endParaRPr lang="en-US" altLang="zh-CN" sz="2400" i="1" dirty="0" smtClean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indent="444500">
              <a:lnSpc>
                <a:spcPct val="150000"/>
              </a:lnSpc>
              <a:defRPr/>
            </a:pPr>
            <a:endParaRPr lang="en-US" altLang="zh-CN" sz="24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6585268" y="3474085"/>
          <a:ext cx="5146040" cy="272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6040"/>
              </a:tblGrid>
              <a:tr h="2470150">
                <a:tc>
                  <a:txBody>
                    <a:bodyPr/>
                    <a:lstStyle/>
                    <a:p>
                      <a:pPr marL="352425" lvl="0" indent="-351155">
                        <a:lnSpc>
                          <a:spcPct val="120000"/>
                        </a:lnSpc>
                      </a:pPr>
                      <a:r>
                        <a:rPr lang="en-US" altLang="zh-CN" sz="2400" b="0" i="1" dirty="0">
                          <a:solidFill>
                            <a:prstClr val="black"/>
                          </a:solidFill>
                          <a:latin typeface="Georgia" panose="02040502050405020303" pitchFamily="18" charset="0"/>
                          <a:ea typeface="黑体" panose="02010609060101010101" pitchFamily="49" charset="-122"/>
                          <a:cs typeface="Georgia" panose="02040502050405020303" pitchFamily="18" charset="0"/>
                          <a:sym typeface="+mn-ea"/>
                        </a:rPr>
                        <a:t>A. What do you want to </a:t>
                      </a:r>
                      <a:r>
                        <a:rPr lang="en-US" altLang="zh-CN" sz="2400" b="0" i="1" dirty="0" smtClean="0">
                          <a:solidFill>
                            <a:prstClr val="black"/>
                          </a:solidFill>
                          <a:latin typeface="Georgia" panose="02040502050405020303" pitchFamily="18" charset="0"/>
                          <a:ea typeface="黑体" panose="02010609060101010101" pitchFamily="49" charset="-122"/>
                          <a:cs typeface="Georgia" panose="02040502050405020303" pitchFamily="18" charset="0"/>
                          <a:sym typeface="+mn-ea"/>
                        </a:rPr>
                        <a:t>buy?      </a:t>
                      </a:r>
                      <a:endParaRPr lang="en-US" altLang="zh-CN" sz="2400" b="0" i="1" dirty="0" smtClean="0">
                        <a:solidFill>
                          <a:prstClr val="black"/>
                        </a:solidFill>
                        <a:latin typeface="Georgia" panose="02040502050405020303" pitchFamily="18" charset="0"/>
                        <a:ea typeface="黑体" panose="02010609060101010101" pitchFamily="49" charset="-122"/>
                        <a:cs typeface="Georgia" panose="02040502050405020303" pitchFamily="18" charset="0"/>
                        <a:sym typeface="+mn-ea"/>
                      </a:endParaRPr>
                    </a:p>
                    <a:p>
                      <a:pPr marL="352425" lvl="0" indent="-351155">
                        <a:lnSpc>
                          <a:spcPct val="120000"/>
                        </a:lnSpc>
                      </a:pPr>
                      <a:r>
                        <a:rPr lang="en-US" altLang="zh-CN" sz="2400" b="0" i="1" dirty="0" smtClean="0">
                          <a:solidFill>
                            <a:prstClr val="black"/>
                          </a:solidFill>
                          <a:latin typeface="Georgia" panose="02040502050405020303" pitchFamily="18" charset="0"/>
                          <a:ea typeface="黑体" panose="02010609060101010101" pitchFamily="49" charset="-122"/>
                          <a:cs typeface="Georgia" panose="02040502050405020303" pitchFamily="18" charset="0"/>
                          <a:sym typeface="+mn-ea"/>
                        </a:rPr>
                        <a:t>B</a:t>
                      </a:r>
                      <a:r>
                        <a:rPr lang="en-US" altLang="zh-CN" sz="2400" b="0" i="1" dirty="0">
                          <a:solidFill>
                            <a:prstClr val="black"/>
                          </a:solidFill>
                          <a:latin typeface="Georgia" panose="02040502050405020303" pitchFamily="18" charset="0"/>
                          <a:ea typeface="黑体" panose="02010609060101010101" pitchFamily="49" charset="-122"/>
                          <a:cs typeface="Georgia" panose="02040502050405020303" pitchFamily="18" charset="0"/>
                          <a:sym typeface="+mn-ea"/>
                        </a:rPr>
                        <a:t>. What day is today?</a:t>
                      </a:r>
                      <a:endParaRPr lang="en-US" altLang="zh-CN" sz="2400" b="0" i="1" dirty="0">
                        <a:solidFill>
                          <a:prstClr val="black"/>
                        </a:solidFill>
                        <a:latin typeface="Georgia" panose="02040502050405020303" pitchFamily="18" charset="0"/>
                        <a:ea typeface="黑体" panose="02010609060101010101" pitchFamily="49" charset="-122"/>
                        <a:cs typeface="Georgia" panose="02040502050405020303" pitchFamily="18" charset="0"/>
                        <a:sym typeface="+mn-ea"/>
                      </a:endParaRPr>
                    </a:p>
                    <a:p>
                      <a:pPr marL="352425" lvl="0" indent="-351155">
                        <a:lnSpc>
                          <a:spcPct val="120000"/>
                        </a:lnSpc>
                      </a:pPr>
                      <a:r>
                        <a:rPr lang="en-US" altLang="zh-CN" sz="2400" b="0" i="1" dirty="0">
                          <a:solidFill>
                            <a:prstClr val="black"/>
                          </a:solidFill>
                          <a:latin typeface="Georgia" panose="02040502050405020303" pitchFamily="18" charset="0"/>
                          <a:ea typeface="黑体" panose="02010609060101010101" pitchFamily="49" charset="-122"/>
                          <a:cs typeface="Georgia" panose="02040502050405020303" pitchFamily="18" charset="0"/>
                          <a:sym typeface="+mn-ea"/>
                        </a:rPr>
                        <a:t>C. I want to buy a shirt. </a:t>
                      </a:r>
                      <a:r>
                        <a:rPr lang="en-US" altLang="zh-CN" sz="2400" b="0" i="1" dirty="0" smtClean="0">
                          <a:solidFill>
                            <a:prstClr val="black"/>
                          </a:solidFill>
                          <a:latin typeface="Georgia" panose="02040502050405020303" pitchFamily="18" charset="0"/>
                          <a:ea typeface="黑体" panose="02010609060101010101" pitchFamily="49" charset="-122"/>
                          <a:cs typeface="Georgia" panose="02040502050405020303" pitchFamily="18" charset="0"/>
                          <a:sym typeface="+mn-ea"/>
                        </a:rPr>
                        <a:t>   </a:t>
                      </a:r>
                      <a:endParaRPr lang="en-US" altLang="zh-CN" sz="2400" b="0" i="1" dirty="0" smtClean="0">
                        <a:solidFill>
                          <a:prstClr val="black"/>
                        </a:solidFill>
                        <a:latin typeface="Georgia" panose="02040502050405020303" pitchFamily="18" charset="0"/>
                        <a:ea typeface="黑体" panose="02010609060101010101" pitchFamily="49" charset="-122"/>
                        <a:cs typeface="Georgia" panose="02040502050405020303" pitchFamily="18" charset="0"/>
                        <a:sym typeface="+mn-ea"/>
                      </a:endParaRPr>
                    </a:p>
                    <a:p>
                      <a:pPr marL="352425" lvl="0" indent="-351155">
                        <a:lnSpc>
                          <a:spcPct val="120000"/>
                        </a:lnSpc>
                      </a:pPr>
                      <a:r>
                        <a:rPr lang="en-US" altLang="zh-CN" sz="2400" b="0" i="1" dirty="0" smtClean="0">
                          <a:solidFill>
                            <a:prstClr val="black"/>
                          </a:solidFill>
                          <a:latin typeface="Georgia" panose="02040502050405020303" pitchFamily="18" charset="0"/>
                          <a:ea typeface="黑体" panose="02010609060101010101" pitchFamily="49" charset="-122"/>
                          <a:cs typeface="Georgia" panose="02040502050405020303" pitchFamily="18" charset="0"/>
                          <a:sym typeface="+mn-ea"/>
                        </a:rPr>
                        <a:t>D</a:t>
                      </a:r>
                      <a:r>
                        <a:rPr lang="en-US" altLang="zh-CN" sz="2400" b="0" i="1" dirty="0">
                          <a:solidFill>
                            <a:prstClr val="black"/>
                          </a:solidFill>
                          <a:latin typeface="Georgia" panose="02040502050405020303" pitchFamily="18" charset="0"/>
                          <a:ea typeface="黑体" panose="02010609060101010101" pitchFamily="49" charset="-122"/>
                          <a:cs typeface="Georgia" panose="02040502050405020303" pitchFamily="18" charset="0"/>
                          <a:sym typeface="+mn-ea"/>
                        </a:rPr>
                        <a:t>. Where do you want to go?</a:t>
                      </a:r>
                      <a:endParaRPr lang="en-US" altLang="zh-CN" sz="2400" b="0" i="1" dirty="0">
                        <a:solidFill>
                          <a:prstClr val="black"/>
                        </a:solidFill>
                        <a:latin typeface="Georgia" panose="02040502050405020303" pitchFamily="18" charset="0"/>
                        <a:ea typeface="黑体" panose="02010609060101010101" pitchFamily="49" charset="-122"/>
                        <a:cs typeface="Georgia" panose="02040502050405020303" pitchFamily="18" charset="0"/>
                        <a:sym typeface="+mn-ea"/>
                      </a:endParaRPr>
                    </a:p>
                    <a:p>
                      <a:pPr marL="352425" lvl="0" indent="-351155">
                        <a:lnSpc>
                          <a:spcPct val="120000"/>
                        </a:lnSpc>
                      </a:pPr>
                      <a:r>
                        <a:rPr lang="en-US" altLang="zh-CN" sz="2400" b="0" i="1" dirty="0">
                          <a:solidFill>
                            <a:prstClr val="black"/>
                          </a:solidFill>
                          <a:latin typeface="Georgia" panose="02040502050405020303" pitchFamily="18" charset="0"/>
                          <a:ea typeface="黑体" panose="02010609060101010101" pitchFamily="49" charset="-122"/>
                          <a:cs typeface="Georgia" panose="02040502050405020303" pitchFamily="18" charset="0"/>
                          <a:sym typeface="+mn-ea"/>
                        </a:rPr>
                        <a:t>E. Do you like shopping online?</a:t>
                      </a:r>
                      <a:endParaRPr lang="en-US" altLang="zh-CN" sz="2400" b="0" i="1" dirty="0">
                        <a:solidFill>
                          <a:prstClr val="black"/>
                        </a:solidFill>
                        <a:latin typeface="Georgia" panose="02040502050405020303" pitchFamily="18" charset="0"/>
                        <a:ea typeface="黑体" panose="02010609060101010101" pitchFamily="49" charset="-122"/>
                        <a:cs typeface="Georgia" panose="02040502050405020303" pitchFamily="18" charset="0"/>
                        <a:sym typeface="+mn-ea"/>
                      </a:endParaRPr>
                    </a:p>
                    <a:p>
                      <a:pPr>
                        <a:lnSpc>
                          <a:spcPct val="120000"/>
                        </a:lnSpc>
                      </a:pPr>
                      <a:endParaRPr lang="en-US" altLang="zh-CN" sz="2400" b="0" i="1" dirty="0">
                        <a:solidFill>
                          <a:schemeClr val="tx1"/>
                        </a:solidFill>
                        <a:latin typeface="Georgia" panose="02040502050405020303" pitchFamily="18" charset="0"/>
                        <a:cs typeface="Georgia" panose="02040502050405020303" pitchFamily="18" charset="0"/>
                        <a:sym typeface="+mn-ea"/>
                      </a:endParaRPr>
                    </a:p>
                  </a:txBody>
                  <a:tcPr marL="91449" marR="91449" marT="45744" marB="457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3803779" y="1309171"/>
            <a:ext cx="612775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00" b="1" i="1" dirty="0">
                <a:solidFill>
                  <a:srgbClr val="C0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B</a:t>
            </a:r>
            <a:endParaRPr lang="en-US" altLang="zh-CN" sz="2600" b="1" i="1" dirty="0">
              <a:solidFill>
                <a:srgbClr val="C00000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4039998" y="1942453"/>
            <a:ext cx="612775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00" b="1" i="1" dirty="0">
                <a:solidFill>
                  <a:srgbClr val="C0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D</a:t>
            </a:r>
            <a:endParaRPr lang="en-US" altLang="zh-CN" sz="2600" b="1" i="1" dirty="0">
              <a:solidFill>
                <a:srgbClr val="C00000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2"/>
          <p:cNvSpPr txBox="1">
            <a:spLocks noChangeArrowheads="1"/>
          </p:cNvSpPr>
          <p:nvPr/>
        </p:nvSpPr>
        <p:spPr bwMode="auto">
          <a:xfrm>
            <a:off x="2686180" y="2982466"/>
            <a:ext cx="612775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00" b="1" i="1">
                <a:solidFill>
                  <a:srgbClr val="C0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A</a:t>
            </a:r>
            <a:endParaRPr lang="zh-CN" altLang="en-US" sz="2600" b="1" i="1">
              <a:solidFill>
                <a:srgbClr val="C00000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2427735" y="4050854"/>
            <a:ext cx="612775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00" b="1" i="1">
                <a:solidFill>
                  <a:srgbClr val="C0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E</a:t>
            </a:r>
            <a:endParaRPr lang="en-US" altLang="zh-CN" sz="2600" b="1" i="1">
              <a:solidFill>
                <a:srgbClr val="C00000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2"/>
          <p:cNvSpPr txBox="1">
            <a:spLocks noChangeArrowheads="1"/>
          </p:cNvSpPr>
          <p:nvPr/>
        </p:nvSpPr>
        <p:spPr bwMode="auto">
          <a:xfrm>
            <a:off x="2427735" y="5194489"/>
            <a:ext cx="612775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00" b="1" i="1">
                <a:solidFill>
                  <a:srgbClr val="C0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C</a:t>
            </a:r>
            <a:endParaRPr lang="en-US" altLang="zh-CN" sz="2600" b="1" i="1">
              <a:solidFill>
                <a:srgbClr val="C00000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35"/>
            <a:ext cx="12192635" cy="69627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600" y="1048362"/>
            <a:ext cx="9144000" cy="57467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ts val="3180"/>
              </a:lnSpc>
            </a:pPr>
            <a:r>
              <a:rPr lang="en-US" sz="2400" dirty="0" smtClean="0">
                <a:latin typeface="Georgia" panose="02040502050405020303" pitchFamily="18" charset="0"/>
                <a:cs typeface="Georgia" panose="02040502050405020303" pitchFamily="18" charset="0"/>
              </a:rPr>
              <a:t>IV</a:t>
            </a:r>
            <a:r>
              <a:rPr lang="en-US" sz="2400" dirty="0" smtClean="0"/>
              <a:t>.阅读短文，判断句子正（T）误（F）</a:t>
            </a:r>
            <a:endParaRPr lang="en-US" sz="2400" dirty="0" smtClean="0"/>
          </a:p>
          <a:p>
            <a:pPr fontAlgn="auto">
              <a:lnSpc>
                <a:spcPct val="150000"/>
              </a:lnSpc>
            </a:pPr>
            <a:r>
              <a:rPr lang="zh-CN" altLang="en-US" sz="2400" i="1" dirty="0">
                <a:latin typeface="Georgia" panose="02040502050405020303" pitchFamily="18" charset="0"/>
                <a:cs typeface="Georgia" panose="02040502050405020303" pitchFamily="18" charset="0"/>
              </a:rPr>
              <a:t>        Lanlan has 50 yuan．She can buy a new bag now．This red bag is very nice．Wow，it is 150 yuan．</a:t>
            </a:r>
            <a:r>
              <a:rPr lang="zh-CN" altLang="en-US" sz="2400" i="1" dirty="0" smtClean="0">
                <a:latin typeface="Georgia" panose="02040502050405020303" pitchFamily="18" charset="0"/>
                <a:cs typeface="Georgia" panose="02040502050405020303" pitchFamily="18" charset="0"/>
              </a:rPr>
              <a:t>It</a:t>
            </a:r>
            <a:r>
              <a:rPr lang="en-US" altLang="zh-CN" sz="2400" i="1" dirty="0" smtClean="0">
                <a:latin typeface="Georgia" panose="02040502050405020303" pitchFamily="18" charset="0"/>
                <a:cs typeface="Georgia" panose="02040502050405020303" pitchFamily="18" charset="0"/>
              </a:rPr>
              <a:t>’</a:t>
            </a:r>
            <a:r>
              <a:rPr lang="zh-CN" altLang="en-US" sz="2400" i="1" dirty="0" smtClean="0">
                <a:latin typeface="Georgia" panose="02040502050405020303" pitchFamily="18" charset="0"/>
                <a:cs typeface="Georgia" panose="02040502050405020303" pitchFamily="18" charset="0"/>
              </a:rPr>
              <a:t>s </a:t>
            </a:r>
            <a:r>
              <a:rPr lang="zh-CN" altLang="en-US" sz="2400" i="1" dirty="0">
                <a:latin typeface="Georgia" panose="02040502050405020303" pitchFamily="18" charset="0"/>
                <a:cs typeface="Georgia" panose="02040502050405020303" pitchFamily="18" charset="0"/>
              </a:rPr>
              <a:t>too expensive(昂贵的)．This yellow bag is 20 yuan．It</a:t>
            </a:r>
            <a:r>
              <a:rPr lang="en-US" altLang="zh-CN" sz="2400" i="1" dirty="0">
                <a:latin typeface="Georgia" panose="02040502050405020303" pitchFamily="18" charset="0"/>
                <a:cs typeface="Georgia" panose="02040502050405020303" pitchFamily="18" charset="0"/>
              </a:rPr>
              <a:t>'</a:t>
            </a:r>
            <a:r>
              <a:rPr lang="zh-CN" altLang="en-US" sz="2400" i="1" dirty="0">
                <a:latin typeface="Georgia" panose="02040502050405020303" pitchFamily="18" charset="0"/>
                <a:cs typeface="Georgia" panose="02040502050405020303" pitchFamily="18" charset="0"/>
              </a:rPr>
              <a:t>s beautiful．And this blue bag is 30 yuan．She can buy two bags.</a:t>
            </a:r>
            <a:endParaRPr lang="zh-CN" altLang="en-US" sz="2400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fontAlgn="auto">
              <a:lnSpc>
                <a:spcPts val="3180"/>
              </a:lnSpc>
            </a:pPr>
            <a:endParaRPr lang="zh-CN" altLang="en-US" sz="2400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fontAlgn="auto">
              <a:lnSpc>
                <a:spcPts val="3180"/>
              </a:lnSpc>
            </a:pPr>
            <a:r>
              <a:rPr lang="zh-CN" altLang="en-US" sz="2400" i="1" dirty="0">
                <a:latin typeface="Georgia" panose="02040502050405020303" pitchFamily="18" charset="0"/>
                <a:cs typeface="Georgia" panose="02040502050405020303" pitchFamily="18" charset="0"/>
              </a:rPr>
              <a:t>(     )1.Lanlan has 60 yuan.</a:t>
            </a:r>
            <a:endParaRPr lang="zh-CN" altLang="en-US" sz="2400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i="1" dirty="0">
                <a:latin typeface="Georgia" panose="02040502050405020303" pitchFamily="18" charset="0"/>
                <a:cs typeface="Georgia" panose="02040502050405020303" pitchFamily="18" charset="0"/>
              </a:rPr>
              <a:t>(    )2.The red bag is 20 yuan.</a:t>
            </a:r>
            <a:endParaRPr lang="zh-CN" altLang="en-US" sz="2400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i="1" dirty="0">
                <a:latin typeface="Georgia" panose="02040502050405020303" pitchFamily="18" charset="0"/>
                <a:cs typeface="Georgia" panose="02040502050405020303" pitchFamily="18" charset="0"/>
              </a:rPr>
              <a:t>(    )3.The blue bag is 30 yuan</a:t>
            </a:r>
            <a:endParaRPr lang="zh-CN" altLang="en-US" sz="2400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i="1" dirty="0">
                <a:latin typeface="Georgia" panose="02040502050405020303" pitchFamily="18" charset="0"/>
                <a:cs typeface="Georgia" panose="02040502050405020303" pitchFamily="18" charset="0"/>
              </a:rPr>
              <a:t>(    )4．The yellow bag is expensive．</a:t>
            </a:r>
            <a:endParaRPr lang="zh-CN" altLang="en-US" sz="2400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i="1" dirty="0">
                <a:latin typeface="Georgia" panose="02040502050405020303" pitchFamily="18" charset="0"/>
                <a:cs typeface="Georgia" panose="02040502050405020303" pitchFamily="18" charset="0"/>
              </a:rPr>
              <a:t>(    )5．Lanlan can buy two bags．</a:t>
            </a:r>
            <a:endParaRPr lang="zh-CN" altLang="en-US" sz="2400" i="1" dirty="0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1654110" y="6334462"/>
            <a:ext cx="771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T</a:t>
            </a:r>
            <a:endParaRPr lang="en-US" altLang="zh-CN" sz="2400" b="1" i="1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188" y="-635"/>
            <a:ext cx="2100777" cy="58083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228850" y="1590675"/>
            <a:ext cx="2920365" cy="4400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40825" y="1602105"/>
            <a:ext cx="1385570" cy="42862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260080" y="2776220"/>
            <a:ext cx="2059940" cy="42862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29485" y="2776220"/>
            <a:ext cx="6029960" cy="42862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86530" y="3319145"/>
            <a:ext cx="3163570" cy="42862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1654110" y="4130377"/>
            <a:ext cx="771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F</a:t>
            </a:r>
            <a:endParaRPr lang="en-US" altLang="zh-CN" sz="2400" b="1" i="1" dirty="0">
              <a:solidFill>
                <a:srgbClr val="FF0000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26235" y="2233295"/>
            <a:ext cx="5253355" cy="42862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1654110" y="4590752"/>
            <a:ext cx="771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i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Georgia" panose="02040502050405020303" pitchFamily="18" charset="0"/>
                <a:cs typeface="Times New Roman" panose="02020603050405020304" pitchFamily="18" charset="0"/>
              </a:rPr>
              <a:t>F</a:t>
            </a:r>
            <a:endParaRPr lang="en-US" altLang="zh-CN" sz="2400" b="1" i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26235" y="3319145"/>
            <a:ext cx="2070735" cy="42862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1654110" y="5187652"/>
            <a:ext cx="771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i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Georgia" panose="02040502050405020303" pitchFamily="18" charset="0"/>
                <a:cs typeface="Times New Roman" panose="02020603050405020304" pitchFamily="18" charset="0"/>
              </a:rPr>
              <a:t>T</a:t>
            </a:r>
            <a:endParaRPr lang="en-US" altLang="zh-CN" sz="2400" b="1" i="1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"/>
          <p:cNvSpPr txBox="1">
            <a:spLocks noChangeArrowheads="1"/>
          </p:cNvSpPr>
          <p:nvPr/>
        </p:nvSpPr>
        <p:spPr bwMode="auto">
          <a:xfrm>
            <a:off x="1654110" y="5715337"/>
            <a:ext cx="771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FF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F</a:t>
            </a:r>
            <a:endParaRPr lang="en-US" altLang="zh-CN" sz="2400" b="1" i="1" dirty="0">
              <a:solidFill>
                <a:srgbClr val="FFFF00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/>
      <p:bldP spid="18" grpId="0" bldLvl="0" animBg="1"/>
      <p:bldP spid="19" grpId="0"/>
      <p:bldP spid="20" grpId="0" bldLvl="0" animBg="1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24898" y="2214554"/>
            <a:ext cx="4714908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i="1" dirty="0" smtClean="0">
                <a:latin typeface="Georgia" panose="02040502050405020303" pitchFamily="18" charset="0"/>
              </a:rPr>
              <a:t>Thanks</a:t>
            </a:r>
            <a:endParaRPr lang="en-US" altLang="zh-CN" sz="6600" b="1" i="1" dirty="0" smtClean="0">
              <a:latin typeface="Georgia" panose="02040502050405020303" pitchFamily="18" charset="0"/>
            </a:endParaRPr>
          </a:p>
        </p:txBody>
      </p:sp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0"/>
            <a:ext cx="2100777" cy="58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584" y="2214554"/>
            <a:ext cx="4714908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i="1" dirty="0" smtClean="0">
                <a:latin typeface="Georgia" panose="02040502050405020303" pitchFamily="18" charset="0"/>
              </a:rPr>
              <a:t>Phonetics</a:t>
            </a:r>
            <a:endParaRPr lang="en-US" altLang="zh-CN" sz="6600" b="1" i="1" dirty="0" smtClean="0">
              <a:latin typeface="Georgia" panose="02040502050405020303" pitchFamily="18" charset="0"/>
            </a:endParaRPr>
          </a:p>
        </p:txBody>
      </p:sp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-24"/>
            <a:ext cx="2100777" cy="58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38882" y="2928934"/>
            <a:ext cx="292895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 dirty="0" smtClean="0">
                <a:latin typeface="Georgia" panose="02040502050405020303" pitchFamily="18" charset="0"/>
              </a:rPr>
              <a:t>Try to read</a:t>
            </a:r>
            <a:endParaRPr lang="en-US" altLang="zh-CN" sz="3600" b="1" i="1" dirty="0" smtClean="0">
              <a:latin typeface="Georgia" panose="02040502050405020303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454785" y="3870960"/>
            <a:ext cx="8817610" cy="2307590"/>
          </a:xfrm>
          <a:prstGeom prst="round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sz="4000" i="1" dirty="0" smtClean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endParaRPr lang="en-US" altLang="zh-CN" sz="4000" i="1" dirty="0" smtClean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r>
              <a:rPr lang="en-US" altLang="zh-CN" sz="4000" i="1" dirty="0" smtClean="0">
                <a:latin typeface="Georgia" panose="02040502050405020303" pitchFamily="18" charset="0"/>
                <a:cs typeface="Georgia" panose="02040502050405020303" pitchFamily="18" charset="0"/>
              </a:rPr>
              <a:t>ha</a:t>
            </a:r>
            <a:r>
              <a:rPr lang="en-US" altLang="zh-CN" sz="4000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ts</a:t>
            </a:r>
            <a:r>
              <a:rPr lang="en-US" altLang="zh-CN" sz="4000" i="1" dirty="0" smtClean="0">
                <a:latin typeface="Georgia" panose="02040502050405020303" pitchFamily="18" charset="0"/>
                <a:cs typeface="Georgia" panose="02040502050405020303" pitchFamily="18" charset="0"/>
              </a:rPr>
              <a:t>   </a:t>
            </a:r>
            <a:r>
              <a:rPr lang="en-US" altLang="zh-CN" sz="4000" i="1" dirty="0" smtClean="0">
                <a:latin typeface="Georgia" panose="02040502050405020303" pitchFamily="18" charset="0"/>
              </a:rPr>
              <a:t>     car</a:t>
            </a:r>
            <a:r>
              <a:rPr lang="en-US" altLang="zh-CN" sz="40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ds        wh</a:t>
            </a:r>
            <a:r>
              <a:rPr lang="en-US" altLang="zh-CN" sz="4000" i="1" dirty="0" smtClean="0">
                <a:latin typeface="Georgia" panose="02040502050405020303" pitchFamily="18" charset="0"/>
              </a:rPr>
              <a:t>eel         </a:t>
            </a:r>
            <a:r>
              <a:rPr lang="en-US" altLang="zh-CN" sz="40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wr</a:t>
            </a:r>
            <a:r>
              <a:rPr lang="en-US" altLang="zh-CN" sz="4000" i="1" dirty="0" smtClean="0">
                <a:latin typeface="Georgia" panose="02040502050405020303" pitchFamily="18" charset="0"/>
              </a:rPr>
              <a:t>iter</a:t>
            </a:r>
            <a:endParaRPr lang="en-US" altLang="zh-CN" sz="4000" i="1" dirty="0" smtClean="0">
              <a:latin typeface="Georgia" panose="02040502050405020303" pitchFamily="18" charset="0"/>
            </a:endParaRPr>
          </a:p>
          <a:p>
            <a:r>
              <a:rPr lang="en-US" altLang="zh-CN" sz="4000" i="1" dirty="0" smtClean="0">
                <a:latin typeface="Georgia" panose="02040502050405020303" pitchFamily="18" charset="0"/>
              </a:rPr>
              <a:t>pan</a:t>
            </a:r>
            <a:r>
              <a:rPr lang="en-US" altLang="zh-CN" sz="40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ts     </a:t>
            </a:r>
            <a:r>
              <a:rPr lang="en-US" altLang="zh-CN" sz="4000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boar</a:t>
            </a:r>
            <a:r>
              <a:rPr lang="en-US" altLang="zh-CN" sz="40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ds      wh</a:t>
            </a:r>
            <a:r>
              <a:rPr lang="en-US" altLang="zh-CN" sz="4000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ich         </a:t>
            </a:r>
            <a:r>
              <a:rPr lang="en-US" altLang="zh-CN" sz="4000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wr</a:t>
            </a:r>
            <a:r>
              <a:rPr lang="en-US" altLang="zh-CN" sz="4000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ote</a:t>
            </a:r>
            <a:endParaRPr lang="en-US" altLang="zh-CN" sz="4000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endParaRPr lang="en-US" altLang="zh-CN" sz="4000" i="1" dirty="0" smtClean="0">
              <a:latin typeface="Georgia" panose="02040502050405020303" pitchFamily="18" charset="0"/>
            </a:endParaRPr>
          </a:p>
          <a:p>
            <a:endParaRPr lang="en-US" altLang="zh-CN" sz="4000" i="1" dirty="0" smtClean="0">
              <a:latin typeface="Georgia" panose="02040502050405020303" pitchFamily="18" charset="0"/>
            </a:endParaRPr>
          </a:p>
        </p:txBody>
      </p:sp>
      <p:pic>
        <p:nvPicPr>
          <p:cNvPr id="8" name="图片 7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188" y="0"/>
            <a:ext cx="2100777" cy="5808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8225" y="686435"/>
            <a:ext cx="6259830" cy="1614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0"/>
            <a:ext cx="1219136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3965" y="979465"/>
            <a:ext cx="9144000" cy="4076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i="1" dirty="0" smtClean="0">
                <a:latin typeface="Georgia" panose="02040502050405020303" pitchFamily="18" charset="0"/>
              </a:rPr>
              <a:t>Exercise</a:t>
            </a:r>
            <a:endParaRPr lang="en-US" altLang="zh-CN" sz="2800" i="1" dirty="0" smtClean="0">
              <a:latin typeface="Georgia" panose="02040502050405020303" pitchFamily="18" charset="0"/>
            </a:endParaRPr>
          </a:p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判断下列每组单词划线部分发音是否相同，相同的写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，不同的写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kern="100" dirty="0">
                <a:latin typeface="Times New Roman" panose="02020603050405020304"/>
                <a:cs typeface="Courier New" panose="02070309020205020404"/>
                <a:sym typeface="+mn-ea"/>
              </a:rPr>
              <a:t>(</a:t>
            </a:r>
            <a:r>
              <a:rPr lang="zh-CN" altLang="zh-CN" sz="2800" kern="100" dirty="0">
                <a:latin typeface="Times New Roman" panose="02020603050405020304"/>
                <a:cs typeface="Times New Roman" panose="02020603050405020304"/>
                <a:sym typeface="+mn-ea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cs typeface="Courier New" panose="02070309020205020404"/>
                <a:sym typeface="+mn-ea"/>
              </a:rPr>
              <a:t>)1. </a:t>
            </a:r>
            <a:r>
              <a:rPr lang="en-US" altLang="zh-CN" sz="2800" i="1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A. </a:t>
            </a:r>
            <a:r>
              <a:rPr lang="en-US" altLang="zh-CN" sz="2800" i="1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donu</a:t>
            </a:r>
            <a:r>
              <a:rPr lang="en-US" altLang="zh-CN" sz="2800" i="1" u="sng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ts</a:t>
            </a:r>
            <a:r>
              <a:rPr lang="en-US" altLang="zh-CN" sz="2800" i="1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	B</a:t>
            </a:r>
            <a:r>
              <a:rPr lang="en-US" altLang="zh-CN" sz="2800" i="1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. </a:t>
            </a:r>
            <a:r>
              <a:rPr lang="en-US" altLang="zh-CN" sz="2800" i="1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ca</a:t>
            </a:r>
            <a:r>
              <a:rPr lang="en-US" altLang="zh-CN" sz="2800" i="1" u="sng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ts</a:t>
            </a:r>
            <a:r>
              <a:rPr lang="en-US" altLang="zh-CN" sz="2800" i="1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	C</a:t>
            </a:r>
            <a:r>
              <a:rPr lang="en-US" altLang="zh-CN" sz="2800" i="1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. ha</a:t>
            </a:r>
            <a:r>
              <a:rPr lang="en-US" altLang="zh-CN" sz="2800" i="1" u="sng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ts</a:t>
            </a:r>
            <a:endParaRPr lang="en-US" altLang="zh-CN" sz="2800" i="1" u="sng" kern="100" dirty="0">
              <a:latin typeface="Georgia" panose="02040502050405020303" pitchFamily="18" charset="0"/>
              <a:cs typeface="Georgia" panose="02040502050405020303" pitchFamily="18" charset="0"/>
              <a:sym typeface="+mn-ea"/>
            </a:endParaRPr>
          </a:p>
          <a:p>
            <a:r>
              <a:rPr lang="en-US" altLang="zh-CN" sz="2800" kern="100" dirty="0">
                <a:latin typeface="Times New Roman" panose="02020603050405020304"/>
                <a:cs typeface="Courier New" panose="02070309020205020404"/>
                <a:sym typeface="+mn-ea"/>
              </a:rPr>
              <a:t>(</a:t>
            </a:r>
            <a:r>
              <a:rPr lang="zh-CN" altLang="zh-CN" sz="2800" kern="100" dirty="0">
                <a:latin typeface="Times New Roman" panose="02020603050405020304"/>
                <a:cs typeface="Times New Roman" panose="02020603050405020304"/>
                <a:sym typeface="+mn-ea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cs typeface="Courier New" panose="02070309020205020404"/>
                <a:sym typeface="+mn-ea"/>
              </a:rPr>
              <a:t>)2. </a:t>
            </a:r>
            <a:r>
              <a:rPr lang="en-US" altLang="zh-CN" sz="2800" i="1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A. </a:t>
            </a:r>
            <a:r>
              <a:rPr lang="en-US" altLang="zh-CN" sz="2800" i="1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ki</a:t>
            </a:r>
            <a:r>
              <a:rPr lang="en-US" altLang="zh-CN" sz="2800" i="1" u="sng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ds</a:t>
            </a:r>
            <a:r>
              <a:rPr lang="en-US" altLang="zh-CN" sz="2800" i="1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	          B</a:t>
            </a:r>
            <a:r>
              <a:rPr lang="en-US" altLang="zh-CN" sz="2800" i="1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. </a:t>
            </a:r>
            <a:r>
              <a:rPr lang="en-US" altLang="zh-CN" sz="2800" i="1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car</a:t>
            </a:r>
            <a:r>
              <a:rPr lang="en-US" altLang="zh-CN" sz="2800" i="1" u="sng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ds</a:t>
            </a:r>
            <a:r>
              <a:rPr lang="en-US" altLang="zh-CN" sz="2800" i="1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	C</a:t>
            </a:r>
            <a:r>
              <a:rPr lang="en-US" altLang="zh-CN" sz="2800" i="1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. be</a:t>
            </a:r>
            <a:r>
              <a:rPr lang="en-US" altLang="zh-CN" sz="2800" i="1" u="sng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ds</a:t>
            </a:r>
            <a:endParaRPr lang="en-US" altLang="zh-CN" sz="2800" i="1" u="sng" kern="100" dirty="0">
              <a:latin typeface="Georgia" panose="02040502050405020303" pitchFamily="18" charset="0"/>
              <a:cs typeface="Georgia" panose="02040502050405020303" pitchFamily="18" charset="0"/>
              <a:sym typeface="+mn-ea"/>
            </a:endParaRPr>
          </a:p>
          <a:p>
            <a:r>
              <a:rPr lang="en-US" altLang="zh-CN" sz="2800" kern="100" dirty="0">
                <a:latin typeface="Times New Roman" panose="02020603050405020304"/>
                <a:cs typeface="Courier New" panose="02070309020205020404"/>
                <a:sym typeface="+mn-ea"/>
              </a:rPr>
              <a:t>(</a:t>
            </a:r>
            <a:r>
              <a:rPr lang="zh-CN" altLang="zh-CN" sz="2800" kern="100" dirty="0">
                <a:latin typeface="Times New Roman" panose="02020603050405020304"/>
                <a:cs typeface="Times New Roman" panose="02020603050405020304"/>
                <a:sym typeface="+mn-ea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cs typeface="Courier New" panose="02070309020205020404"/>
                <a:sym typeface="+mn-ea"/>
              </a:rPr>
              <a:t>)3. </a:t>
            </a:r>
            <a:r>
              <a:rPr lang="en-US" altLang="zh-CN" sz="2800" i="1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A. </a:t>
            </a:r>
            <a:r>
              <a:rPr lang="en-US" altLang="zh-CN" sz="2800" i="1" u="sng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wh</a:t>
            </a:r>
            <a:r>
              <a:rPr lang="en-US" altLang="zh-CN" sz="2800" i="1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ere	          B</a:t>
            </a:r>
            <a:r>
              <a:rPr lang="en-US" altLang="zh-CN" sz="2800" i="1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. </a:t>
            </a:r>
            <a:r>
              <a:rPr lang="en-US" altLang="zh-CN" sz="2800" i="1" u="sng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wh</a:t>
            </a:r>
            <a:r>
              <a:rPr lang="en-US" altLang="zh-CN" sz="2800" i="1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at	C</a:t>
            </a:r>
            <a:r>
              <a:rPr lang="en-US" altLang="zh-CN" sz="2800" i="1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. </a:t>
            </a:r>
            <a:r>
              <a:rPr lang="en-US" altLang="zh-CN" sz="2800" i="1" u="sng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wh</a:t>
            </a:r>
            <a:r>
              <a:rPr lang="en-US" altLang="zh-CN" sz="2800" i="1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o</a:t>
            </a:r>
            <a:endParaRPr lang="en-US" altLang="zh-CN" sz="2800" i="1" kern="100" dirty="0">
              <a:latin typeface="Georgia" panose="02040502050405020303" pitchFamily="18" charset="0"/>
              <a:cs typeface="Georgia" panose="02040502050405020303" pitchFamily="18" charset="0"/>
              <a:sym typeface="+mn-ea"/>
            </a:endParaRPr>
          </a:p>
          <a:p>
            <a:r>
              <a:rPr lang="en-US" altLang="zh-CN" sz="2800" kern="100" dirty="0">
                <a:latin typeface="Times New Roman" panose="02020603050405020304"/>
                <a:cs typeface="Courier New" panose="02070309020205020404"/>
                <a:sym typeface="+mn-ea"/>
              </a:rPr>
              <a:t>(</a:t>
            </a:r>
            <a:r>
              <a:rPr lang="zh-CN" altLang="zh-CN" sz="2800" kern="100" dirty="0">
                <a:latin typeface="Times New Roman" panose="02020603050405020304"/>
                <a:cs typeface="Times New Roman" panose="02020603050405020304"/>
                <a:sym typeface="+mn-ea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cs typeface="Courier New" panose="02070309020205020404"/>
                <a:sym typeface="+mn-ea"/>
              </a:rPr>
              <a:t>)4. </a:t>
            </a:r>
            <a:r>
              <a:rPr lang="en-US" altLang="zh-CN" sz="2800" i="1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A. </a:t>
            </a:r>
            <a:r>
              <a:rPr lang="en-US" altLang="zh-CN" sz="2800" i="1" u="sng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wr</a:t>
            </a:r>
            <a:r>
              <a:rPr lang="en-US" altLang="zh-CN" sz="2800" i="1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ite	          B</a:t>
            </a:r>
            <a:r>
              <a:rPr lang="en-US" altLang="zh-CN" sz="2800" i="1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. </a:t>
            </a:r>
            <a:r>
              <a:rPr lang="en-US" altLang="zh-CN" sz="2800" i="1" u="sng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wr</a:t>
            </a:r>
            <a:r>
              <a:rPr lang="en-US" altLang="zh-CN" sz="2800" i="1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ong	C</a:t>
            </a:r>
            <a:r>
              <a:rPr lang="en-US" altLang="zh-CN" sz="2800" i="1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. </a:t>
            </a:r>
            <a:r>
              <a:rPr lang="en-US" altLang="zh-CN" sz="2800" i="1" u="sng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wr</a:t>
            </a:r>
            <a:r>
              <a:rPr lang="en-US" altLang="zh-CN" sz="2800" i="1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iter</a:t>
            </a:r>
            <a:endParaRPr lang="en-US" altLang="zh-CN" sz="2800" i="1" kern="100" dirty="0">
              <a:latin typeface="Georgia" panose="02040502050405020303" pitchFamily="18" charset="0"/>
              <a:cs typeface="Georgia" panose="02040502050405020303" pitchFamily="18" charset="0"/>
              <a:sym typeface="+mn-ea"/>
            </a:endParaRPr>
          </a:p>
          <a:p>
            <a:r>
              <a:rPr lang="en-US" altLang="zh-CN" sz="2800" kern="100" dirty="0">
                <a:latin typeface="Times New Roman" panose="02020603050405020304"/>
                <a:cs typeface="Courier New" panose="02070309020205020404"/>
                <a:sym typeface="+mn-ea"/>
              </a:rPr>
              <a:t>(</a:t>
            </a:r>
            <a:r>
              <a:rPr lang="zh-CN" altLang="zh-CN" sz="2800" kern="100" dirty="0">
                <a:latin typeface="Times New Roman" panose="02020603050405020304"/>
                <a:cs typeface="Times New Roman" panose="02020603050405020304"/>
                <a:sym typeface="+mn-ea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cs typeface="Courier New" panose="02070309020205020404"/>
                <a:sym typeface="+mn-ea"/>
              </a:rPr>
              <a:t>)5. </a:t>
            </a:r>
            <a:r>
              <a:rPr lang="en-US" altLang="zh-CN" sz="2800" i="1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A. </a:t>
            </a:r>
            <a:r>
              <a:rPr lang="en-US" altLang="zh-CN" sz="2800" i="1" u="sng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dr</a:t>
            </a:r>
            <a:r>
              <a:rPr lang="en-US" altLang="zh-CN" sz="2800" i="1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ess	          B</a:t>
            </a:r>
            <a:r>
              <a:rPr lang="en-US" altLang="zh-CN" sz="2800" i="1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. </a:t>
            </a:r>
            <a:r>
              <a:rPr lang="en-US" altLang="zh-CN" sz="2800" i="1" u="sng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dr</a:t>
            </a:r>
            <a:r>
              <a:rPr lang="en-US" altLang="zh-CN" sz="2800" i="1" kern="100" dirty="0" smtClean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ink	C</a:t>
            </a:r>
            <a:r>
              <a:rPr lang="en-US" altLang="zh-CN" sz="2800" i="1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. </a:t>
            </a:r>
            <a:r>
              <a:rPr lang="en-US" altLang="zh-CN" sz="2800" i="1" u="sng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dr</a:t>
            </a:r>
            <a:r>
              <a:rPr lang="en-US" altLang="zh-CN" sz="2800" i="1" kern="100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aw</a:t>
            </a:r>
            <a:endParaRPr lang="zh-CN" altLang="zh-CN" sz="2800" i="1" kern="100" dirty="0">
              <a:effectLst/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>
              <a:lnSpc>
                <a:spcPts val="4200"/>
              </a:lnSpc>
            </a:pPr>
            <a:endParaRPr lang="en-US" altLang="zh-CN" sz="2800" i="1" dirty="0" smtClean="0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3337" y="2332024"/>
            <a:ext cx="4286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Y</a:t>
            </a:r>
            <a:endParaRPr lang="zh-CN" altLang="en-US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3085" y="2756535"/>
            <a:ext cx="1047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Y</a:t>
            </a:r>
            <a:endParaRPr lang="en-US" altLang="zh-CN" sz="28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23085" y="3138805"/>
            <a:ext cx="5981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N</a:t>
            </a:r>
            <a:endParaRPr lang="en-US" altLang="zh-CN" sz="28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23337" y="3544909"/>
            <a:ext cx="4286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Y</a:t>
            </a:r>
            <a:endParaRPr lang="en-US" altLang="zh-CN" sz="28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3337" y="3957028"/>
            <a:ext cx="4286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Y</a:t>
            </a:r>
            <a:endParaRPr lang="zh-CN" altLang="en-US" sz="28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10" name="图片 9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0"/>
            <a:ext cx="2100777" cy="58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584" y="2214554"/>
            <a:ext cx="471490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重点梳理</a:t>
            </a:r>
            <a:endParaRPr lang="en-US" altLang="zh-CN" sz="7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0"/>
            <a:ext cx="2100777" cy="58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0"/>
            <a:ext cx="2100777" cy="5808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2425" y="209550"/>
            <a:ext cx="4702175" cy="664845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4704715" y="1359535"/>
            <a:ext cx="868680" cy="274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139315" y="1242060"/>
            <a:ext cx="756285" cy="2921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524760" y="2486660"/>
            <a:ext cx="980440" cy="31686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flipV="1">
            <a:off x="2895600" y="4103370"/>
            <a:ext cx="678815" cy="32893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090795" y="3094355"/>
            <a:ext cx="868680" cy="274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7810" y="836295"/>
            <a:ext cx="4271010" cy="518604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6887845" y="4573270"/>
            <a:ext cx="874395" cy="26606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8" grpId="0" bldLvl="0" animBg="1"/>
      <p:bldP spid="7" grpId="0" bldLvl="0" animBg="1"/>
      <p:bldP spid="9" grpId="0" bldLvl="0" animBg="1"/>
      <p:bldP spid="10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0"/>
            <a:ext cx="2100777" cy="5808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4825" y="544830"/>
            <a:ext cx="4185285" cy="57677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0110" y="687705"/>
            <a:ext cx="4001770" cy="5624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pic>
        <p:nvPicPr>
          <p:cNvPr id="8" name="图片 7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188" y="0"/>
            <a:ext cx="2100777" cy="580835"/>
          </a:xfrm>
          <a:prstGeom prst="rect">
            <a:avLst/>
          </a:prstGeom>
        </p:spPr>
      </p:pic>
      <p:sp>
        <p:nvSpPr>
          <p:cNvPr id="16399" name="矩形 1"/>
          <p:cNvSpPr/>
          <p:nvPr/>
        </p:nvSpPr>
        <p:spPr>
          <a:xfrm>
            <a:off x="4936808" y="2046923"/>
            <a:ext cx="13538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online</a:t>
            </a:r>
            <a:endParaRPr lang="en-US" altLang="zh-CN" sz="2800" b="1" i="1" dirty="0">
              <a:solidFill>
                <a:srgbClr val="FF0000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20110" y="4498975"/>
            <a:ext cx="74999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8355" marR="0" lvl="0" indent="-80835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800" b="1" i="1" dirty="0" smtClean="0">
                <a:solidFill>
                  <a:prstClr val="black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I like shopping online.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我喜欢网上购物</a:t>
            </a:r>
            <a:endParaRPr lang="zh-CN" altLang="en-US" sz="2800" b="1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273175" y="306705"/>
            <a:ext cx="3128010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32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3200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zh-CN" altLang="en-US" sz="3200" b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    </a:t>
            </a:r>
            <a:r>
              <a:rPr lang="en-US" altLang="zh-CN" sz="3200" dirty="0" smtClean="0"/>
              <a:t>           </a:t>
            </a:r>
            <a:endParaRPr lang="en-US" altLang="zh-CN" sz="3200" dirty="0" smtClean="0"/>
          </a:p>
          <a:p>
            <a:pPr marL="808355" marR="0" lvl="0" indent="-80835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200" dirty="0" smtClean="0"/>
              <a:t>          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52825" y="3382645"/>
            <a:ext cx="41224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shop</a:t>
            </a:r>
            <a:r>
              <a:rPr lang="en-US" altLang="zh-CN" sz="2800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 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online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网上购物</a:t>
            </a:r>
            <a:endParaRPr lang="zh-CN" altLang="en-US" sz="2800" b="1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06870" y="1831975"/>
            <a:ext cx="412242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adv.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(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副词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)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在线；联网</a:t>
            </a:r>
            <a:endParaRPr lang="zh-CN" altLang="en-US" sz="2800" b="1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315" y="1025525"/>
            <a:ext cx="2291080" cy="20288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25875" y="5236210"/>
            <a:ext cx="41224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800" b="1" i="1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like+v.ing</a:t>
            </a:r>
            <a:endParaRPr lang="zh-CN" altLang="en-US" sz="2800" b="1" i="1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11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188" y="0"/>
            <a:ext cx="2100777" cy="580835"/>
          </a:xfrm>
          <a:prstGeom prst="rect">
            <a:avLst/>
          </a:prstGeom>
        </p:spPr>
      </p:pic>
      <p:sp>
        <p:nvSpPr>
          <p:cNvPr id="17422" name="矩形 1"/>
          <p:cNvSpPr/>
          <p:nvPr/>
        </p:nvSpPr>
        <p:spPr>
          <a:xfrm>
            <a:off x="1703070" y="3328670"/>
            <a:ext cx="1683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Chant: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86455" y="3328670"/>
            <a:ext cx="717994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en-US" altLang="zh-CN" sz="2800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How much, how much </a:t>
            </a:r>
            <a:r>
              <a:rPr lang="zh-CN" altLang="en-US" sz="28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多少钱   </a:t>
            </a:r>
            <a:r>
              <a:rPr lang="zh-CN" altLang="en-US" sz="2800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    </a:t>
            </a:r>
            <a:endParaRPr lang="en-US" altLang="zh-CN" sz="2800" i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en-US" altLang="zh-CN" sz="2800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How much is </a:t>
            </a:r>
            <a:r>
              <a:rPr lang="zh-CN" altLang="en-US" sz="28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接名单</a:t>
            </a:r>
            <a:endParaRPr lang="en-US" altLang="zh-CN" sz="2800" i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en-US" altLang="zh-CN" sz="2800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It’s it’s </a:t>
            </a:r>
            <a:r>
              <a:rPr lang="zh-CN" altLang="en-US" sz="28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记心间</a:t>
            </a:r>
            <a:endParaRPr lang="en-US" altLang="zh-CN" sz="28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en-US" altLang="zh-CN" sz="2800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How much are </a:t>
            </a:r>
            <a:r>
              <a:rPr lang="zh-CN" altLang="en-US" sz="28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接名复</a:t>
            </a:r>
            <a:endParaRPr lang="en-US" altLang="zh-CN" sz="28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en-US" altLang="zh-CN" sz="2800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They’re they’re </a:t>
            </a:r>
            <a:r>
              <a:rPr lang="zh-CN" altLang="en-US" sz="28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要记住</a:t>
            </a:r>
            <a:endParaRPr lang="zh-CN" altLang="en-US" sz="2800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7425" name="矩形 1"/>
          <p:cNvSpPr/>
          <p:nvPr/>
        </p:nvSpPr>
        <p:spPr>
          <a:xfrm>
            <a:off x="1818005" y="5488940"/>
            <a:ext cx="962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17"/>
          <p:cNvSpPr txBox="1"/>
          <p:nvPr/>
        </p:nvSpPr>
        <p:spPr>
          <a:xfrm>
            <a:off x="4937125" y="696595"/>
            <a:ext cx="523176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How much</a:t>
            </a:r>
            <a:r>
              <a:rPr lang="en-US" altLang="zh-CN" sz="2800" b="1" i="1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is it?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它多少钱？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en-US" altLang="zh-CN" sz="20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555" y="781050"/>
            <a:ext cx="2755900" cy="2547620"/>
          </a:xfrm>
          <a:prstGeom prst="rect">
            <a:avLst/>
          </a:prstGeom>
        </p:spPr>
      </p:pic>
      <p:sp>
        <p:nvSpPr>
          <p:cNvPr id="16396" name="矩形 1"/>
          <p:cNvSpPr>
            <a:spLocks noChangeArrowheads="1"/>
          </p:cNvSpPr>
          <p:nvPr/>
        </p:nvSpPr>
        <p:spPr bwMode="auto">
          <a:xfrm>
            <a:off x="4280535" y="1433830"/>
            <a:ext cx="19939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句型结构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871210" y="1218565"/>
            <a:ext cx="6383338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How much </a:t>
            </a:r>
            <a:r>
              <a:rPr lang="zh-CN" altLang="zh-CN" sz="2800" b="1" dirty="0" smtClean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＋</a:t>
            </a:r>
            <a:r>
              <a:rPr lang="zh-CN" altLang="zh-CN" sz="2800" b="1" i="1" dirty="0" smtClean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is </a:t>
            </a:r>
            <a:r>
              <a:rPr lang="zh-CN" altLang="zh-CN" sz="2800" b="1" dirty="0" smtClean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＋</a:t>
            </a:r>
            <a:r>
              <a:rPr lang="zh-CN" altLang="zh-CN" sz="2800" b="1" i="1" dirty="0" smtClean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</a:t>
            </a:r>
            <a:r>
              <a:rPr lang="zh-CN" altLang="zh-CN" sz="2800" b="1" dirty="0" smtClean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名单/名不？</a:t>
            </a:r>
            <a:endParaRPr lang="zh-CN" altLang="zh-CN" sz="2800" b="1" i="1" dirty="0" smtClean="0">
              <a:solidFill>
                <a:srgbClr val="000000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i="1" dirty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How much </a:t>
            </a:r>
            <a:r>
              <a:rPr lang="en-US" altLang="zh-CN" sz="2800" b="1" dirty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＋</a:t>
            </a:r>
            <a:r>
              <a:rPr lang="en-US" altLang="zh-CN" sz="2800" b="1" i="1" dirty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are</a:t>
            </a:r>
            <a:r>
              <a:rPr lang="en-US" altLang="zh-CN" sz="2800" b="1" i="1" dirty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+</a:t>
            </a:r>
            <a:r>
              <a:rPr lang="en-US" altLang="zh-CN" sz="2800" b="1" dirty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名复？</a:t>
            </a:r>
            <a:endParaRPr lang="en-US" altLang="zh-CN" sz="2800" b="1" dirty="0">
              <a:solidFill>
                <a:srgbClr val="000000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16399" name="矩形 1"/>
          <p:cNvSpPr>
            <a:spLocks noChangeArrowheads="1"/>
          </p:cNvSpPr>
          <p:nvPr/>
        </p:nvSpPr>
        <p:spPr bwMode="auto">
          <a:xfrm>
            <a:off x="4376420" y="2499043"/>
            <a:ext cx="10350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答语</a:t>
            </a:r>
            <a:r>
              <a:rPr lang="zh-CN" altLang="en-US" sz="28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29580" y="2391410"/>
            <a:ext cx="706628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It’s/They’re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</a:t>
            </a:r>
            <a:r>
              <a:rPr lang="zh-CN" altLang="zh-CN" sz="2800" b="1" dirty="0" smtClean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＋ 数字 ＋</a:t>
            </a:r>
            <a:r>
              <a:rPr lang="zh-CN" altLang="zh-CN" sz="2800" b="1" i="1" dirty="0" smtClean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</a:t>
            </a:r>
            <a:r>
              <a:rPr lang="en-US" altLang="zh-CN" sz="2800" b="1" i="1" dirty="0" err="1" smtClean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yuan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/ dollars.</a:t>
            </a:r>
            <a:endParaRPr lang="en-US" altLang="zh-CN" sz="2800" b="1" i="1" dirty="0" smtClean="0">
              <a:solidFill>
                <a:srgbClr val="000000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386455" y="5474335"/>
            <a:ext cx="859409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—How much are these books</a:t>
            </a:r>
            <a:r>
              <a:rPr lang="zh-CN" altLang="zh-CN" sz="2800" b="1" i="1" dirty="0" smtClean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？</a:t>
            </a:r>
            <a:r>
              <a:rPr lang="zh-CN" altLang="zh-CN" sz="2800" b="1" dirty="0" smtClean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这些书多少钱？</a:t>
            </a:r>
            <a:endParaRPr lang="zh-CN" altLang="zh-CN" sz="2800" b="1" dirty="0" smtClean="0">
              <a:solidFill>
                <a:srgbClr val="000000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—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Fifty yuan.</a:t>
            </a:r>
            <a:r>
              <a:rPr lang="zh-CN" altLang="zh-CN" sz="2800" b="1" dirty="0" smtClean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五十元。</a:t>
            </a:r>
            <a:endParaRPr lang="zh-CN" altLang="zh-CN" sz="2800" b="1" dirty="0" smtClean="0">
              <a:solidFill>
                <a:srgbClr val="000000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504155" y="373380"/>
            <a:ext cx="8215338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800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i="1" dirty="0" smtClean="0">
              <a:latin typeface="Georgia" panose="02040502050405020303" pitchFamily="18" charset="0"/>
            </a:endParaRPr>
          </a:p>
          <a:p>
            <a:endParaRPr lang="en-US" altLang="zh-CN" sz="2800" i="1" dirty="0" smtClean="0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2" grpId="0"/>
      <p:bldP spid="7" grpId="0"/>
      <p:bldP spid="17425" grpId="0"/>
      <p:bldP spid="16396" grpId="0"/>
      <p:bldP spid="11" grpId="0" build="allAtOnce"/>
      <p:bldP spid="16399" grpId="0"/>
      <p:bldP spid="28" grpId="0"/>
      <p:bldP spid="3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3435</Words>
  <Application>WPS 演示</Application>
  <PresentationFormat>自定义</PresentationFormat>
  <Paragraphs>272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Georgia</vt:lpstr>
      <vt:lpstr>Times New Roman</vt:lpstr>
      <vt:lpstr>Courier New</vt:lpstr>
      <vt:lpstr>黑体</vt:lpstr>
      <vt:lpstr>Times New Roman</vt:lpstr>
      <vt:lpstr>微软雅黑 Light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HP</dc:creator>
  <cp:lastModifiedBy>lenovo</cp:lastModifiedBy>
  <cp:revision>59</cp:revision>
  <dcterms:created xsi:type="dcterms:W3CDTF">2020-04-07T08:20:00Z</dcterms:created>
  <dcterms:modified xsi:type="dcterms:W3CDTF">2020-07-03T07:49:57Z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