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7"/>
  </p:notesMasterIdLst>
  <p:sldIdLst>
    <p:sldId id="353" r:id="rId2"/>
    <p:sldId id="354" r:id="rId3"/>
    <p:sldId id="359" r:id="rId4"/>
    <p:sldId id="356" r:id="rId5"/>
    <p:sldId id="3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01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6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3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6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8194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0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1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0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2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1118509" y="1866987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Lesson19-20</a:t>
            </a:r>
            <a:r>
              <a:rPr lang="zh-CN" altLang="en-US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课后</a:t>
            </a:r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17020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404160" y="383436"/>
            <a:ext cx="91363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45415" indent="-145415"/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根据要求写单词。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（每小题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5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50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</a:p>
        </p:txBody>
      </p:sp>
      <p:sp>
        <p:nvSpPr>
          <p:cNvPr id="7" name="矩形 6"/>
          <p:cNvSpPr/>
          <p:nvPr/>
        </p:nvSpPr>
        <p:spPr>
          <a:xfrm>
            <a:off x="966143" y="700738"/>
            <a:ext cx="405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写出下列单词的英文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祖父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鞋子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渴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累，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疲乏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孩子们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196633" y="1561910"/>
            <a:ext cx="2471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</p:txBody>
      </p:sp>
      <p:sp>
        <p:nvSpPr>
          <p:cNvPr id="10" name="矩形 9"/>
          <p:cNvSpPr/>
          <p:nvPr/>
        </p:nvSpPr>
        <p:spPr>
          <a:xfrm>
            <a:off x="5802296" y="712100"/>
            <a:ext cx="53921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写出下列单词的反义词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girl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238091" y="1536311"/>
            <a:ext cx="2471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</p:txBody>
      </p:sp>
      <p:sp>
        <p:nvSpPr>
          <p:cNvPr id="100" name="TextBox 8"/>
          <p:cNvSpPr txBox="1"/>
          <p:nvPr/>
        </p:nvSpPr>
        <p:spPr>
          <a:xfrm>
            <a:off x="3456963" y="1844681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grandfather</a:t>
            </a:r>
          </a:p>
        </p:txBody>
      </p:sp>
      <p:sp>
        <p:nvSpPr>
          <p:cNvPr id="101" name="TextBox 9"/>
          <p:cNvSpPr txBox="1"/>
          <p:nvPr/>
        </p:nvSpPr>
        <p:spPr>
          <a:xfrm>
            <a:off x="3497023" y="2700597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shoe</a:t>
            </a:r>
          </a:p>
        </p:txBody>
      </p:sp>
      <p:sp>
        <p:nvSpPr>
          <p:cNvPr id="106" name="TextBox 10"/>
          <p:cNvSpPr txBox="1"/>
          <p:nvPr/>
        </p:nvSpPr>
        <p:spPr>
          <a:xfrm>
            <a:off x="3500426" y="3556513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thirsty</a:t>
            </a:r>
          </a:p>
        </p:txBody>
      </p:sp>
      <p:sp>
        <p:nvSpPr>
          <p:cNvPr id="107" name="TextBox 11"/>
          <p:cNvSpPr txBox="1"/>
          <p:nvPr/>
        </p:nvSpPr>
        <p:spPr>
          <a:xfrm>
            <a:off x="3500426" y="4412429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tired</a:t>
            </a:r>
          </a:p>
        </p:txBody>
      </p:sp>
      <p:sp>
        <p:nvSpPr>
          <p:cNvPr id="108" name="TextBox 12"/>
          <p:cNvSpPr txBox="1"/>
          <p:nvPr/>
        </p:nvSpPr>
        <p:spPr>
          <a:xfrm>
            <a:off x="3544737" y="5268343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</a:p>
        </p:txBody>
      </p:sp>
      <p:sp>
        <p:nvSpPr>
          <p:cNvPr id="109" name="TextBox 12"/>
          <p:cNvSpPr txBox="1"/>
          <p:nvPr/>
        </p:nvSpPr>
        <p:spPr>
          <a:xfrm>
            <a:off x="8804375" y="1807418"/>
            <a:ext cx="157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</a:p>
        </p:txBody>
      </p:sp>
      <p:sp>
        <p:nvSpPr>
          <p:cNvPr id="113" name="TextBox 12"/>
          <p:cNvSpPr txBox="1"/>
          <p:nvPr/>
        </p:nvSpPr>
        <p:spPr>
          <a:xfrm>
            <a:off x="8804376" y="2665053"/>
            <a:ext cx="304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</a:t>
            </a:r>
          </a:p>
        </p:txBody>
      </p:sp>
      <p:sp>
        <p:nvSpPr>
          <p:cNvPr id="114" name="TextBox 12"/>
          <p:cNvSpPr txBox="1"/>
          <p:nvPr/>
        </p:nvSpPr>
        <p:spPr>
          <a:xfrm>
            <a:off x="8804376" y="3522688"/>
            <a:ext cx="304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boy</a:t>
            </a:r>
          </a:p>
        </p:txBody>
      </p:sp>
      <p:sp>
        <p:nvSpPr>
          <p:cNvPr id="115" name="TextBox 12"/>
          <p:cNvSpPr txBox="1"/>
          <p:nvPr/>
        </p:nvSpPr>
        <p:spPr>
          <a:xfrm>
            <a:off x="8804376" y="4380323"/>
            <a:ext cx="304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</a:t>
            </a:r>
          </a:p>
        </p:txBody>
      </p:sp>
      <p:sp>
        <p:nvSpPr>
          <p:cNvPr id="116" name="TextBox 12"/>
          <p:cNvSpPr txBox="1"/>
          <p:nvPr/>
        </p:nvSpPr>
        <p:spPr>
          <a:xfrm>
            <a:off x="8866183" y="5237959"/>
            <a:ext cx="304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1709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6" grpId="0"/>
      <p:bldP spid="107" grpId="0"/>
      <p:bldP spid="108" grpId="0"/>
      <p:bldP spid="109" grpId="0"/>
      <p:bldP spid="113" grpId="0"/>
      <p:bldP spid="114" grpId="0"/>
      <p:bldP spid="115" grpId="0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4226" y="3766967"/>
            <a:ext cx="44596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tired.</a:t>
            </a:r>
          </a:p>
        </p:txBody>
      </p:sp>
      <p:sp>
        <p:nvSpPr>
          <p:cNvPr id="2" name="矩形 1"/>
          <p:cNvSpPr/>
          <p:nvPr/>
        </p:nvSpPr>
        <p:spPr>
          <a:xfrm>
            <a:off x="1874226" y="2420725"/>
            <a:ext cx="35463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thirsty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矩形 3"/>
          <p:cNvSpPr/>
          <p:nvPr/>
        </p:nvSpPr>
        <p:spPr>
          <a:xfrm>
            <a:off x="479376" y="332656"/>
            <a:ext cx="8659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5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II</a:t>
            </a:r>
            <a:r>
              <a:rPr lang="en-US" altLang="zh-CN" sz="2800" spc="5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. </a:t>
            </a:r>
            <a:r>
              <a:rPr lang="zh-CN" altLang="en-US" sz="2800" spc="5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用 </a:t>
            </a:r>
            <a:r>
              <a:rPr lang="en-US" altLang="zh-CN" sz="28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</a:t>
            </a:r>
            <a:r>
              <a:rPr lang="zh-CN" altLang="en-US" sz="2800" spc="5" dirty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，</a:t>
            </a:r>
            <a:r>
              <a:rPr lang="en-US" altLang="zh-CN" sz="28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zh-CN" altLang="en-US" sz="2800" spc="5" dirty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，</a:t>
            </a:r>
            <a:r>
              <a:rPr lang="en-US" altLang="zh-CN" sz="28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zh-CN" altLang="en-US" sz="2800" spc="5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填空。（每小题 </a:t>
            </a:r>
            <a:r>
              <a:rPr lang="en-US" altLang="zh-CN" sz="2800" spc="5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5 </a:t>
            </a:r>
            <a:r>
              <a:rPr lang="zh-CN" altLang="en-US" sz="2800" spc="5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分，共 </a:t>
            </a:r>
            <a:r>
              <a:rPr lang="en-US" altLang="zh-CN" sz="2800" spc="5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25 </a:t>
            </a:r>
            <a:r>
              <a:rPr lang="zh-CN" altLang="en-US" sz="2800" spc="5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分）</a:t>
            </a:r>
            <a:r>
              <a:rPr lang="en-US" altLang="zh-CN" sz="2800" spc="31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3011" y="1200424"/>
            <a:ext cx="100091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Those ice cream men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busy.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the matter, Jason?</a:t>
            </a: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the matter, children?</a:t>
            </a: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Their teacher ________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tired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My case ________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5663952" y="1294256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929493" y="2530612"/>
            <a:ext cx="1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3338103" y="3872398"/>
            <a:ext cx="117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4515272" y="4510554"/>
            <a:ext cx="1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3801512" y="5202070"/>
            <a:ext cx="1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2" name="圆角矩形 11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0" name="圆角矩形 79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" name="图片 13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5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6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248128" y="3717721"/>
            <a:ext cx="4464496" cy="2871674"/>
          </a:xfrm>
          <a:prstGeom prst="roundRect">
            <a:avLst>
              <a:gd name="adj" fmla="val 121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85191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Ⅲ.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补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全对话。（每小题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5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25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</a:p>
        </p:txBody>
      </p:sp>
      <p:sp>
        <p:nvSpPr>
          <p:cNvPr id="2" name="矩形 1"/>
          <p:cNvSpPr/>
          <p:nvPr/>
        </p:nvSpPr>
        <p:spPr>
          <a:xfrm>
            <a:off x="853866" y="1058955"/>
            <a:ext cx="9999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Jason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the matter, Mary?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16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________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Jason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me your cases. 17. ________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Thank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 Jason.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Jason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________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No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I’m not.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Jason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________ Are you all right now?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Yes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am. 20. ________</a:t>
            </a:r>
          </a:p>
        </p:txBody>
      </p:sp>
      <p:sp>
        <p:nvSpPr>
          <p:cNvPr id="5" name="矩形 4"/>
          <p:cNvSpPr/>
          <p:nvPr/>
        </p:nvSpPr>
        <p:spPr>
          <a:xfrm>
            <a:off x="7556962" y="3785893"/>
            <a:ext cx="40518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They are heavy.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Are you all right now?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I’m tired and thirsty.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Thank you.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Sit down here.</a:t>
            </a:r>
          </a:p>
        </p:txBody>
      </p:sp>
      <p:sp>
        <p:nvSpPr>
          <p:cNvPr id="92" name="TextBox 3"/>
          <p:cNvSpPr txBox="1"/>
          <p:nvPr/>
        </p:nvSpPr>
        <p:spPr>
          <a:xfrm>
            <a:off x="2974646" y="1673424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3"/>
          <p:cNvSpPr txBox="1"/>
          <p:nvPr/>
        </p:nvSpPr>
        <p:spPr>
          <a:xfrm>
            <a:off x="5853818" y="2235048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3"/>
          <p:cNvSpPr txBox="1"/>
          <p:nvPr/>
        </p:nvSpPr>
        <p:spPr>
          <a:xfrm>
            <a:off x="3057196" y="3322982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3"/>
          <p:cNvSpPr txBox="1"/>
          <p:nvPr/>
        </p:nvSpPr>
        <p:spPr>
          <a:xfrm>
            <a:off x="3047342" y="4425775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extBox 3"/>
          <p:cNvSpPr txBox="1"/>
          <p:nvPr/>
        </p:nvSpPr>
        <p:spPr>
          <a:xfrm>
            <a:off x="4496560" y="4941168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79" name="î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ṥ1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îşļ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ḻ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îslî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ṣḷ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ïšḷ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ṡ1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iṣl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ï$ḻ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ṥ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šľ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S1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ŝl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i$ḻi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$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ṡ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ïSḷ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îśḻ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ś1ï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îśḷi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îşḻ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îṡ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ïṩl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í$1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îsḷ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ṣļ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Sḷ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ṥ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ïṡḷ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îṧľi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šḷ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ïşľ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ï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îš1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S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ṡ1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ïṩl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îṣ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ïs1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íṩ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ïṩḷ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ŝ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Sḻ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ís1ï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iśḷï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śľ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íśḻ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ïṣľ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iṩ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i$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îṩḷ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1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ṡḷ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ş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íš1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ṩl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iṣ1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ïṥl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îṡ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ṩḻ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îşl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ṥļ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í$l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íSḻ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ïṩlî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ï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ṡļî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íŝľ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sḻ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ṡlî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iṧḷ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îšḻ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îṥ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işļ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î$ḷ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í$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îś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ṥḻ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ïšl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ïṥḻ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í$ḻ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ïš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Sļ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ŝḷï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ï$ľ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iṣ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śļi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î$l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íṣľ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î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îṧḷ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îSḻ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iṩļ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iṧļ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ḻ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íṩļ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ïṧļ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ś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ṣľ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í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ŝľ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íṥḻ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íṥľ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ïŝl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iš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iṩ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işľ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íṩľ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îṩ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ṧ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šľ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iṧļ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îšḷ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îsḻî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íşḻ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íṣḷ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iṧļ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í$lí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iṣḻ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ïS1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i$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iŝļ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iSḷ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ŝ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ŝľ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ṣ1i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ïṩḻ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íṣ1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îṩ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ïśľí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íšḷ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íṩ1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iṥļí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íšḻ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isḻ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iṡ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iŝļi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i$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îŝl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ïṩl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íŝ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îṩ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şl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îṣ1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î$ḷ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î$ḻ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S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śļ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îṧļ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iṣ1i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íṩ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îṩľ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iṥ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şľï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í$ľ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ïšľï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ïšḷ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iṡḷ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íṧ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7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290</Words>
  <Application>Microsoft Office PowerPoint</Application>
  <PresentationFormat>宽屏</PresentationFormat>
  <Paragraphs>69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Adobe 楷体 Std R</vt:lpstr>
      <vt:lpstr>宋体</vt:lpstr>
      <vt:lpstr>Arial</vt:lpstr>
      <vt:lpstr>Calibri</vt:lpstr>
      <vt:lpstr>Tahoma</vt:lpstr>
      <vt:lpstr>Times New Roman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85</cp:revision>
  <dcterms:created xsi:type="dcterms:W3CDTF">2020-04-07T08:20:00Z</dcterms:created>
  <dcterms:modified xsi:type="dcterms:W3CDTF">2020-07-16T09:07:58Z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