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7"/>
  </p:notesMasterIdLst>
  <p:sldIdLst>
    <p:sldId id="353" r:id="rId2"/>
    <p:sldId id="354" r:id="rId3"/>
    <p:sldId id="359" r:id="rId4"/>
    <p:sldId id="356" r:id="rId5"/>
    <p:sldId id="3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01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6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3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6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8194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0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1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0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2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1118509" y="1866987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Lesson17-18</a:t>
            </a:r>
            <a:r>
              <a:rPr lang="zh-CN" altLang="en-US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课后</a:t>
            </a:r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17020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404160" y="383436"/>
            <a:ext cx="91363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45415" indent="-145415"/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写出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下列单词的复数形式。（每小题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5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50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</a:p>
        </p:txBody>
      </p:sp>
      <p:sp>
        <p:nvSpPr>
          <p:cNvPr id="7" name="矩形 6"/>
          <p:cNvSpPr/>
          <p:nvPr/>
        </p:nvSpPr>
        <p:spPr>
          <a:xfrm>
            <a:off x="1057812" y="1187056"/>
            <a:ext cx="2471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man 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housewife 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child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woman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carpet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231868" y="1217666"/>
            <a:ext cx="2471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</p:txBody>
      </p:sp>
      <p:sp>
        <p:nvSpPr>
          <p:cNvPr id="10" name="矩形 9"/>
          <p:cNvSpPr/>
          <p:nvPr/>
        </p:nvSpPr>
        <p:spPr>
          <a:xfrm>
            <a:off x="5602834" y="1265515"/>
            <a:ext cx="26998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policeman 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policewoman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air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hostess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262628" y="1231563"/>
            <a:ext cx="2471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</a:p>
        </p:txBody>
      </p:sp>
      <p:sp>
        <p:nvSpPr>
          <p:cNvPr id="100" name="TextBox 8"/>
          <p:cNvSpPr txBox="1"/>
          <p:nvPr/>
        </p:nvSpPr>
        <p:spPr>
          <a:xfrm>
            <a:off x="3500426" y="1506548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</a:t>
            </a:r>
          </a:p>
        </p:txBody>
      </p:sp>
      <p:sp>
        <p:nvSpPr>
          <p:cNvPr id="101" name="TextBox 9"/>
          <p:cNvSpPr txBox="1"/>
          <p:nvPr/>
        </p:nvSpPr>
        <p:spPr>
          <a:xfrm>
            <a:off x="3500426" y="2359413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housewives</a:t>
            </a:r>
          </a:p>
        </p:txBody>
      </p:sp>
      <p:sp>
        <p:nvSpPr>
          <p:cNvPr id="106" name="TextBox 10"/>
          <p:cNvSpPr txBox="1"/>
          <p:nvPr/>
        </p:nvSpPr>
        <p:spPr>
          <a:xfrm>
            <a:off x="3500426" y="3212278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</a:p>
        </p:txBody>
      </p:sp>
      <p:sp>
        <p:nvSpPr>
          <p:cNvPr id="107" name="TextBox 11"/>
          <p:cNvSpPr txBox="1"/>
          <p:nvPr/>
        </p:nvSpPr>
        <p:spPr>
          <a:xfrm>
            <a:off x="3500426" y="4065143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</a:t>
            </a:r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2"/>
          <p:cNvSpPr txBox="1"/>
          <p:nvPr/>
        </p:nvSpPr>
        <p:spPr>
          <a:xfrm>
            <a:off x="3500426" y="4918006"/>
            <a:ext cx="269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carpets</a:t>
            </a:r>
          </a:p>
        </p:txBody>
      </p:sp>
      <p:sp>
        <p:nvSpPr>
          <p:cNvPr id="109" name="TextBox 12"/>
          <p:cNvSpPr txBox="1"/>
          <p:nvPr/>
        </p:nvSpPr>
        <p:spPr>
          <a:xfrm>
            <a:off x="8498358" y="1548765"/>
            <a:ext cx="191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policemen</a:t>
            </a:r>
          </a:p>
        </p:txBody>
      </p:sp>
      <p:sp>
        <p:nvSpPr>
          <p:cNvPr id="113" name="TextBox 12"/>
          <p:cNvSpPr txBox="1"/>
          <p:nvPr/>
        </p:nvSpPr>
        <p:spPr>
          <a:xfrm>
            <a:off x="8498358" y="2392673"/>
            <a:ext cx="304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ties</a:t>
            </a:r>
          </a:p>
        </p:txBody>
      </p:sp>
      <p:sp>
        <p:nvSpPr>
          <p:cNvPr id="114" name="TextBox 12"/>
          <p:cNvSpPr txBox="1"/>
          <p:nvPr/>
        </p:nvSpPr>
        <p:spPr>
          <a:xfrm>
            <a:off x="8498358" y="3236581"/>
            <a:ext cx="304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policewomen</a:t>
            </a:r>
          </a:p>
        </p:txBody>
      </p:sp>
      <p:sp>
        <p:nvSpPr>
          <p:cNvPr id="115" name="TextBox 12"/>
          <p:cNvSpPr txBox="1"/>
          <p:nvPr/>
        </p:nvSpPr>
        <p:spPr>
          <a:xfrm>
            <a:off x="8498358" y="4080489"/>
            <a:ext cx="304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 hostesses</a:t>
            </a:r>
          </a:p>
        </p:txBody>
      </p:sp>
      <p:sp>
        <p:nvSpPr>
          <p:cNvPr id="116" name="TextBox 12"/>
          <p:cNvSpPr txBox="1"/>
          <p:nvPr/>
        </p:nvSpPr>
        <p:spPr>
          <a:xfrm>
            <a:off x="8498358" y="4924395"/>
            <a:ext cx="304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1709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6" grpId="0"/>
      <p:bldP spid="107" grpId="0"/>
      <p:bldP spid="108" grpId="0"/>
      <p:bldP spid="109" grpId="0"/>
      <p:bldP spid="113" grpId="0"/>
      <p:bldP spid="114" grpId="0"/>
      <p:bldP spid="115" grpId="0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332656"/>
            <a:ext cx="9327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5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II.</a:t>
            </a:r>
            <a:r>
              <a:rPr lang="en-US" altLang="zh-CN" sz="2800" spc="31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-30" dirty="0" err="1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NHHEAT+DengXian Regular"/>
              </a:rPr>
              <a:t>根据要求完成句子</a:t>
            </a:r>
            <a:r>
              <a:rPr lang="en-US" altLang="zh-CN" sz="2800" spc="-3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NHHEAT+DengXian Regular"/>
              </a:rPr>
              <a:t>, </a:t>
            </a:r>
            <a:r>
              <a:rPr lang="en-US" altLang="zh-CN" sz="2800" spc="-30" dirty="0" err="1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NHHEAT+DengXian Regular"/>
              </a:rPr>
              <a:t>每空一词</a:t>
            </a:r>
            <a:r>
              <a:rPr lang="en-US" altLang="zh-CN" sz="2800" spc="-3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NHHEAT+DengXian Regular"/>
              </a:rPr>
              <a:t>。（</a:t>
            </a:r>
            <a:r>
              <a:rPr lang="en-US" altLang="zh-CN" sz="2800" spc="-3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NHHEAT+DengXian Regular"/>
              </a:rPr>
              <a:t>每小题</a:t>
            </a:r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5</a:t>
            </a:r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NHHEAT+DengXian Regular"/>
              </a:rPr>
              <a:t>分, 共</a:t>
            </a:r>
            <a:r>
              <a:rPr lang="en-US" altLang="zh-CN" sz="2800" spc="1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</a:t>
            </a:r>
            <a:r>
              <a:rPr lang="en-US" altLang="zh-CN" sz="2800" spc="5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25</a:t>
            </a:r>
            <a:r>
              <a:rPr lang="en-US" altLang="zh-CN" sz="2800" spc="2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5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NHHEAT+DengXian Regular"/>
              </a:rPr>
              <a:t>分）</a:t>
            </a:r>
            <a:endParaRPr lang="zh-CN" altLang="en-US" sz="28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4925" y="1018442"/>
            <a:ext cx="10009112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They are very busy.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改为否定句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They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busy.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They’re keyboard operators.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改为一般疑问句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keyboard operators?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This woman is very hard–working.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改为复数句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These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very hard–working.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They’re </a:t>
            </a:r>
            <a:r>
              <a:rPr lang="en-US" altLang="zh-CN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 reps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their jobs?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This young man is </a:t>
            </a:r>
            <a:r>
              <a:rPr lang="en-US" altLang="zh-CN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brother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(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this young man?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2891944" y="1531172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aren't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225189" y="2561286"/>
            <a:ext cx="1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983875" y="3605776"/>
            <a:ext cx="239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</a:t>
            </a:r>
          </a:p>
          <a:p>
            <a:endParaRPr lang="en-US" altLang="zh-CN" sz="2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027848" y="4614808"/>
            <a:ext cx="1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027847" y="5642084"/>
            <a:ext cx="133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2" name="圆角矩形 11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0" name="圆角矩形 79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" name="图片 13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5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6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248128" y="3717721"/>
            <a:ext cx="4464496" cy="2871674"/>
          </a:xfrm>
          <a:prstGeom prst="roundRect">
            <a:avLst>
              <a:gd name="adj" fmla="val 12118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85191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Ⅲ.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补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全对话。（每小题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5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25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</a:p>
        </p:txBody>
      </p:sp>
      <p:sp>
        <p:nvSpPr>
          <p:cNvPr id="2" name="矩形 1"/>
          <p:cNvSpPr/>
          <p:nvPr/>
        </p:nvSpPr>
        <p:spPr>
          <a:xfrm>
            <a:off x="501621" y="982811"/>
            <a:ext cx="9999905" cy="414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Smith: Good morning, Mr. William.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William: 16. ________ Come and meet our employees.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Smith: Thank you, M r. William.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William: These are our sales reps. 17. ________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Smith: Those men are very busy, too. 18. ________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William: They’re keyboard operators.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Smith: 19. ________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Mr. William: This is Jackson. 20. ________</a:t>
            </a:r>
          </a:p>
        </p:txBody>
      </p:sp>
      <p:sp>
        <p:nvSpPr>
          <p:cNvPr id="5" name="矩形 4"/>
          <p:cNvSpPr/>
          <p:nvPr/>
        </p:nvSpPr>
        <p:spPr>
          <a:xfrm>
            <a:off x="7248128" y="3717721"/>
            <a:ext cx="40518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Who is this young man?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They’re very busy.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Good morning.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He’s our office assistant.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What are their jobs?</a:t>
            </a:r>
          </a:p>
        </p:txBody>
      </p:sp>
      <p:sp>
        <p:nvSpPr>
          <p:cNvPr id="92" name="TextBox 3"/>
          <p:cNvSpPr txBox="1"/>
          <p:nvPr/>
        </p:nvSpPr>
        <p:spPr>
          <a:xfrm>
            <a:off x="3359696" y="1484784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3"/>
          <p:cNvSpPr txBox="1"/>
          <p:nvPr/>
        </p:nvSpPr>
        <p:spPr>
          <a:xfrm>
            <a:off x="7320136" y="2420888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3"/>
          <p:cNvSpPr txBox="1"/>
          <p:nvPr/>
        </p:nvSpPr>
        <p:spPr>
          <a:xfrm>
            <a:off x="7896200" y="3068960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3"/>
          <p:cNvSpPr txBox="1"/>
          <p:nvPr/>
        </p:nvSpPr>
        <p:spPr>
          <a:xfrm>
            <a:off x="2999656" y="4005064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extBox 3"/>
          <p:cNvSpPr txBox="1"/>
          <p:nvPr/>
        </p:nvSpPr>
        <p:spPr>
          <a:xfrm>
            <a:off x="5879976" y="4437112"/>
            <a:ext cx="166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zh-CN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79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4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341</Words>
  <Application>Microsoft Office PowerPoint</Application>
  <PresentationFormat>宽屏</PresentationFormat>
  <Paragraphs>68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Adobe 楷体 Std R</vt:lpstr>
      <vt:lpstr>NHHEAT+DengXian Regular</vt:lpstr>
      <vt:lpstr>宋体</vt:lpstr>
      <vt:lpstr>Arial</vt:lpstr>
      <vt:lpstr>Calibri</vt:lpstr>
      <vt:lpstr>Tahoma</vt:lpstr>
      <vt:lpstr>Times New Roman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majia</cp:lastModifiedBy>
  <cp:revision>87</cp:revision>
  <dcterms:created xsi:type="dcterms:W3CDTF">2020-04-07T08:20:00Z</dcterms:created>
  <dcterms:modified xsi:type="dcterms:W3CDTF">2020-11-07T08:16:17Z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