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411" r:id="rId3"/>
    <p:sldId id="421" r:id="rId4"/>
    <p:sldId id="418" r:id="rId5"/>
    <p:sldId id="419" r:id="rId6"/>
    <p:sldId id="42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528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2020/7/16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127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4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2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7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31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05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6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07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6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8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99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103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1498" y="2832292"/>
            <a:ext cx="8634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</a:t>
            </a:r>
            <a:r>
              <a:rPr lang="en-US" altLang="zh-CN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17-18 </a:t>
            </a:r>
            <a:r>
              <a:rPr lang="zh-CN" altLang="zh-CN" sz="40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微</a:t>
            </a:r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信教学</a:t>
            </a:r>
            <a:endParaRPr lang="zh-CN" altLang="en-US" sz="40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文本框 78"/>
          <p:cNvSpPr txBox="1"/>
          <p:nvPr/>
        </p:nvSpPr>
        <p:spPr>
          <a:xfrm>
            <a:off x="1075815" y="1482224"/>
            <a:ext cx="39072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deer	________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3.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fish		________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5.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woman	________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7.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wife	________ 	</a:t>
            </a:r>
          </a:p>
          <a:p>
            <a:pPr>
              <a:lnSpc>
                <a:spcPct val="200000"/>
              </a:lnSpc>
            </a:pP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9. foot	________</a:t>
            </a:r>
            <a:endParaRPr lang="zh-CN" alt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-1768"/>
            <a:ext cx="12192000" cy="6866100"/>
            <a:chOff x="0" y="-1768"/>
            <a:chExt cx="12192000" cy="68661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768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53" name="TextBox 4"/>
          <p:cNvSpPr txBox="1"/>
          <p:nvPr/>
        </p:nvSpPr>
        <p:spPr>
          <a:xfrm>
            <a:off x="3029437" y="1715612"/>
            <a:ext cx="162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deer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文本框 80"/>
          <p:cNvSpPr txBox="1"/>
          <p:nvPr/>
        </p:nvSpPr>
        <p:spPr>
          <a:xfrm>
            <a:off x="5341260" y="1470207"/>
            <a:ext cx="393696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2. child	 ________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4. mouse	 ________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6. Chinese	 ________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8. brush	 ________</a:t>
            </a:r>
          </a:p>
          <a:p>
            <a:pPr>
              <a:lnSpc>
                <a:spcPct val="200000"/>
              </a:lnSpc>
            </a:pP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10. potato	 ________</a:t>
            </a:r>
            <a:endParaRPr lang="zh-CN" alt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148" name="TextBox 4"/>
          <p:cNvSpPr txBox="1"/>
          <p:nvPr/>
        </p:nvSpPr>
        <p:spPr>
          <a:xfrm>
            <a:off x="2994857" y="2411795"/>
            <a:ext cx="162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4"/>
          <p:cNvSpPr txBox="1"/>
          <p:nvPr/>
        </p:nvSpPr>
        <p:spPr>
          <a:xfrm>
            <a:off x="2960352" y="3248557"/>
            <a:ext cx="162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TextBox 4"/>
          <p:cNvSpPr txBox="1"/>
          <p:nvPr/>
        </p:nvSpPr>
        <p:spPr>
          <a:xfrm>
            <a:off x="2960352" y="4096929"/>
            <a:ext cx="162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wives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099208" y="671418"/>
            <a:ext cx="11299825" cy="1002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7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I.</a:t>
            </a:r>
            <a:r>
              <a:rPr lang="en-US" altLang="zh-CN" sz="27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</a:t>
            </a:r>
            <a:r>
              <a:rPr lang="zh-CN" altLang="en-US" sz="27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写出下列名词的复数形式。</a:t>
            </a:r>
            <a:endParaRPr lang="zh-CN" altLang="en-US" sz="27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  <a:sym typeface="+mn-ea"/>
            </a:endParaRPr>
          </a:p>
        </p:txBody>
      </p:sp>
      <p:sp>
        <p:nvSpPr>
          <p:cNvPr id="152" name="TextBox 4"/>
          <p:cNvSpPr txBox="1"/>
          <p:nvPr/>
        </p:nvSpPr>
        <p:spPr>
          <a:xfrm>
            <a:off x="2994857" y="4858476"/>
            <a:ext cx="162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feet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TextBox 4"/>
          <p:cNvSpPr txBox="1"/>
          <p:nvPr/>
        </p:nvSpPr>
        <p:spPr>
          <a:xfrm>
            <a:off x="7316691" y="1652670"/>
            <a:ext cx="162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TextBox 4"/>
          <p:cNvSpPr txBox="1"/>
          <p:nvPr/>
        </p:nvSpPr>
        <p:spPr>
          <a:xfrm>
            <a:off x="7316691" y="2394542"/>
            <a:ext cx="162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mice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TextBox 4"/>
          <p:cNvSpPr txBox="1"/>
          <p:nvPr/>
        </p:nvSpPr>
        <p:spPr>
          <a:xfrm>
            <a:off x="7333945" y="3205425"/>
            <a:ext cx="162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Chinese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TextBox 4"/>
          <p:cNvSpPr txBox="1"/>
          <p:nvPr/>
        </p:nvSpPr>
        <p:spPr>
          <a:xfrm>
            <a:off x="7342571" y="4007682"/>
            <a:ext cx="162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brushes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TextBox 4"/>
          <p:cNvSpPr txBox="1"/>
          <p:nvPr/>
        </p:nvSpPr>
        <p:spPr>
          <a:xfrm>
            <a:off x="7351197" y="4809939"/>
            <a:ext cx="162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potatoes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48" grpId="0"/>
      <p:bldP spid="149" grpId="0"/>
      <p:bldP spid="151" grpId="0"/>
      <p:bldP spid="152" grpId="0"/>
      <p:bldP spid="156" grpId="0"/>
      <p:bldP spid="157" grpId="0"/>
      <p:bldP spid="158" grpId="0"/>
      <p:bldP spid="159" grpId="0"/>
      <p:bldP spid="1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12050"/>
            <a:ext cx="12192000" cy="6876382"/>
            <a:chOff x="0" y="-12050"/>
            <a:chExt cx="12192000" cy="687638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205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0" y="1820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73200" y="621458"/>
            <a:ext cx="11299825" cy="581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II. </a:t>
            </a:r>
            <a:r>
              <a:rPr lang="zh-CN" altLang="en-US" sz="26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选择</a:t>
            </a:r>
            <a:r>
              <a:rPr lang="zh-CN" altLang="en-US" sz="2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。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1.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Is he a teacher or a doctor?   		-- ________.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he is a </a:t>
            </a:r>
            <a:r>
              <a:rPr lang="en-US" altLang="zh-CN" sz="2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teacher.B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No, he is a doctor. C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teacher.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) 2.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What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_______?     		-- They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assistants.</a:t>
            </a: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their job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his jobs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their jobs</a:t>
            </a: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) 3.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What are these?                         		--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________. 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a sheep.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sheep.    C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</a:t>
            </a:r>
            <a:r>
              <a:rPr lang="en-US" altLang="zh-CN" sz="2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sheeps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) 4.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________ are white.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tooth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tooths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teeth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) 5. It is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classroom. Come in, please.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	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us			C. our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8975" y="1063783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C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8974" y="2028438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C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973" y="2951084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B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972" y="3903450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C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518972" y="4868105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C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  <p:bldP spid="7" grpId="0"/>
      <p:bldP spid="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24624"/>
            <a:ext cx="12192000" cy="6888956"/>
            <a:chOff x="0" y="-24624"/>
            <a:chExt cx="12192000" cy="688895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2462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924" y="550896"/>
            <a:ext cx="11796076" cy="5779135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III. 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按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要求完成下列各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题。</a:t>
            </a:r>
            <a:endParaRPr lang="zh-CN" altLang="en-US" sz="28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he a doctor? Is he an engineer? </a:t>
            </a:r>
            <a:r>
              <a:rPr lang="en-US" altLang="zh-CN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(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合成选择疑问句</a:t>
            </a:r>
            <a:r>
              <a:rPr lang="en-US" altLang="zh-CN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)</a:t>
            </a:r>
            <a:endParaRPr lang="en-US" altLang="zh-CN" sz="28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_______ _______ a doctor _______ an engineer?</a:t>
            </a:r>
            <a:endParaRPr lang="en-US" altLang="zh-CN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2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That policeman is young.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变为复数句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)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_______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are very young.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3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They are </a:t>
            </a:r>
            <a:r>
              <a:rPr lang="en-US" altLang="zh-CN" sz="2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engineers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对划线部分提问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)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_______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_______ _______?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4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She is a sales rep.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变为复数句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)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______________________________</a:t>
            </a:r>
            <a:endParaRPr lang="en-US" altLang="zh-CN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5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Michael and Jeremy are very lazy.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变为否定句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)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Michael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Jeremy _______ _______ _______.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zh-CN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TextBox 4"/>
          <p:cNvSpPr txBox="1"/>
          <p:nvPr/>
        </p:nvSpPr>
        <p:spPr>
          <a:xfrm>
            <a:off x="1356378" y="1717594"/>
            <a:ext cx="7071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             he                     or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TextBox 6"/>
          <p:cNvSpPr txBox="1"/>
          <p:nvPr/>
        </p:nvSpPr>
        <p:spPr>
          <a:xfrm>
            <a:off x="1282434" y="2755700"/>
            <a:ext cx="497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policemen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8"/>
          <p:cNvSpPr txBox="1"/>
          <p:nvPr/>
        </p:nvSpPr>
        <p:spPr>
          <a:xfrm>
            <a:off x="1335263" y="3776989"/>
            <a:ext cx="5955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      are         their       jobs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8"/>
          <p:cNvSpPr txBox="1"/>
          <p:nvPr/>
        </p:nvSpPr>
        <p:spPr>
          <a:xfrm>
            <a:off x="1341650" y="4831375"/>
            <a:ext cx="410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sales reps.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TextBox 8"/>
          <p:cNvSpPr txBox="1"/>
          <p:nvPr/>
        </p:nvSpPr>
        <p:spPr>
          <a:xfrm>
            <a:off x="4500392" y="5825704"/>
            <a:ext cx="446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aren’t       very       lazy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7" grpId="0"/>
      <p:bldP spid="149" grpId="0"/>
      <p:bldP spid="150" grpId="0"/>
      <p:bldP spid="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918"/>
            <a:ext cx="12192000" cy="6871250"/>
            <a:chOff x="0" y="-6918"/>
            <a:chExt cx="12192000" cy="6871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0" y="-6918"/>
              <a:ext cx="2522136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图片 24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22618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20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21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155" name="î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ṥ1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îşļ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íśḻ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îslî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íṣḷ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ïšḷ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iṡ1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ṣlí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ï$ḻ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íṥ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íšľ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íS1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îŝl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i$ḻi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î$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iṡ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Sḷ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îśḻí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ïś1ï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îśḷi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şḻ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ṡ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ïṩl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í$1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îsḷ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iṣļ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îSḷ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iṥ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ïṡḷi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îṧľi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išḷ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şľ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ï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îš1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S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îṡ1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ïṩl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ṣ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ïs1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íṩ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ïṩḷ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ŝ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ïSḻ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ís1ï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iśḷï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ïśľ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íśḻ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ïṣľ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iṩ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i$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îṩḷ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ïŝ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íS1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îṡḷ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iş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íš1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îṩl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iṣ1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ṥlí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îṡ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ṩ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şl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îṥļ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í$l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íSḻ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ïṩlî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ï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ïṡļî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íŝľ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sḻ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îṡlî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iṧḷ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îšḻ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işļ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î$ḷ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$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ś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iṥḻ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šl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ïṥḻ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îṥ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í$ḻ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ïš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íSļ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îŝḷï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ï$ľï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ïśļi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î$l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ṣľ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îṧḷï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Sḻ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iṩļ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iṧļ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iṣḻ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íṩļ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ïṧļ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íś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îṣľ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í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ŝľ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ṥḻ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íṥľ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ïŝl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iš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iṩ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işľ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îṩ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îṧ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íšľ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iṧļ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îšḷ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ḻ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íşḻ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íṣḷ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ṩľ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ṧļ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$lí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iṣḻ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ïS1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i$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î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iŝļ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iSḷ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íŝ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iŝľ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íṣ1i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ïṩḻ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íṣ1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îṩ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ïśľí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íšḷ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íṩ1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iṥļí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íšḻ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sḻ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iṡ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iŝļi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$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ŝl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ïṩl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íŝ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îṩ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işl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îṣ1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$ḷ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î$ḻ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iS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îśļ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îṧļ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iṣ1i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íṩ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îṩľ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iṥ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îşľï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í$ľ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ïšľï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ïšḷ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iṡḷ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íṧ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2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189</Words>
  <Application>Microsoft Office PowerPoint</Application>
  <PresentationFormat>宽屏</PresentationFormat>
  <Paragraphs>56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Adobe 楷体 Std R</vt:lpstr>
      <vt:lpstr>宋体</vt:lpstr>
      <vt:lpstr>微软雅黑</vt:lpstr>
      <vt:lpstr>Arial</vt:lpstr>
      <vt:lpstr>Calibri</vt:lpstr>
      <vt:lpstr>Tahoma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140</cp:revision>
  <dcterms:created xsi:type="dcterms:W3CDTF">2019-06-19T02:08:00Z</dcterms:created>
  <dcterms:modified xsi:type="dcterms:W3CDTF">2020-07-16T07:27:23Z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