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ppt/tags/tag1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57" r:id="rId2"/>
    <p:sldId id="358" r:id="rId3"/>
    <p:sldId id="359" r:id="rId4"/>
    <p:sldId id="360" r:id="rId5"/>
    <p:sldId id="362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4">
          <p15:clr>
            <a:srgbClr val="A4A3A4"/>
          </p15:clr>
        </p15:guide>
        <p15:guide id="2" pos="386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jng" initials="u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34" y="355"/>
      </p:cViewPr>
      <p:guideLst>
        <p:guide orient="horz" pos="2194"/>
        <p:guide pos="38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9384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610" y="0"/>
              <a:ext cx="3308" cy="915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75485" y="1844675"/>
            <a:ext cx="8319770" cy="3277870"/>
          </a:xfrm>
        </p:spPr>
        <p:txBody>
          <a:bodyPr>
            <a:noAutofit/>
          </a:bodyPr>
          <a:lstStyle/>
          <a:p>
            <a:r>
              <a:rPr sz="4400" b="1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爱学习新概念</a:t>
            </a:r>
            <a:r>
              <a:rPr lang="en-US" altLang="zh-CN" sz="440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L25-26</a:t>
            </a:r>
            <a:r>
              <a:rPr sz="4400" b="1" smtClean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课后</a:t>
            </a:r>
            <a:r>
              <a:rPr sz="4400" b="1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作业</a:t>
            </a:r>
            <a:r>
              <a:rPr lang="zh-CN" altLang="en-US" sz="4400" b="1" dirty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/>
            </a:r>
            <a:br>
              <a:rPr lang="zh-CN" altLang="en-US" sz="4400" b="1" dirty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</a:br>
            <a:endParaRPr lang="zh-CN" altLang="en-US" sz="4400" b="1" dirty="0">
              <a:solidFill>
                <a:prstClr val="black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0" y="0"/>
            <a:ext cx="12192000" cy="67413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0" y="0"/>
            <a:ext cx="12216680" cy="6857999"/>
            <a:chOff x="0" y="0"/>
            <a:chExt cx="12216680" cy="6857999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7" name="矩形 6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6573914"/>
              <a:ext cx="12192000" cy="2840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1953328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流程图: 终止 11"/>
            <p:cNvSpPr/>
            <p:nvPr/>
          </p:nvSpPr>
          <p:spPr>
            <a:xfrm>
              <a:off x="9552384" y="0"/>
              <a:ext cx="2639616" cy="620688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3" name="图片 12" descr="大桥教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21619" y="19926"/>
            <a:ext cx="2100777" cy="58083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476250" y="620395"/>
            <a:ext cx="11238865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I.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英汉互译。（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每小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题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5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分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，共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50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分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）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  <a:cs typeface="Tahoma" panose="020B060403050404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1. </a:t>
            </a:r>
            <a:r>
              <a:rPr lang="en-US" altLang="zh-CN" sz="2800" dirty="0" smtClean="0">
                <a:latin typeface="Tahoma" panose="020B0604030504040204" pitchFamily="34" charset="0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where    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____________              6.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room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</a:t>
            </a:r>
            <a:endParaRPr lang="en-US" altLang="zh-CN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2. </a:t>
            </a:r>
            <a:r>
              <a:rPr lang="en-US" altLang="zh-CN" sz="2800" dirty="0" smtClean="0">
                <a:latin typeface="Tahoma" panose="020B0604030504040204" pitchFamily="34" charset="0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left     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____________             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7. cup  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 </a:t>
            </a:r>
            <a:endParaRPr lang="en-US" altLang="zh-CN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3. </a:t>
            </a:r>
            <a:r>
              <a:rPr lang="en-US" altLang="zh-CN" sz="2800" dirty="0" smtClean="0">
                <a:latin typeface="Tahoma" panose="020B0604030504040204" pitchFamily="34" charset="0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electric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____________             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8. </a:t>
            </a:r>
            <a:r>
              <a:rPr lang="zh-CN" alt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电冰箱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 </a:t>
            </a:r>
            <a:endParaRPr lang="en-US" altLang="zh-CN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4. </a:t>
            </a:r>
            <a:r>
              <a:rPr lang="zh-CN" altLang="en-US" sz="2800" dirty="0" smtClean="0">
                <a:latin typeface="Tahoma" panose="020B0604030504040204" pitchFamily="34" charset="0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炊具   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_____________            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9. </a:t>
            </a:r>
            <a:r>
              <a:rPr lang="zh-CN" alt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厨房   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 </a:t>
            </a:r>
            <a:endParaRPr lang="en-US" altLang="zh-CN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5. </a:t>
            </a:r>
            <a:r>
              <a:rPr lang="zh-CN" altLang="en-US" sz="2800" dirty="0" smtClean="0">
                <a:latin typeface="Tahoma" panose="020B0604030504040204" pitchFamily="34" charset="0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右边   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_____________            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10. </a:t>
            </a:r>
            <a:r>
              <a:rPr lang="zh-CN" alt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中间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</a:t>
            </a:r>
            <a:endParaRPr lang="zh-CN" altLang="en-US" sz="2800" dirty="0" smtClean="0"/>
          </a:p>
        </p:txBody>
      </p:sp>
      <p:sp>
        <p:nvSpPr>
          <p:cNvPr id="4" name="文本框 3"/>
          <p:cNvSpPr txBox="1"/>
          <p:nvPr/>
        </p:nvSpPr>
        <p:spPr>
          <a:xfrm>
            <a:off x="2855640" y="1700808"/>
            <a:ext cx="1576419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</a:rPr>
              <a:t>在哪里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855640" y="2564904"/>
            <a:ext cx="238709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</a:defRPr>
            </a:lvl1pPr>
          </a:lstStyle>
          <a:p>
            <a:r>
              <a:rPr lang="zh-CN" altLang="en-US" sz="2800" dirty="0"/>
              <a:t>左边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495600" y="3356992"/>
            <a:ext cx="32981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</a:defRPr>
            </a:lvl1pPr>
          </a:lstStyle>
          <a:p>
            <a:r>
              <a:rPr lang="zh-CN" altLang="en-US" sz="2800" dirty="0"/>
              <a:t>带电的，可通电</a:t>
            </a:r>
            <a:r>
              <a:rPr lang="zh-CN" altLang="en-US" sz="2800" dirty="0" smtClean="0"/>
              <a:t>的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855640" y="4293096"/>
            <a:ext cx="1576419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cooker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2927648" y="5157192"/>
            <a:ext cx="1576419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right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8400256" y="1700808"/>
            <a:ext cx="212761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</a:defRPr>
            </a:lvl1pPr>
          </a:lstStyle>
          <a:p>
            <a:r>
              <a:rPr lang="zh-CN" altLang="en-US" sz="2800" dirty="0"/>
              <a:t>房间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8400256" y="2564904"/>
            <a:ext cx="212761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</a:defRPr>
            </a:lvl1pPr>
          </a:lstStyle>
          <a:p>
            <a:r>
              <a:rPr lang="zh-CN" altLang="en-US" sz="2800" dirty="0"/>
              <a:t>茶杯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8112224" y="3356992"/>
            <a:ext cx="212761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refrigerator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8112224" y="4293096"/>
            <a:ext cx="212761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kitchen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8112224" y="5157192"/>
            <a:ext cx="212761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middle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4" grpId="0"/>
      <p:bldP spid="15" grpId="0"/>
      <p:bldP spid="16" grpId="0"/>
      <p:bldP spid="17" grpId="0"/>
      <p:bldP spid="18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0"/>
            <a:ext cx="12192000" cy="67413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3525" y="260350"/>
            <a:ext cx="11944985" cy="5426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II . </a:t>
            </a:r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单项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选择</a:t>
            </a:r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（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每小</a:t>
            </a:r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题</a:t>
            </a:r>
            <a:r>
              <a:rPr lang="en-US" altLang="zh-CN" sz="24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4</a:t>
            </a:r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分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，</a:t>
            </a:r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共</a:t>
            </a:r>
            <a:r>
              <a:rPr lang="en-US" altLang="zh-CN" sz="24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20</a:t>
            </a:r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分）</a:t>
            </a:r>
            <a:endParaRPr lang="en-US" altLang="zh-CN" sz="2400" dirty="0" smtClean="0">
              <a:latin typeface="黑体" panose="02010609060101010101" pitchFamily="49" charset="-122"/>
              <a:ea typeface="黑体" panose="02010609060101010101" pitchFamily="49" charset="-122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11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__________ is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a television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in the room.</a:t>
            </a:r>
            <a:endParaRPr lang="en-US" altLang="zh-CN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4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  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A.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They                  B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Their                 C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There              D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Those</a:t>
            </a:r>
            <a:endParaRPr lang="en-US" altLang="zh-CN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12. The cooker is __________  the left.</a:t>
            </a:r>
            <a:endParaRPr lang="en-US" altLang="zh-CN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A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in                       B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on                     C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to                   D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of</a:t>
            </a:r>
            <a:endParaRPr lang="en-US" altLang="zh-CN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13. There is a cup __________ the table.</a:t>
            </a:r>
            <a:endParaRPr lang="en-US" altLang="zh-CN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A. in                       B. on                     C. to                   D. of</a:t>
            </a:r>
            <a:endParaRPr lang="en-US" altLang="zh-CN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14. —Where is the box</a:t>
            </a:r>
            <a:r>
              <a:rPr lang="zh-CN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？</a:t>
            </a:r>
            <a:endParaRPr lang="en-US" altLang="zh-CN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—It 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is __________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the room.</a:t>
            </a:r>
            <a:endParaRPr lang="en-US" altLang="zh-CN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A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in                       B. on                     C. to                   D. of</a:t>
            </a:r>
            <a:endParaRPr lang="en-US" altLang="zh-CN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15. There 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is __________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bed in the room. 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__________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bed is blue. It is on          </a:t>
            </a:r>
            <a:endParaRPr lang="en-US" altLang="zh-CN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__________ right.</a:t>
            </a:r>
            <a:endParaRPr lang="en-US" altLang="zh-CN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200"/>
              </a:lnSpc>
            </a:pP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A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a; A; a                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B. a;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A; the            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C. a;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The; 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the      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D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the; The; 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the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1406367" y="668303"/>
            <a:ext cx="516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endParaRPr lang="en-US" altLang="zh-CN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166836" y="1483298"/>
            <a:ext cx="504056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endParaRPr lang="en-US" altLang="zh-CN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166983" y="2315149"/>
            <a:ext cx="561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endParaRPr lang="en-US" altLang="zh-CN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294052" y="3548623"/>
            <a:ext cx="561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en-US" altLang="zh-CN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294300" y="4309966"/>
            <a:ext cx="561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endParaRPr lang="en-US" altLang="zh-CN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9789160" y="0"/>
            <a:ext cx="2402840" cy="580390"/>
          </a:xfrm>
          <a:prstGeom prst="roundRect">
            <a:avLst>
              <a:gd name="adj" fmla="val 45014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0"/>
            <a:ext cx="12192000" cy="67413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65760" y="355600"/>
            <a:ext cx="11220450" cy="5963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III. </a:t>
            </a:r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根据要求完成句子，每空一词（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每小</a:t>
            </a:r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题</a:t>
            </a:r>
            <a:r>
              <a:rPr lang="en-US" altLang="zh-CN" sz="24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6</a:t>
            </a:r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分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，</a:t>
            </a:r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共</a:t>
            </a:r>
            <a:r>
              <a:rPr lang="en-US" altLang="zh-CN" sz="24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30</a:t>
            </a:r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  <a:cs typeface="Tahoma" panose="020B0604030504040204" pitchFamily="34" charset="0"/>
                <a:sym typeface="+mn-ea"/>
              </a:rPr>
              <a:t>分）</a:t>
            </a:r>
            <a:endParaRPr lang="en-US" altLang="zh-CN" sz="2400" dirty="0" smtClean="0">
              <a:latin typeface="黑体" panose="02010609060101010101" pitchFamily="49" charset="-122"/>
              <a:ea typeface="黑体" panose="02010609060101010101" pitchFamily="49" charset="-122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16. There is a tin in the refrigerator. (</a:t>
            </a:r>
            <a:r>
              <a:rPr lang="zh-CN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改为一般疑问句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</a:t>
            </a:r>
            <a:endParaRPr lang="en-US" altLang="zh-CN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________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________ a tin in the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refrigerator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?</a:t>
            </a:r>
            <a:endParaRPr lang="en-US" altLang="zh-CN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17. There is a box on the floor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(</a:t>
            </a:r>
            <a:r>
              <a:rPr lang="zh-CN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改为一般疑问句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</a:t>
            </a:r>
            <a:endParaRPr lang="en-US" altLang="zh-CN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________ 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 a box on the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floor?</a:t>
            </a:r>
            <a:endParaRPr lang="en-US" altLang="zh-CN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18. The cup is empty, it is not full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(</a:t>
            </a:r>
            <a:r>
              <a:rPr lang="zh-CN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改为</a:t>
            </a:r>
            <a:r>
              <a:rPr lang="zh-CN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选择</a:t>
            </a:r>
            <a:r>
              <a:rPr lang="zh-CN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疑问句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</a:t>
            </a:r>
            <a:endParaRPr lang="en-US" altLang="zh-CN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________ the cup empty 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full?</a:t>
            </a:r>
            <a:endParaRPr lang="en-US" altLang="zh-CN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19.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The table is </a:t>
            </a:r>
            <a:r>
              <a:rPr lang="en-US" altLang="zh-CN" sz="2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in the middle of the room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(</a:t>
            </a:r>
            <a:r>
              <a:rPr lang="zh-CN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对划线部分提问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</a:t>
            </a:r>
            <a:endParaRPr lang="en-US" altLang="zh-CN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________ 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the table</a:t>
            </a:r>
            <a:r>
              <a:rPr lang="zh-CN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？</a:t>
            </a:r>
            <a:endParaRPr lang="en-US" altLang="zh-CN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20.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The spoon is </a:t>
            </a:r>
            <a:r>
              <a:rPr lang="en-US" altLang="zh-CN" sz="2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on the plate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(</a:t>
            </a:r>
            <a:r>
              <a:rPr lang="zh-CN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对划线部分提问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</a:t>
            </a:r>
            <a:endParaRPr lang="en-US" altLang="zh-CN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________ </a:t>
            </a:r>
            <a:r>
              <a:rPr lang="en-US" altLang="zh-C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 </a:t>
            </a:r>
            <a:r>
              <a:rPr lang="en-US" altLang="zh-C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the spoon?</a:t>
            </a:r>
            <a:endParaRPr lang="en-US" altLang="zh-CN" sz="240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088584" y="3573853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Is                             or</a:t>
            </a:r>
            <a:endParaRPr lang="en-US" altLang="zh-CN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055440" y="4661750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Where     is</a:t>
            </a:r>
            <a:endParaRPr lang="en-US" altLang="zh-CN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55511" y="577314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Where     is</a:t>
            </a:r>
            <a:endParaRPr lang="en-US" altLang="zh-CN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88331" y="1360319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Is           there</a:t>
            </a:r>
            <a:endParaRPr lang="en-US" altLang="zh-CN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055311" y="2450526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Is           there</a:t>
            </a:r>
            <a:endParaRPr lang="en-US" altLang="zh-CN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9789160" y="0"/>
            <a:ext cx="2402840" cy="580390"/>
          </a:xfrm>
          <a:prstGeom prst="roundRect">
            <a:avLst>
              <a:gd name="adj" fmla="val 45014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7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2210090" y="2499038"/>
            <a:ext cx="7772578" cy="1470025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Comic Sans MS" panose="030F0702030302020204" pitchFamily="66" charset="0"/>
              </a:rPr>
              <a:t>Thanks for listening!</a:t>
            </a:r>
            <a:endParaRPr lang="zh-CN" alt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404</Words>
  <Application>Microsoft Office PowerPoint</Application>
  <PresentationFormat>宽屏</PresentationFormat>
  <Paragraphs>52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Adobe 楷体 Std R</vt:lpstr>
      <vt:lpstr>汉仪乐喵体W</vt:lpstr>
      <vt:lpstr>黑体</vt:lpstr>
      <vt:lpstr>宋体</vt:lpstr>
      <vt:lpstr>微软雅黑</vt:lpstr>
      <vt:lpstr>幼圆</vt:lpstr>
      <vt:lpstr>Arial</vt:lpstr>
      <vt:lpstr>Calibri</vt:lpstr>
      <vt:lpstr>Comic Sans MS</vt:lpstr>
      <vt:lpstr>Tahoma</vt:lpstr>
      <vt:lpstr>Office 主题​​</vt:lpstr>
      <vt:lpstr>爱学习新概念L25-26课后作业 </vt:lpstr>
      <vt:lpstr>PowerPoint 演示文稿</vt:lpstr>
      <vt:lpstr>PowerPoint 演示文稿</vt:lpstr>
      <vt:lpstr>PowerPoint 演示文稿</vt:lpstr>
      <vt:lpstr>Thanks for listening!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liushang</cp:lastModifiedBy>
  <cp:revision>100</cp:revision>
  <dcterms:created xsi:type="dcterms:W3CDTF">2020-04-07T08:20:00Z</dcterms:created>
  <dcterms:modified xsi:type="dcterms:W3CDTF">2020-12-11T04:45:41Z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