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heme/theme2.xml" ContentType="application/vnd.openxmlformats-officedocument.theme+xml"/>
  <Override PartName="/ppt/tags/tag1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357" r:id="rId2"/>
    <p:sldId id="358" r:id="rId3"/>
    <p:sldId id="359" r:id="rId4"/>
    <p:sldId id="360" r:id="rId5"/>
    <p:sldId id="362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4">
          <p15:clr>
            <a:srgbClr val="A4A3A4"/>
          </p15:clr>
        </p15:guide>
        <p15:guide id="2" pos="386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jng" initials="u" lastIdx="1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34" y="355"/>
      </p:cViewPr>
      <p:guideLst>
        <p:guide orient="horz" pos="2194"/>
        <p:guide pos="386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pPr/>
              <a:t>2020/12/11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384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tags" Target="../tags/tag9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7" Type="http://schemas.openxmlformats.org/officeDocument/2006/relationships/image" Target="../media/image5.emf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tags" Target="../tags/tag68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tags" Target="../tags/tag71.xml"/><Relationship Id="rId5" Type="http://schemas.openxmlformats.org/officeDocument/2006/relationships/tags" Target="../tags/tag70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74.xml"/><Relationship Id="rId7" Type="http://schemas.openxmlformats.org/officeDocument/2006/relationships/image" Target="../media/image6.emf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6.xml"/><Relationship Id="rId4" Type="http://schemas.openxmlformats.org/officeDocument/2006/relationships/tags" Target="../tags/tag75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79.xml"/><Relationship Id="rId7" Type="http://schemas.openxmlformats.org/officeDocument/2006/relationships/tags" Target="../tags/tag83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6" Type="http://schemas.openxmlformats.org/officeDocument/2006/relationships/tags" Target="../tags/tag82.xml"/><Relationship Id="rId5" Type="http://schemas.openxmlformats.org/officeDocument/2006/relationships/tags" Target="../tags/tag81.xml"/><Relationship Id="rId4" Type="http://schemas.openxmlformats.org/officeDocument/2006/relationships/tags" Target="../tags/tag80.xml"/><Relationship Id="rId9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tags" Target="../tags/tag89.xml"/><Relationship Id="rId5" Type="http://schemas.openxmlformats.org/officeDocument/2006/relationships/tags" Target="../tags/tag88.xml"/><Relationship Id="rId10" Type="http://schemas.openxmlformats.org/officeDocument/2006/relationships/image" Target="../media/image2.png"/><Relationship Id="rId4" Type="http://schemas.openxmlformats.org/officeDocument/2006/relationships/tags" Target="../tags/tag87.xml"/><Relationship Id="rId9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tags" Target="../tags/tag99.xml"/><Relationship Id="rId3" Type="http://schemas.openxmlformats.org/officeDocument/2006/relationships/tags" Target="../tags/tag94.xml"/><Relationship Id="rId7" Type="http://schemas.openxmlformats.org/officeDocument/2006/relationships/tags" Target="../tags/tag98.xml"/><Relationship Id="rId2" Type="http://schemas.openxmlformats.org/officeDocument/2006/relationships/tags" Target="../tags/tag93.xml"/><Relationship Id="rId1" Type="http://schemas.openxmlformats.org/officeDocument/2006/relationships/tags" Target="../tags/tag92.xml"/><Relationship Id="rId6" Type="http://schemas.openxmlformats.org/officeDocument/2006/relationships/tags" Target="../tags/tag97.xml"/><Relationship Id="rId5" Type="http://schemas.openxmlformats.org/officeDocument/2006/relationships/tags" Target="../tags/tag96.xml"/><Relationship Id="rId10" Type="http://schemas.openxmlformats.org/officeDocument/2006/relationships/image" Target="../media/image9.png"/><Relationship Id="rId4" Type="http://schemas.openxmlformats.org/officeDocument/2006/relationships/tags" Target="../tags/tag95.xml"/><Relationship Id="rId9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10" Type="http://schemas.openxmlformats.org/officeDocument/2006/relationships/image" Target="../media/image10.png"/><Relationship Id="rId4" Type="http://schemas.openxmlformats.org/officeDocument/2006/relationships/tags" Target="../tags/tag103.xml"/><Relationship Id="rId9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8" Type="http://schemas.openxmlformats.org/officeDocument/2006/relationships/tags" Target="../tags/tag115.xml"/><Relationship Id="rId3" Type="http://schemas.openxmlformats.org/officeDocument/2006/relationships/tags" Target="../tags/tag110.xml"/><Relationship Id="rId7" Type="http://schemas.openxmlformats.org/officeDocument/2006/relationships/tags" Target="../tags/tag114.xml"/><Relationship Id="rId12" Type="http://schemas.openxmlformats.org/officeDocument/2006/relationships/image" Target="../media/image7.emf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6" Type="http://schemas.openxmlformats.org/officeDocument/2006/relationships/tags" Target="../tags/tag113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2.xml"/><Relationship Id="rId10" Type="http://schemas.openxmlformats.org/officeDocument/2006/relationships/tags" Target="../tags/tag117.xml"/><Relationship Id="rId4" Type="http://schemas.openxmlformats.org/officeDocument/2006/relationships/tags" Target="../tags/tag111.xml"/><Relationship Id="rId9" Type="http://schemas.openxmlformats.org/officeDocument/2006/relationships/tags" Target="../tags/tag116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0.xml"/><Relationship Id="rId7" Type="http://schemas.openxmlformats.org/officeDocument/2006/relationships/tags" Target="../tags/tag124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6" Type="http://schemas.openxmlformats.org/officeDocument/2006/relationships/tags" Target="../tags/tag123.xml"/><Relationship Id="rId5" Type="http://schemas.openxmlformats.org/officeDocument/2006/relationships/tags" Target="../tags/tag122.xml"/><Relationship Id="rId4" Type="http://schemas.openxmlformats.org/officeDocument/2006/relationships/tags" Target="../tags/tag121.xml"/><Relationship Id="rId9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tags" Target="../tags/tag18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3.xml"/><Relationship Id="rId4" Type="http://schemas.openxmlformats.org/officeDocument/2006/relationships/tags" Target="../tags/tag22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4" Type="http://schemas.openxmlformats.org/officeDocument/2006/relationships/tags" Target="../tags/tag27.xml"/><Relationship Id="rId9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3" Type="http://schemas.openxmlformats.org/officeDocument/2006/relationships/tags" Target="../tags/tag33.xml"/><Relationship Id="rId7" Type="http://schemas.openxmlformats.org/officeDocument/2006/relationships/tags" Target="../tags/tag37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image" Target="../media/image4.png"/><Relationship Id="rId5" Type="http://schemas.openxmlformats.org/officeDocument/2006/relationships/tags" Target="../tags/tag35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34.xml"/><Relationship Id="rId9" Type="http://schemas.openxmlformats.org/officeDocument/2006/relationships/tags" Target="../tags/tag39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7" Type="http://schemas.openxmlformats.org/officeDocument/2006/relationships/image" Target="../media/image5.emf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50.xml"/><Relationship Id="rId7" Type="http://schemas.openxmlformats.org/officeDocument/2006/relationships/tags" Target="../tags/tag54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6" Type="http://schemas.openxmlformats.org/officeDocument/2006/relationships/tags" Target="../tags/tag53.xml"/><Relationship Id="rId5" Type="http://schemas.openxmlformats.org/officeDocument/2006/relationships/tags" Target="../tags/tag52.xml"/><Relationship Id="rId4" Type="http://schemas.openxmlformats.org/officeDocument/2006/relationships/tags" Target="../tags/tag51.xml"/><Relationship Id="rId9" Type="http://schemas.openxmlformats.org/officeDocument/2006/relationships/image" Target="../media/image6.emf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580644" y="413229"/>
            <a:ext cx="11150550" cy="615139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2472220" y="2239645"/>
            <a:ext cx="7618730" cy="116776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5400" b="0" i="0" spc="30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2472220" y="3488928"/>
            <a:ext cx="7618730" cy="1005788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baseline="0" dirty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  <a:endParaRPr lang="en-US" altLang="zh-CN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924210" y="415289"/>
            <a:ext cx="10796016" cy="612648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429001" y="2385676"/>
            <a:ext cx="5879668" cy="1230315"/>
          </a:xfrm>
          <a:noFill/>
        </p:spPr>
        <p:txBody>
          <a:bodyPr wrap="square" lIns="91440" tIns="45720" rIns="91440" bIns="45720" rtlCol="0" anchor="b" anchorCtr="0">
            <a:normAutofit/>
          </a:bodyPr>
          <a:lstStyle>
            <a:lvl1pPr marL="857250" indent="-857250" algn="ctr">
              <a:buFont typeface="Arial" panose="020B0604020202020204" pitchFamily="34" charset="0"/>
              <a:buNone/>
              <a:defRPr kumimoji="0" sz="6000" b="0" i="0" spc="300" baseline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  <a:sym typeface="+mn-ea"/>
              </a:defRPr>
            </a:lvl1pPr>
          </a:lstStyle>
          <a:p>
            <a:pPr marL="0" marR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dirty="0" err="1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3429001" y="3789452"/>
            <a:ext cx="5879668" cy="1230313"/>
          </a:xfrm>
          <a:noFill/>
        </p:spPr>
        <p:txBody>
          <a:bodyPr wrap="square" lIns="91440" tIns="45720" rIns="91440" bIns="45720" rtlCol="0" anchor="t" anchorCtr="0">
            <a:normAutofit/>
          </a:bodyPr>
          <a:lstStyle>
            <a:lvl1pPr marL="0" indent="0" algn="ctr">
              <a:buNone/>
              <a:defRPr kumimoji="0" lang="zh-CN" altLang="en-US" sz="2400" b="0" i="0" spc="200" smtClean="0">
                <a:ln>
                  <a:noFill/>
                </a:ln>
                <a:effectLst/>
                <a:uLnTx/>
                <a:latin typeface="Arial" panose="020B0604020202020204" pitchFamily="34" charset="0"/>
              </a:defRPr>
            </a:lvl1pPr>
            <a:lvl2pPr marL="228600" indent="0">
              <a:buNone/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2pPr>
            <a:lvl3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3pPr>
            <a:lvl4pPr>
              <a:defRPr lang="zh-CN" altLang="en-US" sz="1800" smtClean="0">
                <a:solidFill>
                  <a:schemeClr val="tx1"/>
                </a:solidFill>
                <a:latin typeface="+mn-lt"/>
                <a:ea typeface="+mn-ea"/>
              </a:defRPr>
            </a:lvl4pPr>
            <a:lvl5pPr>
              <a:defRPr lang="zh-CN" altLang="en-US" sz="18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228600" marR="0" lvl="0" indent="-228600" algn="ctr">
              <a:spcAft>
                <a:spcPts val="0"/>
              </a:spcAft>
              <a:buClrTx/>
              <a:buSzTx/>
            </a:pPr>
            <a:r>
              <a:rPr lang="zh-CN" altLang="en-US" dirty="0"/>
              <a:t>单击此处编辑副标题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292800" y="304200"/>
            <a:ext cx="11606400" cy="62496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/>
          <a:lstStyle>
            <a:lvl1pPr>
              <a:defRPr sz="32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 dirty="0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/>
          <a:lstStyle>
            <a:lvl1pPr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8"/>
            <a:ext cx="6480000" cy="5087937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370099" y="341387"/>
            <a:ext cx="1944793" cy="96934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/>
          <a:lstStyle>
            <a:lvl1pPr algn="ctr"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>
            <p:custDataLst>
              <p:tags r:id="rId1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11" name="图片 10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0" cstate="email"/>
          <a:stretch>
            <a:fillRect/>
          </a:stretch>
        </p:blipFill>
        <p:spPr>
          <a:xfrm>
            <a:off x="678005" y="349291"/>
            <a:ext cx="1213209" cy="652329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/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8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2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600" y="237600"/>
            <a:ext cx="11037600" cy="441964"/>
          </a:xfrm>
        </p:spPr>
        <p:txBody>
          <a:bodyPr/>
          <a:lstStyle>
            <a:lvl1pPr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>
            <p:custDataLst>
              <p:tags r:id="rId1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altLang="zh-CN">
              <a:solidFill>
                <a:prstClr val="white"/>
              </a:solidFill>
              <a:ea typeface="幼圆" panose="02010509060101010101" pitchFamily="49" charset="-122"/>
              <a:sym typeface="+mn-ea"/>
            </a:endParaRPr>
          </a:p>
        </p:txBody>
      </p:sp>
      <p:pic>
        <p:nvPicPr>
          <p:cNvPr id="8" name="图片 7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372366" y="220344"/>
            <a:ext cx="11717528" cy="6456224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/>
          <a:lstStyle>
            <a:lvl1pPr algn="ctr">
              <a:defRPr sz="60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579885" y="522533"/>
            <a:ext cx="11161789" cy="604020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3331210" y="3522345"/>
            <a:ext cx="6367780" cy="1011555"/>
          </a:xfrm>
          <a:noFill/>
        </p:spPr>
        <p:txBody>
          <a:bodyPr wrap="square" lIns="91440" tIns="45720" rIns="91440" bIns="45720" rtlCol="0" anchor="ctr" anchorCtr="0">
            <a:normAutofit/>
          </a:bodyPr>
          <a:lstStyle>
            <a:lvl1pPr algn="ctr">
              <a:defRPr kumimoji="0" lang="zh-CN" altLang="en-US" sz="4800" b="0" i="0" baseline="0" dirty="0">
                <a:ln>
                  <a:noFill/>
                </a:ln>
                <a:effectLst/>
                <a:uLnTx/>
                <a:latin typeface="Arial" panose="020B0604020202020204" pitchFamily="34" charset="0"/>
                <a:ea typeface="汉仪乐喵体W" panose="00020600040101010101" pitchFamily="18" charset="-122"/>
                <a:cs typeface="+mn-cs"/>
              </a:defRPr>
            </a:lvl1pPr>
          </a:lstStyle>
          <a:p>
            <a:pPr marL="0" marR="0" lvl="0" indent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altLang="en-US" dirty="0"/>
              <a:t>单击此处编辑标题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800868" y="5719287"/>
            <a:ext cx="1194920" cy="98763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11" cstate="email"/>
          <a:stretch>
            <a:fillRect/>
          </a:stretch>
        </p:blipFill>
        <p:spPr>
          <a:xfrm>
            <a:off x="10355788" y="4947361"/>
            <a:ext cx="1316850" cy="1463167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7" cstate="email"/>
          <a:stretch>
            <a:fillRect/>
          </a:stretch>
        </p:blipFill>
        <p:spPr>
          <a:xfrm>
            <a:off x="376936" y="465836"/>
            <a:ext cx="11387328" cy="6129528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9" cstate="email"/>
          <a:stretch>
            <a:fillRect/>
          </a:stretch>
        </p:blipFill>
        <p:spPr>
          <a:xfrm>
            <a:off x="10761381" y="5404742"/>
            <a:ext cx="1042416" cy="123139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3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4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9EFD9D74-47D9-4702-A33C-335B63B48DBF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FABC47A4-756D-490B-A52F-7D9E2C9FC05F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8" cstate="email"/>
          <a:stretch>
            <a:fillRect/>
          </a:stretch>
        </p:blipFill>
        <p:spPr>
          <a:xfrm>
            <a:off x="11283327" y="5955297"/>
            <a:ext cx="426720" cy="664464"/>
          </a:xfrm>
          <a:prstGeom prst="rect">
            <a:avLst/>
          </a:prstGeom>
        </p:spPr>
      </p:pic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0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1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2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2020/12/11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3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4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KSO_TEMPLATE" hidden="1"/>
          <p:cNvSpPr/>
          <p:nvPr>
            <p:custDataLst>
              <p:tags r:id="rId2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610" y="0"/>
              <a:ext cx="3308" cy="915"/>
            </a:xfrm>
            <a:prstGeom prst="rect">
              <a:avLst/>
            </a:prstGeom>
          </p:spPr>
        </p:pic>
      </p:grp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75485" y="1844675"/>
            <a:ext cx="8319770" cy="3277870"/>
          </a:xfrm>
        </p:spPr>
        <p:txBody>
          <a:bodyPr>
            <a:noAutofit/>
          </a:bodyPr>
          <a:lstStyle/>
          <a:p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爱学习新概念</a:t>
            </a:r>
            <a:r>
              <a:rPr lang="en-US" altLang="zh-CN" sz="440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L25-26</a:t>
            </a:r>
            <a:r>
              <a:rPr sz="4400" b="1" smtClean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课后</a:t>
            </a:r>
            <a:r>
              <a:rPr sz="4400" b="1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  <a:sym typeface="+mn-ea"/>
              </a:rPr>
              <a:t>作业</a:t>
            </a:r>
            <a: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  <a:t/>
            </a:r>
            <a:br>
              <a:rPr lang="zh-CN" altLang="en-US" sz="4400" b="1" dirty="0">
                <a:solidFill>
                  <a:prstClr val="black"/>
                </a:solidFill>
                <a:latin typeface="Adobe 楷体 Std R" panose="02020400000000000000" pitchFamily="18" charset="-122"/>
                <a:ea typeface="Adobe 楷体 Std R" panose="02020400000000000000" pitchFamily="18" charset="-122"/>
              </a:rPr>
            </a:br>
            <a:endParaRPr lang="zh-CN" altLang="en-US" sz="4400" b="1" dirty="0">
              <a:solidFill>
                <a:prstClr val="black"/>
              </a:solidFill>
              <a:latin typeface="Adobe 楷体 Std R" panose="02020400000000000000" pitchFamily="18" charset="-122"/>
              <a:ea typeface="Adobe 楷体 Std R" panose="02020400000000000000" pitchFamily="18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12192000" cy="6741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6" name="组合 5"/>
          <p:cNvGrpSpPr/>
          <p:nvPr/>
        </p:nvGrpSpPr>
        <p:grpSpPr>
          <a:xfrm>
            <a:off x="0" y="0"/>
            <a:ext cx="12216680" cy="6857999"/>
            <a:chOff x="0" y="0"/>
            <a:chExt cx="12216680" cy="6857999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7" name="矩形 6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0" y="6573914"/>
              <a:ext cx="12192000" cy="28408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矩形 10"/>
            <p:cNvSpPr/>
            <p:nvPr/>
          </p:nvSpPr>
          <p:spPr>
            <a:xfrm>
              <a:off x="11953328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流程图: 终止 11"/>
            <p:cNvSpPr/>
            <p:nvPr/>
          </p:nvSpPr>
          <p:spPr>
            <a:xfrm>
              <a:off x="9552384" y="0"/>
              <a:ext cx="2639616" cy="620688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pic>
        <p:nvPicPr>
          <p:cNvPr id="13" name="图片 12" descr="大桥教育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821619" y="19926"/>
            <a:ext cx="2100777" cy="580835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476250" y="620395"/>
            <a:ext cx="11238865" cy="52622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I.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英汉互译。（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每小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题</a:t>
            </a:r>
            <a:r>
              <a:rPr lang="en-US" altLang="zh-CN" sz="28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5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分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，共</a:t>
            </a:r>
            <a:r>
              <a:rPr lang="en-US" altLang="zh-CN" sz="28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50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分</a:t>
            </a:r>
            <a:r>
              <a:rPr lang="zh-CN" altLang="en-US" sz="28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）</a:t>
            </a:r>
            <a:endParaRPr lang="en-US" altLang="zh-CN" sz="2800" dirty="0" smtClean="0">
              <a:latin typeface="黑体" panose="02010609060101010101" pitchFamily="49" charset="-122"/>
              <a:ea typeface="黑体" panose="02010609060101010101" pitchFamily="49" charset="-122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1. </a:t>
            </a:r>
            <a:r>
              <a:rPr lang="en-US" altLang="zh-CN" sz="2800" dirty="0" smtClean="0">
                <a:latin typeface="Tahoma" panose="020B0604030504040204" pitchFamily="34" charset="0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where 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              6.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room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</a:t>
            </a:r>
            <a:endParaRPr lang="en-US" altLang="zh-CN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2. </a:t>
            </a:r>
            <a:r>
              <a:rPr lang="en-US" altLang="zh-CN" sz="2800" dirty="0" smtClean="0">
                <a:latin typeface="Tahoma" panose="020B0604030504040204" pitchFamily="34" charset="0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left     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          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7. cup  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 </a:t>
            </a:r>
            <a:endParaRPr lang="en-US" altLang="zh-CN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3. </a:t>
            </a:r>
            <a:r>
              <a:rPr lang="en-US" altLang="zh-CN" sz="2800" dirty="0" smtClean="0">
                <a:latin typeface="Tahoma" panose="020B0604030504040204" pitchFamily="34" charset="0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electric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          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8. </a:t>
            </a:r>
            <a:r>
              <a:rPr lang="zh-CN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电冰箱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 </a:t>
            </a:r>
            <a:endParaRPr lang="en-US" altLang="zh-CN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4. </a:t>
            </a:r>
            <a:r>
              <a:rPr lang="zh-CN" altLang="en-US" sz="2800" dirty="0" smtClean="0">
                <a:latin typeface="Tahoma" panose="020B0604030504040204" pitchFamily="34" charset="0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炊具   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_____________         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9. </a:t>
            </a:r>
            <a:r>
              <a:rPr lang="zh-CN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厨房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 </a:t>
            </a:r>
            <a:endParaRPr lang="en-US" altLang="zh-CN" sz="28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200000"/>
              </a:lnSpc>
            </a:pP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5. </a:t>
            </a:r>
            <a:r>
              <a:rPr lang="zh-CN" altLang="en-US" sz="2800" dirty="0" smtClean="0">
                <a:latin typeface="Tahoma" panose="020B0604030504040204" pitchFamily="34" charset="0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右边    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_____________             </a:t>
            </a:r>
            <a:r>
              <a:rPr lang="en-US" altLang="zh-CN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10. </a:t>
            </a:r>
            <a:r>
              <a:rPr lang="zh-CN" altLang="en-US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中间   </a:t>
            </a:r>
            <a:r>
              <a:rPr lang="en-US" altLang="zh-CN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______________</a:t>
            </a:r>
            <a:endParaRPr lang="zh-CN" altLang="en-US" sz="28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2855640" y="1700808"/>
            <a:ext cx="157641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rPr>
              <a:t>在哪里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2855640" y="2564904"/>
            <a:ext cx="2387094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defRPr>
            </a:lvl1pPr>
          </a:lstStyle>
          <a:p>
            <a:r>
              <a:rPr lang="zh-CN" altLang="en-US" sz="2800" dirty="0"/>
              <a:t>左边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495600" y="3356992"/>
            <a:ext cx="32981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defRPr>
            </a:lvl1pPr>
          </a:lstStyle>
          <a:p>
            <a:r>
              <a:rPr lang="zh-CN" altLang="en-US" sz="2800" dirty="0"/>
              <a:t>带电的，可通电</a:t>
            </a:r>
            <a:r>
              <a:rPr lang="zh-CN" altLang="en-US" sz="2800" dirty="0" smtClean="0"/>
              <a:t>的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855640" y="4293096"/>
            <a:ext cx="157641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cooker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2927648" y="5157192"/>
            <a:ext cx="1576419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right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8400256" y="1700808"/>
            <a:ext cx="212761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defRPr>
            </a:lvl1pPr>
          </a:lstStyle>
          <a:p>
            <a:r>
              <a:rPr lang="zh-CN" altLang="en-US" sz="2800" dirty="0"/>
              <a:t>房间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400256" y="2564904"/>
            <a:ext cx="212761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40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</a:defRPr>
            </a:lvl1pPr>
          </a:lstStyle>
          <a:p>
            <a:r>
              <a:rPr lang="zh-CN" altLang="en-US" sz="2800" dirty="0"/>
              <a:t>茶杯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8112224" y="3356992"/>
            <a:ext cx="212761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refrigerator</a:t>
            </a:r>
          </a:p>
        </p:txBody>
      </p:sp>
      <p:sp>
        <p:nvSpPr>
          <p:cNvPr id="34" name="文本框 33"/>
          <p:cNvSpPr txBox="1"/>
          <p:nvPr/>
        </p:nvSpPr>
        <p:spPr>
          <a:xfrm>
            <a:off x="8112224" y="4293096"/>
            <a:ext cx="212761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kitchen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112224" y="5157192"/>
            <a:ext cx="2127611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middle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/>
      <p:bldP spid="14" grpId="0"/>
      <p:bldP spid="15" grpId="0"/>
      <p:bldP spid="16" grpId="0"/>
      <p:bldP spid="17" grpId="0"/>
      <p:bldP spid="18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0"/>
            <a:ext cx="12192000" cy="6741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263525" y="260350"/>
            <a:ext cx="11944985" cy="54260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II . 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单项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选择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每小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题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4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分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，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共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20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分）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11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__________ is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 television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in the room.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 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They                  B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Their                 C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There              D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Those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12. The cooker is __________  the left.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A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in                       B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on                     C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to                   D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of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13. There is a cup __________ the table.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A. in                       B. on                     C. to                   D. of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14. —Where is the box</a:t>
            </a:r>
            <a:r>
              <a:rPr lang="zh-CN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？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—It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is __________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 room.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A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in                       B. on                     C. to                   D. of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15. There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is __________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bed in the room.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__________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bed is blue. It is on          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__________ right.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ts val="32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A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a; A; a               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B. a;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A; the           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C. a;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The;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      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the; The;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406367" y="668303"/>
            <a:ext cx="516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3166836" y="1483298"/>
            <a:ext cx="50405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3166983" y="2315149"/>
            <a:ext cx="561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2294052" y="3548623"/>
            <a:ext cx="561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294300" y="4309966"/>
            <a:ext cx="561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9789160" y="0"/>
            <a:ext cx="2402840" cy="580390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0" y="0"/>
            <a:ext cx="12192000" cy="67413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4" name="组合 33"/>
          <p:cNvGrpSpPr/>
          <p:nvPr/>
        </p:nvGrpSpPr>
        <p:grpSpPr>
          <a:xfrm>
            <a:off x="0" y="0"/>
            <a:ext cx="12192000" cy="6834505"/>
            <a:chOff x="0" y="0"/>
            <a:chExt cx="12192000" cy="6834563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5" name="矩形 34"/>
            <p:cNvSpPr/>
            <p:nvPr/>
          </p:nvSpPr>
          <p:spPr>
            <a:xfrm>
              <a:off x="0" y="0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6" name="矩形 35"/>
            <p:cNvSpPr/>
            <p:nvPr/>
          </p:nvSpPr>
          <p:spPr>
            <a:xfrm>
              <a:off x="0" y="6573915"/>
              <a:ext cx="12192000" cy="26064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7" name="矩形 36"/>
            <p:cNvSpPr/>
            <p:nvPr/>
          </p:nvSpPr>
          <p:spPr>
            <a:xfrm>
              <a:off x="0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8" name="矩形 37"/>
            <p:cNvSpPr/>
            <p:nvPr/>
          </p:nvSpPr>
          <p:spPr>
            <a:xfrm>
              <a:off x="11907915" y="260648"/>
              <a:ext cx="263352" cy="631326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  <p:sp>
          <p:nvSpPr>
            <p:cNvPr id="39" name="流程图: 终止 38"/>
            <p:cNvSpPr/>
            <p:nvPr/>
          </p:nvSpPr>
          <p:spPr>
            <a:xfrm>
              <a:off x="10704512" y="0"/>
              <a:ext cx="1487488" cy="476672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65760" y="355600"/>
            <a:ext cx="11220450" cy="596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III. 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根据要求完成句子，每空一词（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每小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题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6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分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，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共</a:t>
            </a:r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30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  <a:cs typeface="Tahoma" panose="020B0604030504040204" pitchFamily="34" charset="0"/>
                <a:sym typeface="+mn-ea"/>
              </a:rPr>
              <a:t>分）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16. There is a tin in the refrigerator. (</a:t>
            </a:r>
            <a:r>
              <a:rPr lang="zh-CN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改为一般疑问句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________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________ a tin in the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refrigerator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?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17. There is a box on the floor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(</a:t>
            </a:r>
            <a:r>
              <a:rPr lang="zh-CN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改为一般疑问句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________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a box on the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floor?</a:t>
            </a:r>
            <a:endParaRPr lang="en-US" altLang="zh-CN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18. The cup is empty, it is not full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(</a:t>
            </a:r>
            <a:r>
              <a:rPr lang="zh-CN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改为</a:t>
            </a:r>
            <a:r>
              <a:rPr lang="zh-CN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选择</a:t>
            </a:r>
            <a:r>
              <a:rPr lang="zh-CN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疑问句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________ the cup empty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full?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19.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 table is </a:t>
            </a:r>
            <a:r>
              <a:rPr lang="en-US" altLang="zh-CN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in the middle of the room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(</a:t>
            </a:r>
            <a:r>
              <a:rPr lang="zh-CN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对划线部分提问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 ________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 table</a:t>
            </a:r>
            <a:r>
              <a:rPr lang="zh-CN" alt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？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20.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 spoon is </a:t>
            </a:r>
            <a:r>
              <a:rPr lang="en-US" altLang="zh-CN" sz="2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on the plate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(</a:t>
            </a:r>
            <a:r>
              <a:rPr lang="zh-CN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对划线部分提问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</a:t>
            </a:r>
            <a:endParaRPr lang="en-US" altLang="zh-C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   ________ </a:t>
            </a:r>
            <a:r>
              <a:rPr lang="en-US" altLang="zh-C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________ </a:t>
            </a:r>
            <a:r>
              <a:rPr lang="en-US" altLang="zh-CN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the spoon?</a:t>
            </a:r>
            <a:endParaRPr lang="en-US" altLang="zh-CN" sz="2400" u="sng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088584" y="3573853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Is                             or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055440" y="4661750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Where     is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055511" y="5773142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Where     is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88331" y="1360319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Is           there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1055311" y="2450526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Is           there</a:t>
            </a:r>
            <a:endParaRPr lang="en-US" altLang="zh-CN" sz="24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圆角矩形 15"/>
          <p:cNvSpPr/>
          <p:nvPr/>
        </p:nvSpPr>
        <p:spPr>
          <a:xfrm>
            <a:off x="9789160" y="0"/>
            <a:ext cx="2402840" cy="580390"/>
          </a:xfrm>
          <a:prstGeom prst="roundRect">
            <a:avLst>
              <a:gd name="adj" fmla="val 45014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3" name="图片 32" descr="大桥教育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08005" y="0"/>
            <a:ext cx="2100777" cy="5808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7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alpha val="2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12299950" cy="6858000"/>
            <a:chOff x="0" y="0"/>
            <a:chExt cx="19370" cy="10800"/>
          </a:xfrm>
        </p:grpSpPr>
        <p:grpSp>
          <p:nvGrpSpPr>
            <p:cNvPr id="3" name="组合 2"/>
            <p:cNvGrpSpPr/>
            <p:nvPr/>
          </p:nvGrpSpPr>
          <p:grpSpPr>
            <a:xfrm>
              <a:off x="0" y="0"/>
              <a:ext cx="19370" cy="10800"/>
              <a:chOff x="0" y="0"/>
              <a:chExt cx="12192000" cy="6834563"/>
            </a:xfrm>
            <a:solidFill>
              <a:schemeClr val="accent3">
                <a:lumMod val="20000"/>
                <a:lumOff val="80000"/>
              </a:schemeClr>
            </a:solidFill>
          </p:grpSpPr>
          <p:sp>
            <p:nvSpPr>
              <p:cNvPr id="4" name="矩形 3"/>
              <p:cNvSpPr/>
              <p:nvPr/>
            </p:nvSpPr>
            <p:spPr>
              <a:xfrm>
                <a:off x="0" y="0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1" name="矩形 10"/>
              <p:cNvSpPr/>
              <p:nvPr/>
            </p:nvSpPr>
            <p:spPr>
              <a:xfrm>
                <a:off x="0" y="6573915"/>
                <a:ext cx="12192000" cy="260648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2" name="矩形 11"/>
              <p:cNvSpPr/>
              <p:nvPr/>
            </p:nvSpPr>
            <p:spPr>
              <a:xfrm>
                <a:off x="0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11907915" y="260648"/>
                <a:ext cx="263352" cy="6313267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ln>
                    <a:solidFill>
                      <a:schemeClr val="tx1">
                        <a:lumMod val="95000"/>
                        <a:lumOff val="5000"/>
                      </a:schemeClr>
                    </a:solidFill>
                  </a:ln>
                </a:endParaRPr>
              </a:p>
            </p:txBody>
          </p:sp>
        </p:grpSp>
        <p:sp>
          <p:nvSpPr>
            <p:cNvPr id="15" name="圆角矩形 14"/>
            <p:cNvSpPr/>
            <p:nvPr/>
          </p:nvSpPr>
          <p:spPr>
            <a:xfrm>
              <a:off x="15435" y="90"/>
              <a:ext cx="3784" cy="914"/>
            </a:xfrm>
            <a:prstGeom prst="roundRect">
              <a:avLst>
                <a:gd name="adj" fmla="val 45014"/>
              </a:avLst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6" name="图片 15" descr="大桥教育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587" y="90"/>
              <a:ext cx="3308" cy="915"/>
            </a:xfrm>
            <a:prstGeom prst="rect">
              <a:avLst/>
            </a:prstGeom>
          </p:spPr>
        </p:pic>
      </p:grp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2210090" y="2499038"/>
            <a:ext cx="7772578" cy="1470025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Comic Sans MS" panose="030F0702030302020204" pitchFamily="66" charset="0"/>
              </a:rPr>
              <a:t>Thanks for listening!</a:t>
            </a:r>
            <a:endParaRPr lang="zh-CN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navigation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26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8、9、13、15、16、17、18、20、21、22、23、25"/>
  <p:tag name="KSO_WM_TEMPLATE_SUBCATEGORY" val="0"/>
  <p:tag name="KSO_WM_TEMPLATE_MASTER_TYPE" val="1"/>
  <p:tag name="KSO_WM_TEMPLATE_COLOR_TYPE" val="1"/>
  <p:tag name="KSO_WM_TAG_VERSION" val="1.0"/>
  <p:tag name="KSO_WM_BEAUTIFY_FLAG" val="#wm#"/>
  <p:tag name="KSO_WM_TEMPLATE_CATEGORY" val="custom"/>
  <p:tag name="KSO_WM_TEMPLATE_INDEX" val="20205264"/>
  <p:tag name="KSO_WM_TEMPLATE_MASTER_THUMB_INDEX" val="1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general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leftRigh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BACKGROUND_TYPE" val="topBottom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022424">
      <a:dk1>
        <a:sysClr val="windowText" lastClr="000000"/>
      </a:dk1>
      <a:lt1>
        <a:sysClr val="window" lastClr="FFFFFF"/>
      </a:lt1>
      <a:dk2>
        <a:srgbClr val="EFEDFC"/>
      </a:dk2>
      <a:lt2>
        <a:srgbClr val="FFFFFF"/>
      </a:lt2>
      <a:accent1>
        <a:srgbClr val="7876D1"/>
      </a:accent1>
      <a:accent2>
        <a:srgbClr val="8A76BF"/>
      </a:accent2>
      <a:accent3>
        <a:srgbClr val="9C77AD"/>
      </a:accent3>
      <a:accent4>
        <a:srgbClr val="AD779A"/>
      </a:accent4>
      <a:accent5>
        <a:srgbClr val="BF7888"/>
      </a:accent5>
      <a:accent6>
        <a:srgbClr val="D17876"/>
      </a:accent6>
      <a:hlink>
        <a:srgbClr val="658BD5"/>
      </a:hlink>
      <a:folHlink>
        <a:srgbClr val="A16AA5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404</Words>
  <Application>Microsoft Office PowerPoint</Application>
  <PresentationFormat>宽屏</PresentationFormat>
  <Paragraphs>52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Adobe 楷体 Std R</vt:lpstr>
      <vt:lpstr>汉仪乐喵体W</vt:lpstr>
      <vt:lpstr>黑体</vt:lpstr>
      <vt:lpstr>宋体</vt:lpstr>
      <vt:lpstr>微软雅黑</vt:lpstr>
      <vt:lpstr>幼圆</vt:lpstr>
      <vt:lpstr>Arial</vt:lpstr>
      <vt:lpstr>Calibri</vt:lpstr>
      <vt:lpstr>Comic Sans MS</vt:lpstr>
      <vt:lpstr>Tahoma</vt:lpstr>
      <vt:lpstr>Office 主题​​</vt:lpstr>
      <vt:lpstr>爱学习新概念L25-26课后作业 </vt:lpstr>
      <vt:lpstr>PowerPoint 演示文稿</vt:lpstr>
      <vt:lpstr>PowerPoint 演示文稿</vt:lpstr>
      <vt:lpstr>PowerPoint 演示文稿</vt:lpstr>
      <vt:lpstr>Thanks for listening!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HP</dc:creator>
  <cp:lastModifiedBy>liushang</cp:lastModifiedBy>
  <cp:revision>100</cp:revision>
  <dcterms:created xsi:type="dcterms:W3CDTF">2020-04-07T08:20:00Z</dcterms:created>
  <dcterms:modified xsi:type="dcterms:W3CDTF">2020-12-11T04:45:41Z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2052-11.1.0.9828</vt:lpwstr>
  </property>
</Properties>
</file>