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82" y="11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7437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191344" y="0"/>
            <a:ext cx="12000656" cy="6741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51384" y="1556792"/>
            <a:ext cx="10891680" cy="4564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zh-CN" sz="24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按要求完成下列各题：</a:t>
            </a:r>
          </a:p>
          <a:p>
            <a:pPr>
              <a:lnSpc>
                <a:spcPts val="3200"/>
              </a:lnSpc>
            </a:pPr>
            <a:r>
              <a:rPr lang="en-US" altLang="zh-CN" sz="24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There is an electric cooker in the kitchen. (</a:t>
            </a:r>
            <a:r>
              <a:rPr lang="zh-CN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改为一般疑问句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________ 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________ an electric cooker in the kitchen?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Sally is </a:t>
            </a:r>
            <a:r>
              <a:rPr lang="en-US" altLang="zh-CN" sz="2200" u="sng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kitchen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(</a:t>
            </a:r>
            <a:r>
              <a:rPr lang="zh-CN" altLang="en-US" sz="2200" dirty="0">
                <a:solidFill>
                  <a:prstClr val="black"/>
                </a:solidFill>
                <a:latin typeface="Tahoma" panose="020B0604030504040204" pitchFamily="34" charset="0"/>
                <a:ea typeface="宋体" panose="02010600030101010101" pitchFamily="2" charset="-122"/>
                <a:cs typeface="Tahoma" panose="020B0604030504040204" pitchFamily="34" charset="0"/>
                <a:sym typeface="+mn-ea"/>
              </a:rPr>
              <a:t>划线部分提问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________ 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________ </a:t>
            </a:r>
            <a:r>
              <a:rPr lang="en-US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Sally?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3. There is a cup on the table. (</a:t>
            </a:r>
            <a:r>
              <a:rPr lang="zh-CN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改为否定句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________ 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________ a cup on the table.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4. Is there a knife on the plate? (</a:t>
            </a:r>
            <a:r>
              <a:rPr lang="zh-CN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作出肯定回答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Yes, ________ _________.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5. window, table, is, a, there, near, the (</a:t>
            </a:r>
            <a:r>
              <a:rPr lang="zh-CN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连词成句，标点符号已给出，注意大小写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_________________________________________?</a:t>
            </a:r>
            <a:endParaRPr lang="en-US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575720" y="620688"/>
            <a:ext cx="4878260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爱学习新概念</a:t>
            </a:r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L25-26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微信教学</a:t>
            </a:r>
            <a:endParaRPr lang="en-US" altLang="zh-CN" sz="2800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15480" y="2359083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endParaRPr lang="zh-CN" altLang="en-US" sz="2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99392"/>
            <a:ext cx="12192000" cy="6957392"/>
            <a:chOff x="0" y="0"/>
            <a:chExt cx="19200" cy="10800"/>
          </a:xfrm>
        </p:grpSpPr>
        <p:grpSp>
          <p:nvGrpSpPr>
            <p:cNvPr id="15" name="组合 14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6" name="矩形 15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流程图: 终止 19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1" name="图片 20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  <p:sp>
        <p:nvSpPr>
          <p:cNvPr id="22" name="文本框 21"/>
          <p:cNvSpPr txBox="1"/>
          <p:nvPr/>
        </p:nvSpPr>
        <p:spPr>
          <a:xfrm>
            <a:off x="2711624" y="234888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</a:t>
            </a:r>
            <a:endParaRPr lang="zh-CN" altLang="en-US" sz="2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435571" y="3151171"/>
            <a:ext cx="1296144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2711625" y="3149900"/>
            <a:ext cx="1296144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endParaRPr lang="en-US" sz="2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445590" y="398065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</a:t>
            </a:r>
            <a:endParaRPr lang="zh-CN" altLang="en-US" sz="2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845748" y="4006225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isn’t</a:t>
            </a:r>
            <a:endParaRPr lang="zh-CN" altLang="en-US" sz="2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085937" y="4817138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</a:t>
            </a:r>
            <a:endParaRPr lang="zh-CN" altLang="en-US" sz="2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527337" y="482758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endParaRPr lang="zh-CN" altLang="en-US" sz="2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537598" y="5607453"/>
            <a:ext cx="54213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there a table near the window</a:t>
            </a:r>
            <a:endParaRPr lang="zh-CN" altLang="en-US" sz="2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/>
      <p:bldP spid="23" grpId="0"/>
      <p:bldP spid="24" grpId="0"/>
      <p:bldP spid="27" grpId="0"/>
      <p:bldP spid="28" grpId="0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91344" y="0"/>
            <a:ext cx="12000656" cy="6741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1" name="矩形 10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433658" y="1504125"/>
            <a:ext cx="1127896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altLang="zh-CN" sz="24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从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a, an, the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中选词填空， 在不需要冠词的地方画“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zh-CN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 There 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________ house. ________ house is very big.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 There 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________ old woman in the room.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 ---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there _______ bottle on the cupboard? 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---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Yes, there is.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---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your ________ glass?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---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Yes, it is.</a:t>
            </a:r>
            <a:endParaRPr lang="zh-CN" altLang="zh-CN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 There is ________ umbrella on the floor.</a:t>
            </a:r>
          </a:p>
        </p:txBody>
      </p:sp>
      <p:sp>
        <p:nvSpPr>
          <p:cNvPr id="33" name="矩形 32"/>
          <p:cNvSpPr/>
          <p:nvPr/>
        </p:nvSpPr>
        <p:spPr>
          <a:xfrm>
            <a:off x="3575720" y="692696"/>
            <a:ext cx="4878260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爱学习新概念</a:t>
            </a:r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L25-26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微信教学</a:t>
            </a:r>
            <a:endParaRPr lang="en-US" altLang="zh-CN" sz="2800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337632" y="210717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kern="1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zh-CN" altLang="en-US" sz="2400" kern="1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583832" y="210230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kern="1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endParaRPr lang="zh-CN" altLang="en-US" sz="2400" kern="1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2345005" y="259936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kern="1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</a:t>
            </a:r>
            <a:endParaRPr lang="zh-CN" altLang="en-US" sz="2400" kern="1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567608" y="309939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kern="1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zh-CN" altLang="en-US" sz="2400" kern="1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3143672" y="4097201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kern="1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endParaRPr lang="zh-CN" altLang="en-US" sz="2400" kern="1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2395920" y="515632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kern="1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</a:t>
            </a:r>
            <a:endParaRPr lang="zh-CN" altLang="en-US" sz="2400" kern="1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流程图: 终止 19"/>
          <p:cNvSpPr/>
          <p:nvPr/>
        </p:nvSpPr>
        <p:spPr>
          <a:xfrm>
            <a:off x="0" y="0"/>
            <a:ext cx="2351584" cy="692696"/>
          </a:xfrm>
          <a:prstGeom prst="flowChartTerminator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3" name="图片 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893" y="161901"/>
            <a:ext cx="2100777" cy="5808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191344" y="0"/>
            <a:ext cx="12000656" cy="6741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47759" y="1060425"/>
            <a:ext cx="11103429" cy="5092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Aft>
                <a:spcPts val="0"/>
              </a:spcAft>
            </a:pPr>
            <a:endParaRPr lang="en-US" altLang="zh-CN" sz="24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3000"/>
              </a:lnSpc>
              <a:spcAft>
                <a:spcPts val="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zh-CN" altLang="zh-CN" sz="2400" b="1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选择</a:t>
            </a:r>
            <a:r>
              <a:rPr lang="zh-CN" altLang="zh-CN" sz="24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400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ts val="33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11. There is a dressing table  ________ the left.</a:t>
            </a:r>
          </a:p>
          <a:p>
            <a:pPr>
              <a:lnSpc>
                <a:spcPts val="33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		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on		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of</a:t>
            </a:r>
          </a:p>
          <a:p>
            <a:pPr>
              <a:lnSpc>
                <a:spcPts val="33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12. ---________ is your handbag?  ---It’s on the armchair.</a:t>
            </a:r>
          </a:p>
          <a:p>
            <a:pPr>
              <a:lnSpc>
                <a:spcPts val="33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Where	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Which	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What</a:t>
            </a:r>
          </a:p>
          <a:p>
            <a:pPr>
              <a:lnSpc>
                <a:spcPts val="33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)13. The cupboard is ________ the kitchen.</a:t>
            </a:r>
          </a:p>
          <a:p>
            <a:pPr>
              <a:lnSpc>
                <a:spcPts val="33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		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on			C. to</a:t>
            </a:r>
          </a:p>
          <a:p>
            <a:pPr>
              <a:lnSpc>
                <a:spcPts val="33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14. ________ is a bookshelf on the floor.</a:t>
            </a:r>
          </a:p>
          <a:p>
            <a:pPr>
              <a:lnSpc>
                <a:spcPts val="33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These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There	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Those</a:t>
            </a:r>
          </a:p>
          <a:p>
            <a:pPr>
              <a:lnSpc>
                <a:spcPts val="33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15. Peter is 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middle ________ his room.</a:t>
            </a:r>
          </a:p>
          <a:p>
            <a:pPr>
              <a:lnSpc>
                <a:spcPts val="3300"/>
              </a:lnSpc>
            </a:pP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in;to		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on;from		</a:t>
            </a:r>
            <a:r>
              <a:rPr lang="en-US" altLang="zh-CN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zh-CN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in;of</a:t>
            </a:r>
          </a:p>
        </p:txBody>
      </p:sp>
      <p:sp>
        <p:nvSpPr>
          <p:cNvPr id="3" name="矩形 2"/>
          <p:cNvSpPr/>
          <p:nvPr/>
        </p:nvSpPr>
        <p:spPr>
          <a:xfrm>
            <a:off x="3215680" y="548680"/>
            <a:ext cx="5059398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爱学习新概念</a:t>
            </a:r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L25-26 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微信教学</a:t>
            </a:r>
            <a:endParaRPr lang="en-US" altLang="zh-CN" sz="2800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74667" y="1848121"/>
            <a:ext cx="129614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endParaRPr lang="en-US" sz="2400" kern="1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8550" y="266281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kern="1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zh-CN" altLang="en-US" sz="2400" kern="1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5400" y="356427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kern="1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zh-CN" altLang="en-US" sz="2400" kern="1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95400" y="437516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kern="1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endParaRPr lang="zh-CN" altLang="en-US" sz="2400" kern="1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89108" y="521994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kern="1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zh-CN" altLang="en-US" sz="2400" kern="1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" name="矩形 11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9" name="流程图: 终止 18"/>
          <p:cNvSpPr/>
          <p:nvPr/>
        </p:nvSpPr>
        <p:spPr>
          <a:xfrm>
            <a:off x="0" y="0"/>
            <a:ext cx="2351584" cy="692696"/>
          </a:xfrm>
          <a:prstGeom prst="flowChartTerminator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17" name="图片 16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893" y="161901"/>
            <a:ext cx="2100777" cy="5808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290</Words>
  <Application>Microsoft Office PowerPoint</Application>
  <PresentationFormat>宽屏</PresentationFormat>
  <Paragraphs>54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汉仪乐喵体W</vt:lpstr>
      <vt:lpstr>黑体</vt:lpstr>
      <vt:lpstr>宋体</vt:lpstr>
      <vt:lpstr>微软雅黑</vt:lpstr>
      <vt:lpstr>幼圆</vt:lpstr>
      <vt:lpstr>Arial</vt:lpstr>
      <vt:lpstr>Calibri</vt:lpstr>
      <vt:lpstr>Tahoma</vt:lpstr>
      <vt:lpstr>Times New Roman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liushang</cp:lastModifiedBy>
  <cp:revision>86</cp:revision>
  <dcterms:created xsi:type="dcterms:W3CDTF">2020-04-07T08:20:00Z</dcterms:created>
  <dcterms:modified xsi:type="dcterms:W3CDTF">2020-12-11T04:29:30Z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