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68" r:id="rId3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</p:sldIdLst>
  <p:sldSz cx="12192000" cy="6858000"/>
  <p:notesSz cx="6858000" cy="9144000"/>
  <p:embeddedFontLst>
    <p:embeddedFont>
      <p:font typeface="Georgia" panose="02040502050405020303" pitchFamily="18" charset="0"/>
      <p:regular r:id="rId33"/>
      <p:bold r:id="rId34"/>
      <p:italic r:id="rId35"/>
      <p:boldItalic r:id="rId36"/>
    </p:embeddedFont>
    <p:embeddedFont>
      <p:font typeface="汉仪乐喵体简" panose="00020600040101010101" charset="0"/>
      <p:regular r:id="rId37"/>
    </p:embeddedFont>
    <p:embeddedFont>
      <p:font typeface="汉仪太极体简" panose="02010604000101010101" charset="0"/>
      <p:regular r:id="rId38"/>
    </p:embeddedFont>
    <p:embeddedFont>
      <p:font typeface="Impact" panose="020B0806030902050204" charset="0"/>
      <p:regular r:id="rId39"/>
    </p:embeddedFont>
    <p:embeddedFont>
      <p:font typeface="汉仪夏日体W" panose="00020600040101010101" charset="0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46F29"/>
    <a:srgbClr val="ECF983"/>
    <a:srgbClr val="FCFCFA"/>
    <a:srgbClr val="6E700C"/>
    <a:srgbClr val="FFFFFF"/>
    <a:srgbClr val="F07838"/>
    <a:srgbClr val="287C9E"/>
    <a:srgbClr val="F14E4C"/>
    <a:srgbClr val="1DC0E3"/>
    <a:srgbClr val="316F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80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font" Target="fonts/font12.fntdata"/><Relationship Id="rId43" Type="http://schemas.openxmlformats.org/officeDocument/2006/relationships/font" Target="fonts/font11.fntdata"/><Relationship Id="rId42" Type="http://schemas.openxmlformats.org/officeDocument/2006/relationships/font" Target="fonts/font10.fntdata"/><Relationship Id="rId41" Type="http://schemas.openxmlformats.org/officeDocument/2006/relationships/font" Target="fonts/font9.fntdata"/><Relationship Id="rId40" Type="http://schemas.openxmlformats.org/officeDocument/2006/relationships/font" Target="fonts/font8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7.fntdata"/><Relationship Id="rId38" Type="http://schemas.openxmlformats.org/officeDocument/2006/relationships/font" Target="fonts/font6.fntdata"/><Relationship Id="rId37" Type="http://schemas.openxmlformats.org/officeDocument/2006/relationships/font" Target="fonts/font5.fntdata"/><Relationship Id="rId36" Type="http://schemas.openxmlformats.org/officeDocument/2006/relationships/font" Target="fonts/font4.fntdata"/><Relationship Id="rId35" Type="http://schemas.openxmlformats.org/officeDocument/2006/relationships/font" Target="fonts/font3.fntdata"/><Relationship Id="rId34" Type="http://schemas.openxmlformats.org/officeDocument/2006/relationships/font" Target="fonts/font2.fntdata"/><Relationship Id="rId33" Type="http://schemas.openxmlformats.org/officeDocument/2006/relationships/font" Target="fonts/font1.fntdata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F2331-2347-4C66-8ABD-D3C97DDC5C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43F929-B229-49DC-B6D1-DB499728F2B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15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2C8B1F-2F44-4C6D-B7D7-1C763FC143A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CFC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2157" y="159026"/>
            <a:ext cx="11794434" cy="6533322"/>
          </a:xfrm>
          <a:prstGeom prst="rect">
            <a:avLst/>
          </a:prstGeom>
          <a:pattFill prst="wdDnDiag">
            <a:fgClr>
              <a:srgbClr val="B46F29"/>
            </a:fgClr>
            <a:bgClr>
              <a:schemeClr val="bg1"/>
            </a:bgClr>
          </a:pattFill>
          <a:ln w="19050">
            <a:solidFill>
              <a:srgbClr val="B46F29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>
            <a:off x="357809" y="331304"/>
            <a:ext cx="11476382" cy="6228522"/>
          </a:xfrm>
          <a:prstGeom prst="rect">
            <a:avLst/>
          </a:prstGeom>
          <a:solidFill>
            <a:srgbClr val="FFFFFF"/>
          </a:solidFill>
          <a:ln w="19050">
            <a:solidFill>
              <a:srgbClr val="6E700C"/>
            </a:solidFill>
            <a:prstDash val="solid"/>
            <a:round/>
          </a:ln>
          <a:effectLst>
            <a:outerShdw blurRad="762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://img.hb.aicdn.com/6a03f7ee06395d2b9039f54a47833f9553961195d1a7-L2BdiF" hidden="1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4969" r="4688" b="9056"/>
          <a:stretch>
            <a:fillRect/>
          </a:stretch>
        </p:blipFill>
        <p:spPr bwMode="auto">
          <a:xfrm>
            <a:off x="143436" y="-62754"/>
            <a:ext cx="11654118" cy="749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534" y="1141013"/>
            <a:ext cx="7499657" cy="54060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CFC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hb.aicdn.com/6a03f7ee06395d2b9039f54a47833f9553961195d1a7-L2BdiF" hidden="1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4969" r="4688" b="9056"/>
          <a:stretch>
            <a:fillRect/>
          </a:stretch>
        </p:blipFill>
        <p:spPr bwMode="auto">
          <a:xfrm>
            <a:off x="143436" y="-62754"/>
            <a:ext cx="11654118" cy="749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192157" y="159026"/>
            <a:ext cx="11794434" cy="6533322"/>
          </a:xfrm>
          <a:prstGeom prst="rect">
            <a:avLst/>
          </a:prstGeom>
          <a:pattFill prst="wdDnDiag">
            <a:fgClr>
              <a:srgbClr val="B46F29"/>
            </a:fgClr>
            <a:bgClr>
              <a:schemeClr val="bg1"/>
            </a:bgClr>
          </a:pattFill>
          <a:ln w="19050">
            <a:solidFill>
              <a:srgbClr val="B46F29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57809" y="331304"/>
            <a:ext cx="11476382" cy="6228522"/>
          </a:xfrm>
          <a:prstGeom prst="rect">
            <a:avLst/>
          </a:prstGeom>
          <a:solidFill>
            <a:srgbClr val="FFFFFF"/>
          </a:solidFill>
          <a:ln w="19050">
            <a:solidFill>
              <a:srgbClr val="6E700C"/>
            </a:solidFill>
            <a:prstDash val="solid"/>
            <a:round/>
          </a:ln>
          <a:effectLst>
            <a:outerShdw blurRad="762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955" y="5715"/>
            <a:ext cx="12135485" cy="68605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2018/8/17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/>
              <a:t>‹#›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065" y="34925"/>
            <a:ext cx="12152630" cy="6805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2018/8/17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/>
              <a:t>‹#›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985" y="29845"/>
            <a:ext cx="12205335" cy="67887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2018/8/17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354014" y="1995854"/>
            <a:ext cx="4862147" cy="1292469"/>
            <a:chOff x="6384339" y="3272388"/>
            <a:chExt cx="2013089" cy="511163"/>
          </a:xfrm>
        </p:grpSpPr>
        <p:sp>
          <p:nvSpPr>
            <p:cNvPr id="16" name="矩形 15"/>
            <p:cNvSpPr/>
            <p:nvPr/>
          </p:nvSpPr>
          <p:spPr>
            <a:xfrm>
              <a:off x="6436106" y="3313099"/>
              <a:ext cx="1961322" cy="470452"/>
            </a:xfrm>
            <a:prstGeom prst="rect">
              <a:avLst/>
            </a:prstGeom>
            <a:solidFill>
              <a:srgbClr val="B46F29"/>
            </a:solidFill>
            <a:ln w="19050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384339" y="3272388"/>
              <a:ext cx="1961322" cy="47045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B46F29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跳跳体简" panose="00020600040101010101" pitchFamily="18" charset="-122"/>
                <a:ea typeface="汉仪跳跳体简" panose="00020600040101010101" pitchFamily="18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520190" y="2212340"/>
            <a:ext cx="533019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5400" dirty="0" smtClean="0">
                <a:ln w="12700">
                  <a:solidFill>
                    <a:srgbClr val="B46F29"/>
                  </a:solidFill>
                </a:ln>
                <a:solidFill>
                  <a:srgbClr val="B46F29"/>
                </a:solidFill>
                <a:latin typeface="郑庆科黄油体Regular" panose="02000603000000000000" pitchFamily="2" charset="-122"/>
                <a:ea typeface="郑庆科黄油体Regular" panose="02000603000000000000" pitchFamily="2" charset="-122"/>
              </a:rPr>
              <a:t>KB6B—U5-</a:t>
            </a:r>
            <a:r>
              <a:rPr lang="zh-CN" altLang="en-US" sz="5400" dirty="0" smtClean="0">
                <a:ln w="12700">
                  <a:solidFill>
                    <a:srgbClr val="B46F29"/>
                  </a:solidFill>
                </a:ln>
                <a:solidFill>
                  <a:srgbClr val="B46F29"/>
                </a:solidFill>
                <a:latin typeface="郑庆科黄油体Regular" panose="02000603000000000000" pitchFamily="2" charset="-122"/>
                <a:ea typeface="郑庆科黄油体Regular" panose="02000603000000000000" pitchFamily="2" charset="-122"/>
              </a:rPr>
              <a:t>复习</a:t>
            </a:r>
            <a:endParaRPr lang="zh-CN" altLang="en-US" sz="5400" dirty="0" smtClean="0">
              <a:ln w="12700">
                <a:solidFill>
                  <a:srgbClr val="B46F29"/>
                </a:solidFill>
              </a:ln>
              <a:solidFill>
                <a:srgbClr val="B46F29"/>
              </a:solidFill>
              <a:latin typeface="郑庆科黄油体Regular" panose="02000603000000000000" pitchFamily="2" charset="-122"/>
              <a:ea typeface="郑庆科黄油体Regular" panose="02000603000000000000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992" y="34674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23553"/>
          <p:cNvSpPr txBox="1"/>
          <p:nvPr/>
        </p:nvSpPr>
        <p:spPr>
          <a:xfrm>
            <a:off x="3990340" y="329565"/>
            <a:ext cx="7827645" cy="56889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1.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---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Where is 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Jossie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?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---She __________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___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_ Shanghai.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2. She ______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_____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__ the park, she will be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back in two hours.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3. We _________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____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_ the bookshop and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bought many books.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4. My father ______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______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__ Beijing three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times.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5. My father ___</a:t>
            </a: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_______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____ Baoding for ten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   years.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1" r="15916"/>
          <a:stretch>
            <a:fillRect/>
          </a:stretch>
        </p:blipFill>
        <p:spPr>
          <a:xfrm>
            <a:off x="348615" y="-447675"/>
            <a:ext cx="3641090" cy="3958590"/>
          </a:xfrm>
          <a:prstGeom prst="rect">
            <a:avLst/>
          </a:prstGeom>
        </p:spPr>
      </p:pic>
      <p:sp>
        <p:nvSpPr>
          <p:cNvPr id="23555" name="文本框 23554"/>
          <p:cNvSpPr txBox="1"/>
          <p:nvPr/>
        </p:nvSpPr>
        <p:spPr>
          <a:xfrm>
            <a:off x="5653723" y="958850"/>
            <a:ext cx="28860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has gone to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556" name="文本框 23555"/>
          <p:cNvSpPr txBox="1"/>
          <p:nvPr/>
        </p:nvSpPr>
        <p:spPr>
          <a:xfrm>
            <a:off x="5155883" y="1523365"/>
            <a:ext cx="28844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has gone to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557" name="文本框 23556"/>
          <p:cNvSpPr txBox="1"/>
          <p:nvPr/>
        </p:nvSpPr>
        <p:spPr>
          <a:xfrm>
            <a:off x="5090796" y="2609215"/>
            <a:ext cx="2886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have been to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558" name="文本框 23557"/>
          <p:cNvSpPr txBox="1"/>
          <p:nvPr/>
        </p:nvSpPr>
        <p:spPr>
          <a:xfrm>
            <a:off x="6118860" y="3738880"/>
            <a:ext cx="29222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has been to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3559" name="文本框 23558"/>
          <p:cNvSpPr txBox="1"/>
          <p:nvPr/>
        </p:nvSpPr>
        <p:spPr>
          <a:xfrm>
            <a:off x="6118860" y="4840605"/>
            <a:ext cx="27171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has been in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992" y="34674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/>
      <p:bldP spid="23556" grpId="0" bldLvl="0"/>
      <p:bldP spid="23557" grpId="0" bldLvl="0"/>
      <p:bldP spid="23558" grpId="0" bldLvl="0"/>
      <p:bldP spid="23559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75247" y="1206634"/>
            <a:ext cx="6654114" cy="4421168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Seals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live in the sea and on </a:t>
            </a:r>
            <a:r>
              <a:rPr lang="en-US" altLang="zh-CN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land,like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0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turtles</a:t>
            </a:r>
            <a:r>
              <a:rPr lang="en-US" altLang="zh-CN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,but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they don’t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eggs! They are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mammals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 </a:t>
            </a:r>
            <a:r>
              <a:rPr lang="en-US" altLang="zh-CN" sz="4000" dirty="0">
                <a:solidFill>
                  <a:schemeClr val="tx1"/>
                </a:solidFill>
                <a:cs typeface="Arial" panose="020B0604020202020204" pitchFamily="34" charset="0"/>
              </a:rPr>
              <a:t>they have babies and </a:t>
            </a:r>
            <a:r>
              <a:rPr lang="en-US" altLang="zh-CN" sz="4000" dirty="0">
                <a:solidFill>
                  <a:srgbClr val="7030A0"/>
                </a:solidFill>
                <a:cs typeface="Arial" panose="020B0604020202020204" pitchFamily="34" charset="0"/>
              </a:rPr>
              <a:t>feed</a:t>
            </a:r>
            <a:r>
              <a:rPr lang="en-US" altLang="zh-CN" sz="4000" dirty="0">
                <a:solidFill>
                  <a:schemeClr val="tx1"/>
                </a:solidFill>
                <a:cs typeface="Arial" panose="020B0604020202020204" pitchFamily="34" charset="0"/>
              </a:rPr>
              <a:t> them milk.</a:t>
            </a:r>
            <a:endParaRPr lang="zh-CN" altLang="zh-CN" sz="40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522" y="15370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847052" y="1218699"/>
            <a:ext cx="6654114" cy="4421168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海豹居住在海里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在陆地上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,like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海龟们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,but they don’t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产卵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They are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哺乳动物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 they have babies and </a:t>
            </a: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喂养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them milk.</a:t>
            </a:r>
            <a:endParaRPr lang="zh-CN" altLang="zh-CN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2722" y="161961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75150" y="801370"/>
            <a:ext cx="6724015" cy="4826635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giant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Japanese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spider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crab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has lived in the sea since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time of 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dinosaurs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It can be 4 m across. It has two </a:t>
            </a:r>
            <a:r>
              <a:rPr lang="en-US" altLang="zh-CN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claws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eight thin legs with white </a:t>
            </a:r>
            <a:r>
              <a:rPr lang="en-US" altLang="zh-CN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spots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zh-CN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88445" y="3114960"/>
            <a:ext cx="4167227" cy="0"/>
            <a:chOff x="6672223" y="907107"/>
            <a:chExt cx="4167227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927" y="19688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986752" y="701585"/>
            <a:ext cx="5991472" cy="4826522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巨大的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Japanese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蜘蛛蟹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</a:t>
            </a: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居住在海里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的时期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恐龙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It can be 4 m across. It has two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爪子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eight thin legs with white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斑点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zh-CN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88445" y="3114960"/>
            <a:ext cx="4167227" cy="0"/>
            <a:chOff x="6672223" y="907107"/>
            <a:chExt cx="4167227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927" y="97191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00531" y="1102939"/>
            <a:ext cx="5991472" cy="4421168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</a:t>
            </a:r>
            <a:r>
              <a:rPr lang="en-US" altLang="zh-CN" sz="4000" dirty="0" err="1">
                <a:solidFill>
                  <a:srgbClr val="1834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crabs</a:t>
            </a:r>
            <a:r>
              <a:rPr lang="en-US" altLang="zh-CN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altLang="zh-CN" sz="40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lobsters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</a:t>
            </a:r>
            <a:r>
              <a:rPr lang="en-US" altLang="zh-CN" sz="4000" dirty="0">
                <a:solidFill>
                  <a:srgbClr val="1834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hard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shell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two big </a:t>
            </a:r>
            <a:r>
              <a:rPr lang="en-US" altLang="zh-CN" sz="4000" dirty="0" err="1">
                <a:solidFill>
                  <a:srgbClr val="1834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claws</a:t>
            </a:r>
            <a:r>
              <a:rPr lang="en-US" altLang="zh-CN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,but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their bodies aren’t </a:t>
            </a:r>
            <a:r>
              <a:rPr lang="en-US" altLang="zh-CN" sz="4000" dirty="0">
                <a:solidFill>
                  <a:srgbClr val="1834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round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zh-CN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88445" y="3114960"/>
            <a:ext cx="4167227" cy="0"/>
            <a:chOff x="6672223" y="907107"/>
            <a:chExt cx="4167227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927" y="15370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00531" y="1102939"/>
            <a:ext cx="6751378" cy="4421168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 </a:t>
            </a:r>
            <a:r>
              <a:rPr lang="zh-CN" altLang="en-US" sz="4000" dirty="0">
                <a:solidFill>
                  <a:srgbClr val="1834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螃蟹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sz="4000" dirty="0">
                <a:solidFill>
                  <a:srgbClr val="1834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龙虾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a </a:t>
            </a:r>
            <a:r>
              <a:rPr lang="zh-CN" altLang="en-US" sz="4000" dirty="0">
                <a:solidFill>
                  <a:srgbClr val="1834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硬壳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two </a:t>
            </a: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大爪子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,but their bodies aren’t </a:t>
            </a:r>
            <a:r>
              <a:rPr lang="zh-CN" altLang="en-US" sz="4000" dirty="0">
                <a:solidFill>
                  <a:srgbClr val="1834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圆的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zh-CN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88445" y="3114960"/>
            <a:ext cx="4167227" cy="0"/>
            <a:chOff x="6672223" y="907107"/>
            <a:chExt cx="4167227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522" y="153071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75150" y="577215"/>
            <a:ext cx="6672580" cy="5434965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Coral reefs look like 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forests but corals aren’t </a:t>
            </a:r>
            <a:r>
              <a:rPr lang="en-US" altLang="zh-CN" sz="4000" dirty="0">
                <a:solidFill>
                  <a:srgbClr val="1834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plants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Each reef is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millions of 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dead small animals. The reefs are important because </a:t>
            </a:r>
            <a:r>
              <a:rPr lang="en-US" altLang="zh-CN" sz="4000" dirty="0">
                <a:solidFill>
                  <a:srgbClr val="1834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lots of other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 animals 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 there.</a:t>
            </a:r>
            <a:endParaRPr lang="zh-CN" altLang="zh-CN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88445" y="3114960"/>
            <a:ext cx="4167227" cy="0"/>
            <a:chOff x="6672223" y="907107"/>
            <a:chExt cx="4167227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927" y="178471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64685" y="681355"/>
            <a:ext cx="6567170" cy="4929505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000" dirty="0">
                <a:solidFill>
                  <a:srgbClr val="183488"/>
                </a:solidFill>
              </a:rPr>
              <a:t>珊瑚礁看起来像</a:t>
            </a:r>
            <a:r>
              <a:rPr lang="en-US" altLang="zh-CN" sz="4000" dirty="0">
                <a:solidFill>
                  <a:schemeClr val="tx1"/>
                </a:solidFill>
              </a:rPr>
              <a:t>forests but </a:t>
            </a:r>
            <a:r>
              <a:rPr lang="zh-CN" altLang="en-US" sz="4000" dirty="0">
                <a:solidFill>
                  <a:srgbClr val="183488"/>
                </a:solidFill>
              </a:rPr>
              <a:t>珊瑚</a:t>
            </a:r>
            <a:r>
              <a:rPr lang="en-US" altLang="zh-CN" sz="4000" dirty="0">
                <a:solidFill>
                  <a:schemeClr val="tx1"/>
                </a:solidFill>
              </a:rPr>
              <a:t>aren’t </a:t>
            </a:r>
            <a:r>
              <a:rPr lang="zh-CN" altLang="en-US" sz="4000" dirty="0">
                <a:solidFill>
                  <a:srgbClr val="183488"/>
                </a:solidFill>
              </a:rPr>
              <a:t>植物</a:t>
            </a:r>
            <a:r>
              <a:rPr lang="en-US" altLang="zh-CN" sz="4000" dirty="0">
                <a:solidFill>
                  <a:schemeClr val="tx1"/>
                </a:solidFill>
              </a:rPr>
              <a:t>. Each </a:t>
            </a:r>
            <a:r>
              <a:rPr lang="zh-CN" altLang="en-US" sz="4000" dirty="0">
                <a:solidFill>
                  <a:schemeClr val="tx1"/>
                </a:solidFill>
              </a:rPr>
              <a:t>礁</a:t>
            </a:r>
            <a:r>
              <a:rPr lang="en-US" altLang="zh-CN" sz="4000" dirty="0">
                <a:solidFill>
                  <a:schemeClr val="tx1"/>
                </a:solidFill>
              </a:rPr>
              <a:t> is </a:t>
            </a:r>
            <a:r>
              <a:rPr lang="zh-CN" altLang="en-US" sz="4000" dirty="0">
                <a:solidFill>
                  <a:srgbClr val="183488"/>
                </a:solidFill>
              </a:rPr>
              <a:t>数百万的</a:t>
            </a:r>
            <a:r>
              <a:rPr lang="en-US" altLang="zh-CN" sz="4000" dirty="0">
                <a:solidFill>
                  <a:schemeClr val="tx1"/>
                </a:solidFill>
              </a:rPr>
              <a:t>dead small animals. The </a:t>
            </a:r>
            <a:r>
              <a:rPr lang="zh-CN" altLang="en-US" sz="4000" dirty="0">
                <a:solidFill>
                  <a:schemeClr val="tx1"/>
                </a:solidFill>
              </a:rPr>
              <a:t>礁</a:t>
            </a:r>
            <a:r>
              <a:rPr lang="en-US" altLang="zh-CN" sz="4000" dirty="0">
                <a:solidFill>
                  <a:schemeClr val="tx1"/>
                </a:solidFill>
              </a:rPr>
              <a:t> are important because </a:t>
            </a:r>
            <a:r>
              <a:rPr lang="zh-CN" altLang="en-US" sz="4000" dirty="0">
                <a:solidFill>
                  <a:srgbClr val="183488"/>
                </a:solidFill>
              </a:rPr>
              <a:t>许多其他的海洋生物</a:t>
            </a:r>
            <a:r>
              <a:rPr lang="en-US" altLang="zh-CN" sz="4000" dirty="0">
                <a:solidFill>
                  <a:schemeClr val="tx1"/>
                </a:solidFill>
              </a:rPr>
              <a:t>live there.</a:t>
            </a:r>
            <a:endParaRPr lang="zh-CN" altLang="zh-CN" sz="4000" dirty="0">
              <a:solidFill>
                <a:schemeClr val="tx1"/>
              </a:solidFill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88445" y="3114960"/>
            <a:ext cx="4167227" cy="0"/>
            <a:chOff x="6672223" y="907107"/>
            <a:chExt cx="4167227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927" y="178471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615055" y="942340"/>
            <a:ext cx="7414260" cy="4685030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Jellyfish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aren’t fish. They have been in our seas and </a:t>
            </a:r>
            <a:r>
              <a:rPr lang="en-US" altLang="zh-CN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oceans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for 650 </a:t>
            </a:r>
            <a:r>
              <a:rPr lang="en-US" altLang="zh-CN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million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years. They haven't a </a:t>
            </a:r>
            <a:r>
              <a:rPr lang="en-US" altLang="zh-CN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brain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or </a:t>
            </a:r>
            <a:r>
              <a:rPr lang="en-US" altLang="zh-CN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bones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and they can be </a:t>
            </a: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从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2.5 cm </a:t>
            </a: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到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61 m long. They eat small fish and </a:t>
            </a:r>
            <a:r>
              <a:rPr lang="en-US" altLang="zh-CN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tity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animals called zooplankton.</a:t>
            </a:r>
            <a:endParaRPr lang="zh-CN" altLang="zh-CN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3832" y="22863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3385" y="579120"/>
            <a:ext cx="9843770" cy="26765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Shari: Have you</a:t>
            </a:r>
            <a:r>
              <a:rPr lang="en-US" sz="28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thought of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anything for our ezine </a:t>
            </a:r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this month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Dan:No,</a:t>
            </a:r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nothing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Alvin:We’ve </a:t>
            </a:r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talked about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ideas </a:t>
            </a:r>
            <a:r>
              <a:rPr lang="en-US" sz="280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for three days</a:t>
            </a:r>
            <a:r>
              <a:rPr 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and we</a:t>
            </a:r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still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endParaRPr lang="en-US" sz="28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haven’t</a:t>
            </a:r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chosen 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 project.Dan: </a:t>
            </a:r>
            <a:r>
              <a:rPr 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Let’s not t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alk about that now.</a:t>
            </a:r>
            <a:r>
              <a:rPr 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Let’s enjoy</a:t>
            </a:r>
            <a:r>
              <a:rPr lang="en-US" sz="2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our day</a:t>
            </a:r>
            <a:r>
              <a:rPr lang="en-US" sz="28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endParaRPr lang="en-US" sz="2800">
              <a:solidFill>
                <a:srgbClr val="7030A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28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at the beach</a:t>
            </a:r>
            <a:r>
              <a:rPr lang="en-US" sz="28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2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3214370" y="694055"/>
            <a:ext cx="1727835" cy="384175"/>
          </a:xfrm>
          <a:prstGeom prst="cloud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8260080" y="579120"/>
            <a:ext cx="1866900" cy="480695"/>
          </a:xfrm>
          <a:prstGeom prst="cloud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1615440" y="1078230"/>
            <a:ext cx="1727835" cy="443230"/>
          </a:xfrm>
          <a:prstGeom prst="cloud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2281555" y="1475740"/>
            <a:ext cx="2407285" cy="481965"/>
          </a:xfrm>
          <a:prstGeom prst="cloud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1633220" y="1873250"/>
            <a:ext cx="1581150" cy="436245"/>
          </a:xfrm>
          <a:prstGeom prst="cloud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云形 11"/>
          <p:cNvSpPr/>
          <p:nvPr/>
        </p:nvSpPr>
        <p:spPr>
          <a:xfrm>
            <a:off x="413385" y="2785110"/>
            <a:ext cx="2171700" cy="364490"/>
          </a:xfrm>
          <a:prstGeom prst="cloud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4365" y="3625215"/>
            <a:ext cx="41649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think of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想出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想到 </a:t>
            </a:r>
            <a:r>
              <a:rPr lang="zh-CN" altLang="en-US" sz="3200">
                <a:sym typeface="+mn-ea"/>
              </a:rPr>
              <a:t>  </a:t>
            </a:r>
            <a:endParaRPr lang="zh-CN" altLang="en-US" sz="3200"/>
          </a:p>
        </p:txBody>
      </p:sp>
      <p:sp>
        <p:nvSpPr>
          <p:cNvPr id="13" name="文本框 12"/>
          <p:cNvSpPr txBox="1"/>
          <p:nvPr/>
        </p:nvSpPr>
        <p:spPr>
          <a:xfrm>
            <a:off x="688975" y="4208780"/>
            <a:ext cx="45897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think-  thought-   thought</a:t>
            </a:r>
            <a:endParaRPr lang="zh-CN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62140" y="3625215"/>
            <a:ext cx="29838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this month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本月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62140" y="4208780"/>
            <a:ext cx="4094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nothing</a:t>
            </a:r>
            <a:r>
              <a:rPr lang="en-US" altLang="zh-CN" sz="3200">
                <a:sym typeface="+mn-ea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什么也没有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62140" y="4792345"/>
            <a:ext cx="37331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talk abou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谈论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62140" y="5375910"/>
            <a:ext cx="5111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at/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on the beach</a:t>
            </a:r>
            <a:r>
              <a:rPr lang="zh-CN" altLang="en-US" sz="3200">
                <a:sym typeface="+mn-ea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在海滩上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02780" y="5959475"/>
            <a:ext cx="43808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on the sand</a:t>
            </a:r>
            <a:r>
              <a:rPr lang="zh-CN" altLang="en-US" sz="3200">
                <a:sym typeface="+mn-ea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在沙子上 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8975" y="5375910"/>
            <a:ext cx="26543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选择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88975" y="5959475"/>
            <a:ext cx="52197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choose-  chose-  chosen</a:t>
            </a:r>
            <a:endParaRPr lang="en-US" altLang="zh-CN" sz="320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22" name="云形 21"/>
          <p:cNvSpPr/>
          <p:nvPr/>
        </p:nvSpPr>
        <p:spPr>
          <a:xfrm>
            <a:off x="8849995" y="1521460"/>
            <a:ext cx="1276985" cy="436245"/>
          </a:xfrm>
          <a:prstGeom prst="cloud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8975" y="4792345"/>
            <a:ext cx="2861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still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仍然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7487" y="26673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2" grpId="0" bldLvl="0" animBg="1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 bldLvl="0" animBg="1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079115" y="452755"/>
            <a:ext cx="7300595" cy="5258435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4000" dirty="0">
                <a:solidFill>
                  <a:srgbClr val="7030A0"/>
                </a:solidFill>
              </a:rPr>
              <a:t>水母</a:t>
            </a:r>
            <a:r>
              <a:rPr lang="en-US" altLang="zh-CN" sz="4000" dirty="0">
                <a:solidFill>
                  <a:schemeClr val="tx1"/>
                </a:solidFill>
              </a:rPr>
              <a:t>aren’t fish. They have been in our seas and </a:t>
            </a:r>
            <a:r>
              <a:rPr lang="zh-CN" altLang="en-US" sz="4000" dirty="0">
                <a:solidFill>
                  <a:srgbClr val="7030A0"/>
                </a:solidFill>
              </a:rPr>
              <a:t>大洋</a:t>
            </a:r>
            <a:r>
              <a:rPr lang="en-US" altLang="zh-CN" sz="4000" dirty="0">
                <a:solidFill>
                  <a:srgbClr val="C00000"/>
                </a:solidFill>
              </a:rPr>
              <a:t> </a:t>
            </a:r>
            <a:r>
              <a:rPr lang="en-US" altLang="zh-CN" sz="4000" dirty="0">
                <a:solidFill>
                  <a:schemeClr val="tx1"/>
                </a:solidFill>
              </a:rPr>
              <a:t>for 650 </a:t>
            </a:r>
            <a:r>
              <a:rPr lang="zh-CN" altLang="en-US" sz="4000" dirty="0">
                <a:solidFill>
                  <a:srgbClr val="7030A0"/>
                </a:solidFill>
              </a:rPr>
              <a:t>百万</a:t>
            </a:r>
            <a:r>
              <a:rPr lang="en-US" altLang="zh-CN" sz="4000" dirty="0">
                <a:solidFill>
                  <a:schemeClr val="tx1"/>
                </a:solidFill>
              </a:rPr>
              <a:t> years. They </a:t>
            </a:r>
            <a:r>
              <a:rPr lang="zh-CN" altLang="en-US" sz="4000" dirty="0">
                <a:solidFill>
                  <a:srgbClr val="7030A0"/>
                </a:solidFill>
              </a:rPr>
              <a:t>没有</a:t>
            </a:r>
            <a:r>
              <a:rPr lang="en-US" altLang="zh-CN" sz="4000" dirty="0">
                <a:solidFill>
                  <a:schemeClr val="tx1"/>
                </a:solidFill>
              </a:rPr>
              <a:t>a </a:t>
            </a:r>
            <a:r>
              <a:rPr lang="zh-CN" altLang="en-US" sz="4000" dirty="0">
                <a:solidFill>
                  <a:srgbClr val="7030A0"/>
                </a:solidFill>
              </a:rPr>
              <a:t>大脑</a:t>
            </a:r>
            <a:r>
              <a:rPr lang="en-US" altLang="zh-CN" sz="4000" dirty="0">
                <a:solidFill>
                  <a:schemeClr val="tx1"/>
                </a:solidFill>
              </a:rPr>
              <a:t> or </a:t>
            </a:r>
            <a:r>
              <a:rPr lang="zh-CN" altLang="en-US" sz="4000" dirty="0">
                <a:solidFill>
                  <a:srgbClr val="7030A0"/>
                </a:solidFill>
              </a:rPr>
              <a:t>骨头</a:t>
            </a:r>
            <a:r>
              <a:rPr lang="en-US" altLang="zh-CN" sz="4000" dirty="0">
                <a:solidFill>
                  <a:schemeClr val="tx1"/>
                </a:solidFill>
              </a:rPr>
              <a:t> and they can be </a:t>
            </a:r>
            <a:r>
              <a:rPr lang="zh-CN" altLang="en-US" sz="4000" dirty="0">
                <a:solidFill>
                  <a:schemeClr val="tx1"/>
                </a:solidFill>
              </a:rPr>
              <a:t>从</a:t>
            </a:r>
            <a:r>
              <a:rPr lang="en-US" altLang="zh-CN" sz="4000" dirty="0">
                <a:solidFill>
                  <a:schemeClr val="tx1"/>
                </a:solidFill>
              </a:rPr>
              <a:t>2.5 cm </a:t>
            </a:r>
            <a:r>
              <a:rPr lang="zh-CN" altLang="en-US" sz="4000" dirty="0">
                <a:solidFill>
                  <a:schemeClr val="tx1"/>
                </a:solidFill>
              </a:rPr>
              <a:t>到</a:t>
            </a:r>
            <a:r>
              <a:rPr lang="en-US" altLang="zh-CN" sz="4000" dirty="0">
                <a:solidFill>
                  <a:schemeClr val="tx1"/>
                </a:solidFill>
              </a:rPr>
              <a:t> 61 m long. They eat small fish and </a:t>
            </a:r>
            <a:r>
              <a:rPr lang="zh-CN" altLang="en-US" sz="4000" dirty="0">
                <a:solidFill>
                  <a:srgbClr val="7030A0"/>
                </a:solidFill>
              </a:rPr>
              <a:t>微小的</a:t>
            </a:r>
            <a:r>
              <a:rPr lang="en-US" altLang="zh-CN" sz="4000" dirty="0">
                <a:solidFill>
                  <a:schemeClr val="tx1"/>
                </a:solidFill>
              </a:rPr>
              <a:t> animals called zooplankton.</a:t>
            </a:r>
            <a:endParaRPr lang="zh-CN" altLang="zh-CN" sz="4000" dirty="0">
              <a:solidFill>
                <a:schemeClr val="tx1"/>
              </a:solidFill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322" y="245781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014470" y="1108075"/>
            <a:ext cx="8048625" cy="3199130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50000"/>
              </a:lnSpc>
            </a:pPr>
            <a:r>
              <a:rPr lang="en-US" altLang="zh-CN" sz="4400" dirty="0">
                <a:solidFill>
                  <a:schemeClr val="tx1"/>
                </a:solidFill>
              </a:rPr>
              <a:t>This </a:t>
            </a:r>
            <a:r>
              <a:rPr lang="en-US" altLang="zh-CN" sz="4400" dirty="0">
                <a:solidFill>
                  <a:srgbClr val="C00000"/>
                </a:solidFill>
              </a:rPr>
              <a:t>blue-ringed</a:t>
            </a:r>
            <a:r>
              <a:rPr lang="en-US" altLang="zh-CN" sz="4400" dirty="0">
                <a:solidFill>
                  <a:schemeClr val="tx1"/>
                </a:solidFill>
              </a:rPr>
              <a:t> </a:t>
            </a:r>
            <a:r>
              <a:rPr lang="en-US" altLang="zh-CN" sz="4400" dirty="0">
                <a:solidFill>
                  <a:srgbClr val="C00000"/>
                </a:solidFill>
              </a:rPr>
              <a:t>octopus</a:t>
            </a:r>
            <a:r>
              <a:rPr lang="en-US" altLang="zh-CN" sz="4400" dirty="0">
                <a:solidFill>
                  <a:schemeClr val="tx1"/>
                </a:solidFill>
              </a:rPr>
              <a:t> lived in </a:t>
            </a:r>
            <a:r>
              <a:rPr lang="en-US" altLang="zh-CN" sz="4400" dirty="0">
                <a:solidFill>
                  <a:srgbClr val="7030A0"/>
                </a:solidFill>
              </a:rPr>
              <a:t>coral reefs</a:t>
            </a:r>
            <a:r>
              <a:rPr lang="en-US" altLang="zh-CN" sz="4400" dirty="0">
                <a:solidFill>
                  <a:schemeClr val="tx1"/>
                </a:solidFill>
              </a:rPr>
              <a:t> near Austria. It can be very small (6 cm) </a:t>
            </a:r>
            <a:endParaRPr lang="en-US" altLang="zh-CN" sz="4400" dirty="0">
              <a:solidFill>
                <a:schemeClr val="tx1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400" dirty="0">
                <a:solidFill>
                  <a:schemeClr val="tx1"/>
                </a:solidFill>
              </a:rPr>
              <a:t>It’s can be very </a:t>
            </a:r>
            <a:r>
              <a:rPr lang="en-US" altLang="zh-CN" sz="4400" dirty="0">
                <a:solidFill>
                  <a:srgbClr val="7030A0"/>
                </a:solidFill>
              </a:rPr>
              <a:t>dangerous</a:t>
            </a:r>
            <a:r>
              <a:rPr lang="en-US" sz="4400" dirty="0">
                <a:solidFill>
                  <a:srgbClr val="7030A0"/>
                </a:solidFill>
              </a:rPr>
              <a:t>.</a:t>
            </a:r>
            <a:endParaRPr lang="en-US" sz="4400" dirty="0">
              <a:solidFill>
                <a:srgbClr val="7030A0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88445" y="3114960"/>
            <a:ext cx="4167227" cy="0"/>
            <a:chOff x="6672223" y="907107"/>
            <a:chExt cx="4167227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47625"/>
            <a:ext cx="3599815" cy="35998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97275" y="47625"/>
            <a:ext cx="4758055" cy="706755"/>
          </a:xfrm>
          <a:prstGeom prst="rect">
            <a:avLst/>
          </a:prstGeom>
          <a:solidFill>
            <a:srgbClr val="FFFF00"/>
          </a:solidFill>
        </p:spPr>
        <p:txBody>
          <a:bodyPr wrap="none" rtlCol="0" anchor="t">
            <a:spAutoFit/>
          </a:bodyPr>
          <a:p>
            <a:r>
              <a:rPr lang="en-US" sz="4000" dirty="0">
                <a:solidFill>
                  <a:srgbClr val="C00000"/>
                </a:solidFill>
                <a:sym typeface="+mn-ea"/>
              </a:rPr>
              <a:t>blue-ringed octopus</a:t>
            </a:r>
            <a:endParaRPr lang="en-US" sz="40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927" y="14989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375247" y="801280"/>
            <a:ext cx="5991472" cy="4826522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zh-CN" altLang="en-US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蓝色环状章鱼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lived in </a:t>
            </a:r>
            <a:r>
              <a:rPr lang="zh-CN" altLang="en-US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珊瑚礁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Australia. It can be very small (6 cm) but it’s very </a:t>
            </a:r>
            <a:r>
              <a:rPr lang="zh-CN" altLang="en-US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危险的</a:t>
            </a:r>
            <a:endParaRPr lang="zh-CN" altLang="en-US" sz="7200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88445" y="3114960"/>
            <a:ext cx="4167227" cy="0"/>
            <a:chOff x="6672223" y="907107"/>
            <a:chExt cx="4167227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927" y="19688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/>
        </p:nvSpPr>
        <p:spPr>
          <a:xfrm>
            <a:off x="3437255" y="574675"/>
            <a:ext cx="8328660" cy="4420870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Like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octopus, a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squid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has eight ‘legs’. This is a </a:t>
            </a:r>
            <a:r>
              <a:rPr lang="en-US" altLang="zh-CN" sz="4000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giant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squid. They can be 14m long and they have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biggest 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eyes 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world.</a:t>
            </a:r>
            <a:endParaRPr lang="zh-CN" altLang="zh-CN" sz="4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5577" y="236891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400550" y="1102995"/>
            <a:ext cx="7296785" cy="4420870"/>
          </a:xfrm>
          <a:prstGeom prst="rect">
            <a:avLst/>
          </a:prstGeom>
          <a:noFill/>
          <a:ln w="9525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Like an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章鱼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a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乌贼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has eight ‘legs’. This is a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巨大的乌贼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 They can be 14m long and they have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最大的</a:t>
            </a:r>
            <a:r>
              <a:rPr lang="en-US" altLang="zh-CN" sz="40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eyes </a:t>
            </a:r>
            <a:r>
              <a:rPr lang="zh-CN" altLang="en-US" sz="40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在世界上</a:t>
            </a:r>
            <a:r>
              <a:rPr lang="en-US" altLang="zh-CN" sz="4000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  <a:endParaRPr lang="zh-CN" altLang="zh-CN" sz="4000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algn="ctr"/>
            <a:endParaRPr lang="zh-CN" altLang="en-US" sz="40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88445" y="3114960"/>
            <a:ext cx="4167227" cy="0"/>
            <a:chOff x="6672223" y="907107"/>
            <a:chExt cx="4167227" cy="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672223" y="907107"/>
              <a:ext cx="2611814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9397663" y="907107"/>
              <a:ext cx="6416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235863" y="907107"/>
              <a:ext cx="37498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712113" y="907107"/>
              <a:ext cx="127337" cy="0"/>
            </a:xfrm>
            <a:prstGeom prst="line">
              <a:avLst/>
            </a:prstGeom>
            <a:ln>
              <a:solidFill>
                <a:schemeClr val="accent1">
                  <a:alpha val="3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1927" y="203871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842077" y="2511607"/>
            <a:ext cx="701102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8000">
                <a:ln w="12700">
                  <a:solidFill>
                    <a:srgbClr val="B46F29"/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郑庆科黄油体Regular" panose="02000603000000000000" pitchFamily="2" charset="-122"/>
                <a:cs typeface="Arial" panose="020B0604020202020204" pitchFamily="34" charset="0"/>
              </a:rPr>
              <a:t>Thanks</a:t>
            </a:r>
            <a:endParaRPr lang="en-US" altLang="zh-CN" sz="8000" dirty="0">
              <a:ln w="12700">
                <a:solidFill>
                  <a:srgbClr val="B46F29"/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郑庆科黄油体Regular" panose="02000603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992" y="34674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22225"/>
            <a:ext cx="12192000" cy="688086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743200" cy="365125"/>
          </a:xfrm>
        </p:spPr>
        <p:txBody>
          <a:bodyPr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defRPr/>
            </a:pPr>
            <a:fld id="{38AA181D-0B8F-4C44-8919-BEADC0504B59}" type="datetime1">
              <a:rPr kumimoji="0" lang="en-US" altLang="zh-CN" b="0" i="0" strike="noStrike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strike="noStrike" kern="1200" cap="none" spc="0" normalizeH="0" baseline="0" noProof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333" y="1371600"/>
            <a:ext cx="11299190" cy="39693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Shari: Have you</a:t>
            </a:r>
            <a:r>
              <a:rPr lang="en-US" sz="36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...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anything for our ezine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lang="en-US" sz="36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Dan:No,....</a:t>
            </a:r>
            <a:endParaRPr lang="en-US" sz="36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Alvin:We’ve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ideas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and we still haven’t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... 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 project.</a:t>
            </a:r>
            <a:endParaRPr lang="en-US" sz="36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Dan: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 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talk about that now.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 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our day</a:t>
            </a:r>
            <a:r>
              <a:rPr lang="en-US" sz="36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...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zh-CN" altLang="en-US" sz="3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247" y="28324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8000" y="486410"/>
            <a:ext cx="10603865" cy="65544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Dan: Is that a whale?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Alvin:Excuse me, what’s happening...?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Woman:They</a:t>
            </a:r>
            <a:r>
              <a:rPr lang="en-US" sz="32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’ve... 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 dolphin 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 The rescue people </a:t>
            </a:r>
            <a:r>
              <a:rPr lang="en-US" sz="32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have been here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sz="3200">
                <a:solidFill>
                  <a:srgbClr val="0070C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ten o’clock. They think it</a:t>
            </a:r>
            <a:r>
              <a:rPr lang="en-US" sz="32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’s ...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its mother.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Dan: So what </a:t>
            </a:r>
            <a:r>
              <a:rPr lang="en-US" sz="32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have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the rescue people </a:t>
            </a:r>
            <a:r>
              <a:rPr lang="en-US" sz="32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to help it?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Woman:Look,they</a:t>
            </a:r>
            <a:r>
              <a:rPr lang="en-US" sz="32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’ve... 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it 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onto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that big cloth like a blanket and they</a:t>
            </a:r>
            <a:r>
              <a:rPr lang="en-US" sz="320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’ve ... 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water on it because it mustn’t</a:t>
            </a:r>
            <a:r>
              <a:rPr lang="en-US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...</a:t>
            </a:r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zh-CN" altLang="en-US">
                <a:latin typeface="Georgia" panose="02040502050405020303" pitchFamily="18" charset="0"/>
                <a:ea typeface="宋体" panose="02010600030101010101" pitchFamily="2" charset="-122"/>
                <a:cs typeface="Georgia" panose="02040502050405020303" pitchFamily="18" charset="0"/>
                <a:sym typeface="+mn-ea"/>
              </a:rPr>
              <a:t>  </a:t>
            </a:r>
            <a:endParaRPr lang="en-US">
              <a:latin typeface="Georgia" panose="02040502050405020303" pitchFamily="18" charset="0"/>
              <a:ea typeface="宋体" panose="02010600030101010101" pitchFamily="2" charset="-122"/>
              <a:cs typeface="Georgia" panose="02040502050405020303" pitchFamily="18" charset="0"/>
              <a:sym typeface="+mn-ea"/>
            </a:endParaRPr>
          </a:p>
          <a:p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247" y="28324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7030" y="845820"/>
            <a:ext cx="1182497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Alvin: I’ve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seen a dolphin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..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 Has it been on the sand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?</a:t>
            </a:r>
            <a:endParaRPr lang="en-US" sz="36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Man:Yes, it has. It’s been here 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...</a:t>
            </a:r>
            <a:endParaRPr lang="en-US" sz="36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Dan: Has it</a:t>
            </a:r>
            <a:r>
              <a:rPr 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...</a:t>
            </a:r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anything?</a:t>
            </a:r>
            <a:endParaRPr lang="en-US" sz="36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Man:No, it hasn’t.</a:t>
            </a:r>
            <a:endParaRPr lang="en-US" sz="36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r>
              <a:rPr lang="en-US" sz="36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Shari:But look what the rescue people ... now!</a:t>
            </a:r>
            <a:endParaRPr lang="en-US" sz="36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en-US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247" y="28324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2580" y="848995"/>
            <a:ext cx="1308862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/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Shari:Miss Jones,look! They’ve ...the dolphin ... out to sea.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indent="0"/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Dan:Phew! They’ve ...it!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indent="0"/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Miss Jones:Oh! That’s good. How ...!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indent="0"/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Alvin: Yes,...now we’ve ...something to ... for our ezine. See life!</a:t>
            </a:r>
            <a:endParaRPr lang="en-US" sz="3200"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indent="0"/>
            <a:r>
              <a:rPr lang="en-US" sz="320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Dan and Shari: Yeah!</a:t>
            </a:r>
            <a:endParaRPr lang="zh-CN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5247" y="28324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12333605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9065" y="-107315"/>
            <a:ext cx="30194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Exercise</a:t>
            </a:r>
            <a:r>
              <a:rPr lang="en-US" altLang="zh-CN" dirty="0">
                <a:sym typeface="+mn-ea"/>
              </a:rPr>
              <a:t>  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1536700" y="797560"/>
            <a:ext cx="925957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选用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since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或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填空:</a:t>
            </a:r>
            <a:endParaRPr lang="zh-CN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1.We have learned English ______2008.</a:t>
            </a:r>
            <a:endParaRPr lang="zh-CN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   We have learned English _______ five years.</a:t>
            </a:r>
            <a:endParaRPr lang="zh-CN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2.He hasn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t felt well ________ last night.      </a:t>
            </a:r>
            <a:endParaRPr lang="zh-CN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3. I haven't seen Peter _______ Monday.</a:t>
            </a:r>
            <a:endParaRPr lang="zh-CN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4. I haven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t eaten anything _____nine o'clock.</a:t>
            </a:r>
            <a:endParaRPr lang="zh-CN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5.Mum has had lots of money______ last year.</a:t>
            </a:r>
            <a:endParaRPr lang="zh-CN" altLang="en-US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28765" y="1692275"/>
            <a:ext cx="1509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44970" y="2466340"/>
            <a:ext cx="1509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12105" y="3201670"/>
            <a:ext cx="1509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82640" y="3910330"/>
            <a:ext cx="1509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34455" y="4656455"/>
            <a:ext cx="1509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95160" y="5357495"/>
            <a:ext cx="1509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6387" y="19307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Text Box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594995"/>
            <a:ext cx="3061970" cy="563245"/>
          </a:xfrm>
        </p:spPr>
        <p:txBody>
          <a:bodyPr anchor="b">
            <a:noAutofit/>
          </a:bodyPr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用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和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填空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Adobe 楷体 Std R" panose="02020400000000000000" charset="-122"/>
              <a:cs typeface="Arial" panose="020B0604020202020204" pitchFamily="34" charset="0"/>
            </a:endParaRPr>
          </a:p>
        </p:txBody>
      </p:sp>
      <p:sp>
        <p:nvSpPr>
          <p:cNvPr id="19460" name="Text Box 3"/>
          <p:cNvSpPr>
            <a:spLocks noGrp="1" noChangeArrowheads="1"/>
          </p:cNvSpPr>
          <p:nvPr/>
        </p:nvSpPr>
        <p:spPr>
          <a:xfrm>
            <a:off x="1167765" y="1314450"/>
            <a:ext cx="4495800" cy="4318635"/>
          </a:xfrm>
          <a:prstGeom prst="rect">
            <a:avLst/>
          </a:prstGeom>
          <a:noFill/>
        </p:spPr>
        <p:txBody>
          <a:bodyPr vert="horz" lIns="91440" tIns="45720" rIns="91440" bIns="45720" rtlCol="0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______three hours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______three o’clock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______two days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______I came here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auto">
              <a:lnSpc>
                <a:spcPct val="20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______last Sunday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5245733" y="1270937"/>
            <a:ext cx="4857752" cy="43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_______a week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_______a long time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______two weeks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_______three years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ago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_______ last month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13815" y="1696085"/>
            <a:ext cx="1136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3815" y="2506345"/>
            <a:ext cx="192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13815" y="3408045"/>
            <a:ext cx="192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13815" y="4190365"/>
            <a:ext cx="192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13815" y="5102225"/>
            <a:ext cx="19284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29250" y="1665605"/>
            <a:ext cx="1136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29250" y="2482850"/>
            <a:ext cx="1136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29250" y="3345815"/>
            <a:ext cx="11360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29250" y="4190365"/>
            <a:ext cx="1370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29250" y="5034280"/>
            <a:ext cx="1370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992" y="34674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3989705" y="372745"/>
            <a:ext cx="7668260" cy="4916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fontAlgn="auto">
              <a:lnSpc>
                <a:spcPct val="140000"/>
              </a:lnSpc>
            </a:pPr>
            <a:r>
              <a:rPr lang="zh-CN" altLang="en-US" sz="3200" b="1" dirty="0">
                <a:latin typeface="Georgia" panose="02040502050405020303" pitchFamily="18" charset="0"/>
              </a:rPr>
              <a:t>用</a:t>
            </a:r>
            <a:r>
              <a:rPr lang="zh-CN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have /has</a:t>
            </a:r>
            <a:r>
              <a:rPr lang="zh-CN" altLang="en-US" sz="3200" b="1" dirty="0">
                <a:latin typeface="Georgia" panose="02040502050405020303" pitchFamily="18" charset="0"/>
              </a:rPr>
              <a:t> 填空：</a:t>
            </a:r>
            <a:endParaRPr lang="zh-CN" altLang="en-US" sz="3200" b="1" dirty="0">
              <a:latin typeface="Georgia" panose="02040502050405020303" pitchFamily="18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1. The rain _______ stopped.</a:t>
            </a:r>
            <a:endParaRPr lang="zh-CN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2. You ______ planted the trees.</a:t>
            </a:r>
            <a:endParaRPr lang="zh-CN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3. They _____ cleaned the room.</a:t>
            </a:r>
            <a:endParaRPr lang="zh-CN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4. We ______ helped the little girl.</a:t>
            </a:r>
            <a:endParaRPr lang="zh-CN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5. I _______ looked at the pictures.</a:t>
            </a:r>
            <a:endParaRPr lang="zh-CN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lnSpc>
                <a:spcPct val="140000"/>
              </a:lnSpc>
            </a:pPr>
            <a:r>
              <a:rPr lang="zh-CN" alt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6. The cat _____ drunk its milk.</a:t>
            </a:r>
            <a:endParaRPr lang="zh-CN" alt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1" r="15916"/>
          <a:stretch>
            <a:fillRect/>
          </a:stretch>
        </p:blipFill>
        <p:spPr>
          <a:xfrm>
            <a:off x="348615" y="-426085"/>
            <a:ext cx="3641090" cy="3958590"/>
          </a:xfrm>
          <a:prstGeom prst="rect">
            <a:avLst/>
          </a:prstGeom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177915" y="1243330"/>
            <a:ext cx="115062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443855" y="1887220"/>
            <a:ext cx="1547813" cy="579438"/>
          </a:xfrm>
          <a:prstGeom prst="rect">
            <a:avLst/>
          </a:prstGeom>
          <a:noFill/>
          <a:ln w="9525">
            <a:noFill/>
            <a:beve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504815" y="2599690"/>
            <a:ext cx="137731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177473" y="3249613"/>
            <a:ext cx="1547812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4843145" y="3964940"/>
            <a:ext cx="1549400" cy="579438"/>
          </a:xfrm>
          <a:prstGeom prst="rect">
            <a:avLst/>
          </a:prstGeom>
          <a:noFill/>
          <a:ln w="9525">
            <a:noFill/>
            <a:bevel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6015038" y="4622483"/>
            <a:ext cx="15494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992" y="346746"/>
            <a:ext cx="2186241" cy="6044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ULTRA_SCORM_COURSE_ID" val="12905B8C-3832-4EE8-AC8F-A15157A09A4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IWEtU4JluQMdgQAABERAAAdAAAAdW5pdmVyc2FsL2NvbW1vbl9tZXNzYWdlcy5sbmetWN1u2zYUvi/QdyAEFNiALW0HtCiGxIEsMTYRmXIlOk72A4GRGJuoJGb6cZtd9Xp7it3sDQb0eYbe7C12SMlJ3B9ISgLYgEn5fOfwnO/8UPuH77IUbURRSpUfWM/3nllI5LFKZL46sBbs6PtXFiornic8Vbk4sHJlocPR40f7Kc9XNV8J+P34EUL7mShLWJYjvbpZI5kcWPNx5PizuU3PIs+f+NGYTKyRo7JLnl8hT63UL8U3P7x89e75i5ff7j9tJfsAhTPb83ahkEF68awHEGWB70WAhr2I4lNmjT5++PPjh/f//fXPMGF/wTxCsTVqfwyTngf4RKv+o6fqRRBgyqLQIy6OSBhRnxmveJhh1xqdqRqt+UagSqGNFG9RtRYQ00oWApWpTMyDWMFGXosuZa4/swmNAhyygDiM+NQahaoorr4zsLyu1qoAdSVKZMnPU5EYncAe8/yyECWo5hWwC8GnWkv4p8q4zPc6VQf2ktBJxHzfCyNM3e2ONcJ5gtyCazUDUQI7xAEAFLwUxR1kI8M3I47sNB2GMCWTqQdfpk2YytU6hW811I45hhjMRd4lBRzBAVAsDJd+4GqngSrE0SUvy7eqSHb4cTtQXcCEOj5Q0GG3wJnG2AJDjCXUkKIQcdUFNsNhaE9wNPZPgcjWiPpDJPxjyLnjIRJnOIQUwWGXDLVPyMTWhNcptuX/Nr9irumcXiEexyCn3beRqi5hR7sUssBkWrk3TE2IXy8gbMT2vpLGDSp416xWciPAjiIRRaciKDIOdjWLXi/IT9GRTTzsRkAr119GzBQ/rTHjVyhXFeLJhuexQOci5jVw/QqeJTIxz3Scjf7favk74lVbVZ60BYm6+PTJUHt2atgXzKpLsKmqRHZZdanWDmvNv4sVmtNfNaHP0e+mP3QwtQPiP0xkSpnVaVN17x2fa8uGxqjTiHt6qn+0HtqSsKmtYwIFayxVfwkM3VT3D2iAaX8pQo9A0bwp0VDDSX4xQCf1WwCq0F0xTsBVOyacgAsHyC/xOCQMBqSlOC9l1Tl2mGxsAvTl0MYw8aWiEjfJeC4uFEw4qeCbZvqALmQi3RnQW8PNTqtghHlgMgXAVUMegExlBvYnPTAXM7z1QFPgd06yVHWamORN5RtT5MG3dSY+H5suCpWZ3ZSXW/I2TebwPlY0hwsapfMB7f86/3rH51b63T1KIbYDZxo5NnWwHvl1rqY9hSAFtCs8FkaePdbikAsZr+I1NNMLVedJT6BmYHfxkQ1g7ZlDwYt4/e/7v3tifGJJs4va3R8HgUBi6yqIr8F+pqoS5a9dIMwe78qZRR+p9oKzlet532EEWPggdwjetJZMZbC1160XSN4GzWbMdqYzyIPQ0F7VBYxuQxBmdnAMtcxM4dZoxos3UAiZUukgFONqTcBqmPabO2ZdpTIXQ2Tv10r0gRmZR7brmls3JF8q4zdNz0zgRhG31+8Urt99wZypTaHOfoInElkNBDStaVuFINGb9U2abz7vVNer0ry82H96613G/1BLAwQUAAIACACFhLVOhvZqvDoDAACQDAAAJwAAAHVuaXZlcnNhbC9mbGFzaF9wdWJsaXNoaW5nX3NldHRpbmdzLnhtbNVX3W7aMBS+5yksT70saTu6diihqgpo1VpAhWnrVWViQ6w6dhY7UHrV6+0pdrM3mNTnmXqzt9hxDBTUrkt/kDYhRHx+vvN/Yvy9i1igEUs1VzLAm+UNjJgMFeVyGOAPveb6LkbaEEmJUJIFWCqM9molP8n6guuoy4wBUY0ARupqYgIcGZNUPW88Hpe5TlLLVSIzgK/LoYq9JGWaScNSLxFkAj9mkjCNpwgFAOAbKzlVq5VKCPkO6VjRTDDEKXguuQ2KiKYgOsKeE+uT8HyYqkzSAyVUitJhP8CvdvftZybjoOo8ZtLmRNeAaMmmSijl1gsiuvySoYjxYQTu7lQwGnNqogBvVSwKSHt3UXJsFzqxKAcKciDNFD5mhlBiiDs6e4ZdGD0jOBKdSBLzsAccZOMPcL139u600zg5Omy9P+u120e9w45zItfxlnF8b9mQDw6pLA3Z3I5PjCFhBH6DzoAIzXxvkTQTGyi55Jw9o74SkPtcC9oo7jPaIjFbqEb3nMsmSG5iNIBAxCTA+yknAiNuiODhXFlnfW24yaveXJREgAXtydBxF9+ad9kJI5JqtujWjKNtzsPaR5UJiiYqQ4KfM2QUgvizGJ4ihhaLgwapinMqtI9BWnCwOOJszOhentMp4J8MnYKJOANN6NVEMOMsfM74JeqzgUoBl5ERdDbQuXb45UcBJ0TrW1Ay83Gte3RYb5wdtuqNT2s2QEJHRIaPBIeCszgxK8EnEySVmelBOkKSaZYXhXKa84rEVn56GTSPM+HK/NLFWIBeYUlWY+UxhfmrB4XNRmSUD6IdrhwaRpBDSRwmMEJYF1xmrChgSCRSUkwQCWGtaTvWI64yDRQ3wA5aP91Dp4+4zE9DWG1gMaUsLQS5sbn1urL9Zmf3bbXs/bz6vv6g0nThdwSx5tzGP3hw5c/X/t1t6Ht2S9+/tE2a/Zs7++b6y8311a9vP4ok9+b6a3Hh00a3iFirXUSq/b6I1Il73XQWXjWFXID1NHTjBgtK8JgbRl+y2Z7QMM96y7tuW03DrDDm5wzJfxOyO80vjEs3RN+79wprOTGXPIZE2OU4v/fWtisbcOe8l1UqAdryv4ha6TdQSwMEFAACAAgAhYS1TkOF4We3AgAAUgoAACEAAAB1bml2ZXJzYWwvZmxhc2hfc2tpbl9zZXR0aW5ncy54bWyVVm1P2zAQ/r5fUXXfCXstk0IlKJ2ExAYaiO9Ock2sOnZkO2X99/M5NrHbpM16Qqrvnsd3vreSqi3lyw+zWZoLJuQzaE15qVDjdTNaXM+zVmvBL3LBNXB9wYWsCZsvP/60nzSxyHMssQM5lbMhOfRuFvYzheJ8fFugjBFyUTeE7x9EKS4ykm9LKVpenA2t2jcgGeVbg7z8sVitRx0wqvS9hjqKaX2FMo3SSFAKMKTva5SzLEYyYN7Tpf1M5PSuTr/+gLajimpLu/mEMkZrSAlxkq9uUMbx3NweV2WBcpqg4a820C+fUUahjOxBxpfffUUZZYimbf6nRxopSkxozDldxHcOE6Qw44dRXaKcJeCD0NHZKrj02LfeBSD3NZz7FMdVCvaEeT1YCFj0jMFSyxbSxJ86m6rE22OrzXzAckOYMoBQ1YOeTNBPpFX+mljX4/7AG+VFAHKKHvEqWFvDqos3AMb6Hr9a3dpVEcb3rgsClLBzyiDCXtkjf5u0HiEDZY98ZrSAR872R/BDS8fxJb4lrpins2+swIk5+nz5k7eipwccXBW4dgqPqUUBS4XhvNAasGppYnVdSMlRTCknO1oSTQX/hbhsbx+j0uTA4DptuK9STTWDoXazMZolHdbLnuNudNa4Hbsfhf5x3XmmzQ6/nhOtSV7V5kdJzWeOZ4bEJGaeDDNwSxo4yHu+EQHH+h4j1URuQb4Iwaa64UKDmnq96EZrDJ4mQQ7SZDjLqbtkKP28rTOQa1M1Cr5tYl2Hq2hZMfOnXym8QRETRowdU1fmOk7oe1cGCtcCQGRe+Z7tDp2lbpmmDHbgJz9Q2AePvSxVpkfH2u1GP8BGhw3nNJM60i2KvlNCXGwYILyauIYZnWVC12uSKfu0aPD9Du4nP9rKfplh74V7zJ5dK0UXG/txCo0S/5f8B1BLAwQUAAIACACFhLVO9XiUsQ0DAAChCwAAJgAAAHVuaXZlcnNhbC9odG1sX3B1Ymxpc2hpbmdfc2V0dGluZ3MueG1szVbfTloxGL/nKZouXspR56YjB4wRjEQnRFg2r0w5LZzGnvas7QHxyuvtKXazN1ji8yze7C329RQQomNHI8tCCPT78/v+f224d5UINGTacCWreLO8gRGTkaJcDqr4Q/dwfRcjY4mkRCjJqlgqjPZqpTDNeoKbuMOsBVGDAEaaSmqrOLY2rQTBaDQqc5Nqx1Uis4BvypFKglQzw6RlOkgFGcOPHafM4AlCAQD4JkpO1GqlEkKhR3qvaCYY4hQ8l9wFRcSRTQQOvFSPRJcDrTJJD5RQGulBr4pf7e67z1TGI9V5wqRLiakB0ZFthVDKnRNEdPg1QzHjgxi83dnGaMSpjat4a9uhgHTwECXH9pETh3KgIAXSTuATZgkllvijt2fZlTVTgifRsSQJj7rAQS78Kq53L47O242zk+bp8UW31TrpNtveiVwnWMQJg0VDITikMh2xmZ2QWEuiGPwGnT4RhoXBPGkq1ldywTl3Rj0lIPW5FkZ98FSMq3hfcyIw4pYIHs24lugBs4dcQAxOd7PclxbfA/p4o5how+YNTTnGZTGqfVSZoGisMiT4JUNWIYgoS+BfzNB8ulFfqySnCmIsMoJThoacjRjdy7M0AfyToXMwkWSgCc2XCma9hc8Zv0Y91lcacBkZQqsCnRuPX34ScEqMuQclUx/XOifNeuOieVpvfFpzARI6JDJ6IjiUkCWpXQk+GSOp7FQP0hGRzLC8KJTTnFcktvLzy2B4kglf5pcuxhz0CkuyGitPKcxfPShsNibDfBDdcOXQMIIcSuIxgRHBuHOZsaKAEZFISTFGJIJFZdxYD7nKDFD8AHto83wPvT7iMj8N4OYAi5oyXQhyY3Pr9fabtzu77yrl4OfN9/WlSpMV3hbEmfM7/GDpEp8t8ofbMAzc7nx8DVud/astfHf75e725te3H0XSdXf7tbjweaNTROy0VUSqdVxE6sxfIO25y6OQC7BwBn6AYOUInnDL6Eu2zzNaYPlN7BvkhVpghVEsbeT/Nwh/mj28Fl5aYfDoU7AE9MVnda30G1BLAwQUAAIACACFhLVOFSZkPZgBAAAcBgAAHwAAAHVuaXZlcnNhbC9odG1sX3NraW5fc2V0dGluZ3MuanONlMtuwjAQRfd8ReRuK0SftN2hQqVKLCqVXdWFE4YQ4diW7aSkiH9vxrxixyl4NvHNyR3PRONNL6oXSUj0Em3ss91/uHurAWpGFXDt6qxDz1EnmmVzmGU5sIwD8ZDy8OlR3p6IkDHh1jSuPtFWN/yIwDcLynQTlwELFdB0QCsD2k9AW4cS/zqV7avaVdRoc1wYI3g/EdwAN30uVE4tQ67e7GoW6MGiBHUGXdAEHNOhXV3kyfFhiNHkEpFLyqupSEU/pskqVaLg8678y0qCqn/4agcMnoevE8eOZdq8G8j9xJMnjG5SKtAa9nkfJxhBmNEYWMN3YNc/qGPcLsijy0xn5kCPbjCatKQptLr0NMJwMV57tbo5xGhzBtZmR9zdYjgEoxWoltX4HsMBhSzkBT9QKpFiR1pou+dHlAk6z3i6Tz3ACHJ4WLTt6t6pUHv8MXFGSHgjtAxMZN51cVww9SY4uNrLOg3NPAuJobwioMnQx+VRdE5j/GsE918RocbQZJnXt0N9M9ZtoGoFaiYEq4//fe6gfq7e9g9QSwMEFAACAAgAhYS1T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hYS1Tg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hYS1Tj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CFhLVO9tVKNrgMAACDIQAAFwAAAHVuaXZlcnNhbC91bml2ZXJzYWwucG5n7Zr7X5L3HsDxVHZXayszLyxzuZaTtCWaty6WEOW1vOSFPNjcUsBLyCFFW8fNyozUTTNS57LSTJk5JUHArU3WFCgVSIHMTFEQSBmQKHge6Jyd1+uc1+v8AefFD8/zvL7f9/fyuX2/38/reZ7LEWGh69dsXQMCgdbDYSFRINByOAi0DLvKGqjZRi2aAh5WOVGhB0GtXKdpoLA87cDxAyBQG2ntYsoKoLw6ExafAwLZPDZdVmxsYyrQbws85MCJvyUrJMdLUicc2GPzx+ZBBSDqlx4XHbPsQ2J32P10OjXz4fVIOzeryNivYbDM7dvs7OFbVqSELN9wGfPpwZ7qGlX9HGsXoX/PXnxsLE5YbS/fl/ksEMeN5jUpW+u5FF4T84eblbzgpXzNLBtMCVp887gDP0q0ByR6mYf6lCQD8w9MTtBhc7xCY7vzOqD6DfFkYKqHHJatGOnIPQRUXFDRZa5y2Bw/FtnhCJRBTiWy7fayrbcwHwKFnrbGoOwxg24UG/uXfzHaJlMz9hE3K+Cxqmw5cP8gZKNpKDu4iRy0AAuwAAuwAAuwAAuwAAuwAAuwAAuwAAuwAAuwgP8/4Jk/+6v9LhNEuZebaBHM9NLQznU1cN9/yc1Ute1/g1+qXZ9o5MJYCkM7IuuS1iYEzr+uaK4zzKThb41QRlgjvJFRZZb5xeRNkoI+LkOfPTb/GGz8QeiFRyeget8qmdQmL4SLVOUMDzL8MciHFMyW5KapTnSwOkYl41Ym2dTPQsHOMw3F+yZbF+ST1XyfYtnqDhW9v4vC2P6kD8ISK1/WtGrpeQFSzcLoUkFLAnUa6JFEfDtWDJUYdawlomamndfKePuqBNqS5qfqVnPxyIVgw3Q49AGZBemQdGNiRtvbJCyjhuIoKBXhDczaP/ZkX/ILEykH7iASwFIC51u93ZJDnSbDa8EKUKW5YpXN7NZz2p/XQn7M4ZwlY2bi+SjfP1ZvyAstpys8yuvN0kSuJAe//clWsLJWoj9uG/Cm5zj15OkmkfxCtzhPxZCTyKK2q/qRWKcmyvxj2+DFpI+a7LyY9hOhwfpnl79s7uWztyaISnGanMixekEpT9pWo0x7bZeTIWp1SZcUGjyEeoK43oNofUqi81zyG7EFga4lGQ4q5ib6FPLf1LJJMg7FbXbp21YIf4R3m86VYZ4F1rbf//vv++JaSLinw+g9zctmlKBOrtMN22NyZm5XMJfCVOZkNrZ/9PHVISl5W/3FOCJFpl6TMJ7n49r3vLXApbf68CbnyfYgJeBonx/XuRuu3sJdO79uXI0W8VEuwTzE4fKELOsRz7SSYbM0NQQxoyCgCMOMh07aybxw6pqvYNlHxh8WJd0+4pzKW0lzz9rxpCV6tIKjSvq1SP/IAZguqzL0q6sbdn7scxX9+1tCI6iNEAMz5Il02oa6snZuZJ2QN/2FqDTOezT3c0TtXq8hJ4l4j8knXs26N1PJ/i5HodIHjjmrNCO6CFW4a/mtQd/TCgFHBtWosXP+uNNB3JjTBIkOE1LOOR1Rh/36a+9OcC8xV1S3eVuY3sFP5UTH4EeMNaG6/MSDUN0Dx/YijDIe+tlqiRgEcrpHc5t4qjr0sImMF5T6fUObuUvOQbo+8StdJsBIMtQf4GJW9nYkf9DVQVNJFFfdJAb7slS8RNyO6d9I60qT3KioHDUo8QotfWrSGvTS11l/PNpf0g3gbfy6zcpJSTEsO2z8QkcCdOjD993R0V82vFj7fR5kTeXJqv7+lLMF4eU0YmJU9KTOrZqvHc/+1vsFpAHjqNubkRdejg7eLq1BCRUYvBth+k5VjIq5oJSBl96yqx/v/7cedxO478GOQqEgEFv6+7e7FPJfD8kna3EoG4WM36wQ02nostScYZyEcI4k7c697LZpf5h+8D7uZeCL3TnPA/52xkGDa43bzYRqGFu2NbiGEJEf/7X0+t7v4UQnrxSXaN0edvGa99Q3OBFe/oq01x45Q7yJoIVsuuuTwfBghv51RbhRl7GkmpMGL3VJtJ+aDfNF2EjVKZoIYZax65YmfbfcZJtHHoaqTWmSRaBFPR8VyEOefx/ObbLxZf8khftAcFt6z/iQw+jBNveYApwfwiEy9UHzbi8Bf9hxXDtfmhC630HEGaVv+FSm1T/6ZP+QjkFnAJFK421Izh2uQtdPdtOkqKalntYkupaVpj9rIOB3PGmmMGnJsVTsgi2TnAe4F86JXohCUI0N/xIu3zgvlV8YQtObMRgguvuiCpXUQU6wvNdjLMAUaqASeS3pTMilU501fpFVY/19CVgG3xqw+/Ck1n1eQylkXHsfVS0sLSSRasxB5aF53hu1kFkrG+WsB/XMNuqmppLdPe+IigG2M41YuLFseVyiLv9B+8HeqJTvRJ/5fjG8bhdgNYLouKiSo5h8N8zdyixrzmJHE6KMu/UorcsK5GujYuiSF7ZmwSUF/TQvxH3KASpYdMmt5xVNOu7r3+B5e3izlWx9kvQOt7XRN6pqJRoj4gSKxAWdaAc5/Z+yqTfe3hd910VO8KRPm4NVfIX1WXuTiAQwuGbvlBbl+E46pz7kkl6Ya9iNLIhC1MQ/Q8eaQz1F5C3Ag/1NPj5279VvhBdVDWRH0IXxp4ygxFNUMODXAZrh+RG34Vd/tw2KM0xCWfFLvedjqHwaZl1mu3Let3LQeAXRQmmHy8bjaIqjJhfsyUjo1StR90zuGT6Jt+bA36krkT++g1vwAhzRIiKhQ8qPrLi+z44wVV8cw9LzKTG8AHX/es/k7kf6J+EFD18c8fhyEMdjt93K3fEkQlR6JwH5nwL3e8oe3FTOkSu4Pu90DwDONEX6Lx++m6SJaS0pyNhenvEWOFViSAFzv+0rGsJSwucW1TwKtQmdfgyP7CkEppitQssC4TQNWeZNPoURTvioc9XsMJMmOTf1Jf6o6kNw4oNCLAb5Tg0Ky3j+v73mKDtWVre0KEVvmR7q3HuXDnnJAty4aJ8YRn99tzYdRdDwY0Vos30GqyGKpjPJUGNgUK5Zp6R+ZPua7RqVPg5BJZpX/Tiwc6cj/wwyzXM60bcU5k2Q1uAFVc8yvr4+KMaPEpuDjbOkZupoAZnev4vS/ZD54EoFv3qNRH0GLFG3DcW7ofx2fjOUk1F0Qf9IARk7l8Ojebk37YF2rrhUgYGYTdg6GeENkXSat02SXEjBEg35n0uCTJo1shNJDFHx4CW3ivOHBOdtyzmrolZiCxdEowKZmqMJD5j9RTbLBmNtf+5S41IuOOJ4VcRzPLa35yYHRNLRaF5bymL1y7YhdQu9rt4cCneNOS19F2m4jnPUKnPwgjUdw4k0hdmsnubFcCprtXkz2diazBjhskpEm+GYYuVsv0v+m580WJIUFHVPi3U5IUSrfXBbeaTCxXFy57jy6WErzFAgUvssEFx8ftnr2YLt7p9sipJ1DZfW4Uw6I6ZMm2duh0Nl7wBaZF7EBEWHcERYUizgBMp7nUZM2QmXsassda5nma3YLvgoPiLJh7owZlv4HMOuoZT8RdyYx5y5nRfElV0tvUJST0A7hlhyysiMPg1LN7nwQ7Nx6b47rw8NoM37RBYtfz574ebsdRoB4Ifusz7LEfRlWJelupY73fNck3lbOf+QpJx/9OfB9e74AUwRVlegn36lCh/g+AOyDYSCiUNcum1Z6kASJlpo/Kf6ntQuOi7yndXFV6Al9/2AUNIuA9KwGBX/GSM34BsMFzjOI1oTuwa4XZCy1KjC36l54wLW4gRk1DlCKCXL5aUJ8nAr3soX4kDaRz2lNGlfkIzWo/QjwOiJeZ8Hg0C+uQjmZoUpQbEZu04h6q65UV9Bv0M8n6Dex3bP9uovZO65eGvSuKBCGrRUFtq2p6udMT9Jhq6wwvwxWGf8kcicQU1HL8iY6dcwymoDkCNCBLGHzlG2826/sG0gp8eIzqF4t10QUGG8whmO+RW7v+qH9PjzM23sGHtIcgYKdq+zxUtCtFqKFa70nK3LkkiDhC7mBEqykfWjaOLGwtPAlMtIG6UzvNK4fmqjdv5n4uIsW67bMT8BKRw+UjY2L61DYqNFghtKpunTfdgJVpz/UJuhlS0unlmNC0YsZmeqYFGVeqAzdy6Bf8VFY3TDVR8gite5hQdqhvTeRafcrwM9M6H7fmkzMNliKopLvLWz3KlEiCwk4qYH7mjqrGv56I5Wx2VAM3HNf+fwl9YiC+bP0E15+cu4E+CuNxohkrrLRK4d1pStXQISX9G35g//3+t/++rk5rQKc+E+DfaJHBbVBx3NH8Ss+vMHg9HD5aeYBq2IH4sk8m1Mg75lNhojnV8v9Z3VgDcWXtSXzq6tMo0APxwW0nrw9MV/AFBLAwQUAAIACACFhLVOKwvAbUoAAABrAAAAGwAAAHVuaXZlcnNhbC91bml2ZXJzYWwucG5nLnhtbLOxr8jNUShLLSrOzM+zVTLUM1Cyt+PlsikoSi3LTC1XqACKGekZQICSQiUqtzwzpSQDKGRgbowQzEjNTM8osVWyMDCFC+oDzQQAUEsBAgAAFAACAAgAhYS1TgmW5Ax2BAAAEREAAB0AAAAAAAAAAQAAAAAAAAAAAHVuaXZlcnNhbC9jb21tb25fbWVzc2FnZXMubG5nUEsBAgAAFAACAAgAhYS1Tob2arw6AwAAkAwAACcAAAAAAAAAAQAAAAAAsQQAAHVuaXZlcnNhbC9mbGFzaF9wdWJsaXNoaW5nX3NldHRpbmdzLnhtbFBLAQIAABQAAgAIAIWEtU5DheFntwIAAFIKAAAhAAAAAAAAAAEAAAAAADAIAAB1bml2ZXJzYWwvZmxhc2hfc2tpbl9zZXR0aW5ncy54bWxQSwECAAAUAAIACACFhLVO9XiUsQ0DAAChCwAAJgAAAAAAAAABAAAAAAAmCwAAdW5pdmVyc2FsL2h0bWxfcHVibGlzaGluZ19zZXR0aW5ncy54bWxQSwECAAAUAAIACACFhLVOFSZkPZgBAAAcBgAAHwAAAAAAAAABAAAAAAB3DgAAdW5pdmVyc2FsL2h0bWxfc2tpbl9zZXR0aW5ncy5qc1BLAQIAABQAAgAIAIWEtU49PC/RwQAAAOUBAAAaAAAAAAAAAAEAAAAAAEwQAAB1bml2ZXJzYWwvaTE4bl9wcmVzZXRzLnhtbFBLAQIAABQAAgAIAIWEtU4M0rasbgAAAG4AAAAcAAAAAAAAAAEAAAAAAEURAAB1bml2ZXJzYWwvbG9jYWxfc2V0dGluZ3MueG1sUEsBAgAAFAACAAgARJRXRyO0Tvv7AgAAsAgAABQAAAAAAAAAAQAAAAAA7REAAHVuaXZlcnNhbC9wbGF5ZXIueG1sUEsBAgAAFAACAAgAhYS1TjXb2a1oAQAA8wIAACkAAAAAAAAAAQAAAAAAGhUAAHVuaXZlcnNhbC9za2luX2N1c3RvbWl6YXRpb25fc2V0dGluZ3MueG1sUEsBAgAAFAACAAgAhYS1TvbVSja4DAAAgyEAABcAAAAAAAAAAAAAAAAAyRYAAHVuaXZlcnNhbC91bml2ZXJzYWwucG5nUEsBAgAAFAACAAgAhYS1TisLwG1KAAAAawAAABsAAAAAAAAAAQAAAAAAtiMAAHVuaXZlcnNhbC91bml2ZXJzYWwucG5nLnhtbFBLBQYAAAAACwALAEkDAAA5JAAAAAA="/>
  <p:tag name="ISPRING_PRESENTATION_TITLE" val="1526913389216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Impact"/>
        <a:ea typeface="汉仪太极体简"/>
        <a:cs typeface=""/>
      </a:majorFont>
      <a:minorFont>
        <a:latin typeface="汉仪乐喵体简"/>
        <a:ea typeface="汉仪夏日体W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C9A98"/>
        </a:solidFill>
        <a:ln w="19050">
          <a:noFill/>
          <a:prstDash val="solid"/>
          <a:round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noFill/>
        <a:ln w="19050">
          <a:solidFill>
            <a:srgbClr val="5A789B"/>
          </a:solidFill>
          <a:prstDash val="sysDot"/>
          <a:round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4176</Words>
  <Application>WPS 演示</Application>
  <PresentationFormat>宽屏</PresentationFormat>
  <Paragraphs>217</Paragraphs>
  <Slides>25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汉仪跳跳体简</vt:lpstr>
      <vt:lpstr>郑庆科黄油体Regular</vt:lpstr>
      <vt:lpstr>Georgia</vt:lpstr>
      <vt:lpstr>Adobe 楷体 Std R</vt:lpstr>
      <vt:lpstr>汉仪乐喵体简</vt:lpstr>
      <vt:lpstr>微软雅黑</vt:lpstr>
      <vt:lpstr>Arial Unicode MS</vt:lpstr>
      <vt:lpstr>汉仪太极体简</vt:lpstr>
      <vt:lpstr>Impact</vt:lpstr>
      <vt:lpstr>汉仪夏日体W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用for和since填空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可爱卡通城堡小动物插画小清新幼儿教育模板008</dc:title>
  <dc:creator>极简办公</dc:creator>
  <cp:keywords>www.jjppt.com</cp:keywords>
  <dc:description>www.jjppt.com</dc:description>
  <dc:subject> </dc:subject>
  <cp:category> </cp:category>
  <cp:lastModifiedBy>Administrator</cp:lastModifiedBy>
  <cp:revision>8</cp:revision>
  <dcterms:created xsi:type="dcterms:W3CDTF">2015-05-05T08:02:00Z</dcterms:created>
  <dcterms:modified xsi:type="dcterms:W3CDTF">2021-01-18T08:42:56Z</dcterms:modified>
  <cp:version>1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2052-11.1.0.9021</vt:lpwstr>
  </property>
</Properties>
</file>